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649" r:id="rId1"/>
    <p:sldMasterId id="2147483650" r:id="rId2"/>
  </p:sldMasterIdLst>
  <p:notesMasterIdLst>
    <p:notesMasterId r:id="rId73"/>
  </p:notesMasterIdLst>
  <p:handoutMasterIdLst>
    <p:handoutMasterId r:id="rId74"/>
  </p:handoutMasterIdLst>
  <p:sldIdLst>
    <p:sldId id="336" r:id="rId3"/>
    <p:sldId id="383" r:id="rId4"/>
    <p:sldId id="524" r:id="rId5"/>
    <p:sldId id="523" r:id="rId6"/>
    <p:sldId id="502" r:id="rId7"/>
    <p:sldId id="526" r:id="rId8"/>
    <p:sldId id="492" r:id="rId9"/>
    <p:sldId id="493" r:id="rId10"/>
    <p:sldId id="494" r:id="rId11"/>
    <p:sldId id="542" r:id="rId12"/>
    <p:sldId id="497" r:id="rId13"/>
    <p:sldId id="519" r:id="rId14"/>
    <p:sldId id="520" r:id="rId15"/>
    <p:sldId id="507" r:id="rId16"/>
    <p:sldId id="521" r:id="rId17"/>
    <p:sldId id="537" r:id="rId18"/>
    <p:sldId id="522" r:id="rId19"/>
    <p:sldId id="496" r:id="rId20"/>
    <p:sldId id="546" r:id="rId21"/>
    <p:sldId id="547" r:id="rId22"/>
    <p:sldId id="545" r:id="rId23"/>
    <p:sldId id="505" r:id="rId24"/>
    <p:sldId id="506" r:id="rId25"/>
    <p:sldId id="508" r:id="rId26"/>
    <p:sldId id="509" r:id="rId27"/>
    <p:sldId id="514" r:id="rId28"/>
    <p:sldId id="498" r:id="rId29"/>
    <p:sldId id="499" r:id="rId30"/>
    <p:sldId id="500" r:id="rId31"/>
    <p:sldId id="503" r:id="rId32"/>
    <p:sldId id="504" r:id="rId33"/>
    <p:sldId id="527" r:id="rId34"/>
    <p:sldId id="528" r:id="rId35"/>
    <p:sldId id="529" r:id="rId36"/>
    <p:sldId id="515" r:id="rId37"/>
    <p:sldId id="516" r:id="rId38"/>
    <p:sldId id="517" r:id="rId39"/>
    <p:sldId id="518" r:id="rId40"/>
    <p:sldId id="530" r:id="rId41"/>
    <p:sldId id="531" r:id="rId42"/>
    <p:sldId id="525" r:id="rId43"/>
    <p:sldId id="533" r:id="rId44"/>
    <p:sldId id="535" r:id="rId45"/>
    <p:sldId id="536" r:id="rId46"/>
    <p:sldId id="534" r:id="rId47"/>
    <p:sldId id="539" r:id="rId48"/>
    <p:sldId id="538" r:id="rId49"/>
    <p:sldId id="540" r:id="rId50"/>
    <p:sldId id="541" r:id="rId51"/>
    <p:sldId id="532" r:id="rId52"/>
    <p:sldId id="543" r:id="rId53"/>
    <p:sldId id="548" r:id="rId54"/>
    <p:sldId id="549" r:id="rId55"/>
    <p:sldId id="550" r:id="rId56"/>
    <p:sldId id="551" r:id="rId57"/>
    <p:sldId id="552" r:id="rId58"/>
    <p:sldId id="553" r:id="rId59"/>
    <p:sldId id="554" r:id="rId60"/>
    <p:sldId id="555" r:id="rId61"/>
    <p:sldId id="544" r:id="rId62"/>
    <p:sldId id="556" r:id="rId63"/>
    <p:sldId id="557" r:id="rId64"/>
    <p:sldId id="559" r:id="rId65"/>
    <p:sldId id="560" r:id="rId66"/>
    <p:sldId id="561" r:id="rId67"/>
    <p:sldId id="562" r:id="rId68"/>
    <p:sldId id="558" r:id="rId69"/>
    <p:sldId id="563" r:id="rId70"/>
    <p:sldId id="510" r:id="rId71"/>
    <p:sldId id="481" r:id="rId72"/>
  </p:sldIdLst>
  <p:sldSz cx="96012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72"/>
    <p:restoredTop sz="94720"/>
  </p:normalViewPr>
  <p:slideViewPr>
    <p:cSldViewPr snapToGrid="0">
      <p:cViewPr varScale="1">
        <p:scale>
          <a:sx n="105" d="100"/>
          <a:sy n="105" d="100"/>
        </p:scale>
        <p:origin x="1912" y="192"/>
      </p:cViewPr>
      <p:guideLst>
        <p:guide orient="horz" pos="2160"/>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8" d="100"/>
        <a:sy n="19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AF79154-8A8B-1042-8322-02F701C15BEE}"/>
              </a:ext>
            </a:extLst>
          </p:cNvPr>
          <p:cNvSpPr>
            <a:spLocks noGrp="1" noChangeArrowheads="1"/>
          </p:cNvSpPr>
          <p:nvPr>
            <p:ph type="body" sz="quarter" idx="3"/>
          </p:nvPr>
        </p:nvSpPr>
        <p:spPr bwMode="auto">
          <a:xfrm>
            <a:off x="935038" y="4416425"/>
            <a:ext cx="5140325" cy="4183063"/>
          </a:xfrm>
          <a:prstGeom prst="rect">
            <a:avLst/>
          </a:prstGeom>
          <a:noFill/>
          <a:ln>
            <a:noFill/>
          </a:ln>
          <a:effectLst/>
        </p:spPr>
        <p:txBody>
          <a:bodyPr vert="horz" wrap="square" lIns="91945" tIns="45166" rIns="91945" bIns="451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7" name="Rectangle 3">
            <a:extLst>
              <a:ext uri="{FF2B5EF4-FFF2-40B4-BE49-F238E27FC236}">
                <a16:creationId xmlns:a16="http://schemas.microsoft.com/office/drawing/2014/main" id="{1284C516-07CA-FC49-A004-769B43EB5A97}"/>
              </a:ext>
            </a:extLst>
          </p:cNvPr>
          <p:cNvSpPr>
            <a:spLocks noGrp="1" noRot="1" noChangeAspect="1" noChangeArrowheads="1" noTextEdit="1"/>
          </p:cNvSpPr>
          <p:nvPr>
            <p:ph type="sldImg" idx="2"/>
          </p:nvPr>
        </p:nvSpPr>
        <p:spPr bwMode="auto">
          <a:xfrm>
            <a:off x="1073150" y="703263"/>
            <a:ext cx="486410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AF7B6150-E7B9-CE4A-A5E6-8554BAB7BAE1}"/>
              </a:ext>
            </a:extLst>
          </p:cNvPr>
          <p:cNvSpPr>
            <a:spLocks noGrp="1" noRot="1" noChangeAspect="1" noChangeArrowheads="1" noTextEdit="1"/>
          </p:cNvSpPr>
          <p:nvPr>
            <p:ph type="sldImg"/>
          </p:nvPr>
        </p:nvSpPr>
        <p:spPr>
          <a:ln/>
        </p:spPr>
      </p:sp>
      <p:sp>
        <p:nvSpPr>
          <p:cNvPr id="19458" name="Rectangle 3">
            <a:extLst>
              <a:ext uri="{FF2B5EF4-FFF2-40B4-BE49-F238E27FC236}">
                <a16:creationId xmlns:a16="http://schemas.microsoft.com/office/drawing/2014/main" id="{960AAF53-DDCC-A147-8F4A-7337CE7269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A9F48EEC-1BFF-AF4C-913C-36BB2FB735E1}"/>
              </a:ext>
            </a:extLst>
          </p:cNvPr>
          <p:cNvSpPr>
            <a:spLocks noGrp="1" noRot="1" noChangeAspect="1" noChangeArrowheads="1" noTextEdit="1"/>
          </p:cNvSpPr>
          <p:nvPr>
            <p:ph type="sldImg"/>
          </p:nvPr>
        </p:nvSpPr>
        <p:spPr>
          <a:ln/>
        </p:spPr>
      </p:sp>
      <p:sp>
        <p:nvSpPr>
          <p:cNvPr id="37890" name="Rectangle 3">
            <a:extLst>
              <a:ext uri="{FF2B5EF4-FFF2-40B4-BE49-F238E27FC236}">
                <a16:creationId xmlns:a16="http://schemas.microsoft.com/office/drawing/2014/main" id="{8EA0DC32-F297-DF42-8D34-D3890785F66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0FA72162-B5C9-5449-83CA-A23B79E33CA1}"/>
              </a:ext>
            </a:extLst>
          </p:cNvPr>
          <p:cNvSpPr>
            <a:spLocks noGrp="1" noRot="1" noChangeAspect="1" noChangeArrowheads="1" noTextEdit="1"/>
          </p:cNvSpPr>
          <p:nvPr>
            <p:ph type="sldImg"/>
          </p:nvPr>
        </p:nvSpPr>
        <p:spPr>
          <a:ln/>
        </p:spPr>
      </p:sp>
      <p:sp>
        <p:nvSpPr>
          <p:cNvPr id="39938" name="Rectangle 3">
            <a:extLst>
              <a:ext uri="{FF2B5EF4-FFF2-40B4-BE49-F238E27FC236}">
                <a16:creationId xmlns:a16="http://schemas.microsoft.com/office/drawing/2014/main" id="{4FDE366B-0A06-A240-9C61-800C170328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0A0A53E8-820F-2D49-956B-00FF66BC7BFC}"/>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CDEC7E39-F730-C747-A4EF-4D5F82AAE7B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9C30C0ED-7898-6642-AD6C-87824AF9F265}"/>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02AE7BB1-710E-EA44-A68F-70DA6B0DAB8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9B3A7209-EA35-2749-8923-6CEEEE5D08CC}"/>
              </a:ext>
            </a:extLst>
          </p:cNvPr>
          <p:cNvSpPr>
            <a:spLocks noGrp="1" noRot="1" noChangeAspect="1" noChangeArrowheads="1" noTextEdit="1"/>
          </p:cNvSpPr>
          <p:nvPr>
            <p:ph type="sldImg"/>
          </p:nvPr>
        </p:nvSpPr>
        <p:spPr>
          <a:ln/>
        </p:spPr>
      </p:sp>
      <p:sp>
        <p:nvSpPr>
          <p:cNvPr id="46082" name="Rectangle 3">
            <a:extLst>
              <a:ext uri="{FF2B5EF4-FFF2-40B4-BE49-F238E27FC236}">
                <a16:creationId xmlns:a16="http://schemas.microsoft.com/office/drawing/2014/main" id="{EA0548CD-A4FE-CC4C-9879-7F1435BDDB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C285BAA1-D0E6-394E-AD98-24C9BFD5BD3A}"/>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9060D749-8E98-BE40-A418-3680B2A489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E28DBA11-1368-DA49-86BA-9A77EA39A622}"/>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978CACA6-E257-BB40-AE58-290C0B6C62A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1043A65F-8C85-C94C-AE4C-284D9260791D}"/>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DF06279E-BBB2-CB43-83B0-14D17D2220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416CA9BE-9D9A-8B4A-BE0C-48746B8F85AE}"/>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BF1A4CAC-C198-2648-89F2-D6E93AE900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5F4FC44F-9B9E-7B43-BBAE-735CD0E2C666}"/>
              </a:ext>
            </a:extLst>
          </p:cNvPr>
          <p:cNvSpPr>
            <a:spLocks noGrp="1" noRot="1" noChangeAspect="1" noChangeArrowheads="1" noTextEdit="1"/>
          </p:cNvSpPr>
          <p:nvPr>
            <p:ph type="sldImg"/>
          </p:nvPr>
        </p:nvSpPr>
        <p:spPr>
          <a:ln/>
        </p:spPr>
      </p:sp>
      <p:sp>
        <p:nvSpPr>
          <p:cNvPr id="59394" name="Rectangle 3">
            <a:extLst>
              <a:ext uri="{FF2B5EF4-FFF2-40B4-BE49-F238E27FC236}">
                <a16:creationId xmlns:a16="http://schemas.microsoft.com/office/drawing/2014/main" id="{AE2885FA-BF61-0C46-9EF1-C0AAD6EBC2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7314A91E-9CB0-EF41-A594-CA1EA3BD4994}"/>
              </a:ext>
            </a:extLst>
          </p:cNvPr>
          <p:cNvSpPr>
            <a:spLocks noGrp="1" noRot="1" noChangeAspect="1" noChangeArrowheads="1" noTextEdit="1"/>
          </p:cNvSpPr>
          <p:nvPr>
            <p:ph type="sldImg"/>
          </p:nvPr>
        </p:nvSpPr>
        <p:spPr>
          <a:ln/>
        </p:spPr>
      </p:sp>
      <p:sp>
        <p:nvSpPr>
          <p:cNvPr id="21506" name="Rectangle 3">
            <a:extLst>
              <a:ext uri="{FF2B5EF4-FFF2-40B4-BE49-F238E27FC236}">
                <a16:creationId xmlns:a16="http://schemas.microsoft.com/office/drawing/2014/main" id="{76D5E2D9-8D1D-3140-AF79-21D422BC48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BE383AB-E438-7642-A289-5F4F905FDFD4}"/>
              </a:ext>
            </a:extLst>
          </p:cNvPr>
          <p:cNvSpPr>
            <a:spLocks noGrp="1" noRot="1" noChangeAspect="1" noChangeArrowheads="1" noTextEdit="1"/>
          </p:cNvSpPr>
          <p:nvPr>
            <p:ph type="sldImg"/>
          </p:nvPr>
        </p:nvSpPr>
        <p:spPr>
          <a:ln/>
        </p:spPr>
      </p:sp>
      <p:sp>
        <p:nvSpPr>
          <p:cNvPr id="61442" name="Rectangle 3">
            <a:extLst>
              <a:ext uri="{FF2B5EF4-FFF2-40B4-BE49-F238E27FC236}">
                <a16:creationId xmlns:a16="http://schemas.microsoft.com/office/drawing/2014/main" id="{8B8987F0-31CB-DA49-A662-1096014B83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54B67DB4-0236-6C47-978F-69F7D5622530}"/>
              </a:ext>
            </a:extLst>
          </p:cNvPr>
          <p:cNvSpPr>
            <a:spLocks noGrp="1" noRot="1" noChangeAspect="1" noChangeArrowheads="1" noTextEdit="1"/>
          </p:cNvSpPr>
          <p:nvPr>
            <p:ph type="sldImg"/>
          </p:nvPr>
        </p:nvSpPr>
        <p:spPr>
          <a:ln/>
        </p:spPr>
      </p:sp>
      <p:sp>
        <p:nvSpPr>
          <p:cNvPr id="63490" name="Rectangle 3">
            <a:extLst>
              <a:ext uri="{FF2B5EF4-FFF2-40B4-BE49-F238E27FC236}">
                <a16:creationId xmlns:a16="http://schemas.microsoft.com/office/drawing/2014/main" id="{22A9B1A5-9E1C-9144-9EB2-CA5F7B6AF03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296F981E-7DD5-BD4B-8F46-9BD75B013E96}"/>
              </a:ext>
            </a:extLst>
          </p:cNvPr>
          <p:cNvSpPr>
            <a:spLocks noGrp="1" noRot="1" noChangeAspect="1" noChangeArrowheads="1" noTextEdit="1"/>
          </p:cNvSpPr>
          <p:nvPr>
            <p:ph type="sldImg"/>
          </p:nvPr>
        </p:nvSpPr>
        <p:spPr>
          <a:ln/>
        </p:spPr>
      </p:sp>
      <p:sp>
        <p:nvSpPr>
          <p:cNvPr id="65538" name="Rectangle 3">
            <a:extLst>
              <a:ext uri="{FF2B5EF4-FFF2-40B4-BE49-F238E27FC236}">
                <a16:creationId xmlns:a16="http://schemas.microsoft.com/office/drawing/2014/main" id="{D69F9E5D-9313-EC4A-8364-FD64303852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59298EF0-4658-BE4E-9104-1AF3FBCA3226}"/>
              </a:ext>
            </a:extLst>
          </p:cNvPr>
          <p:cNvSpPr>
            <a:spLocks noGrp="1" noRot="1" noChangeAspect="1" noChangeArrowheads="1" noTextEdit="1"/>
          </p:cNvSpPr>
          <p:nvPr>
            <p:ph type="sldImg"/>
          </p:nvPr>
        </p:nvSpPr>
        <p:spPr>
          <a:ln/>
        </p:spPr>
      </p:sp>
      <p:sp>
        <p:nvSpPr>
          <p:cNvPr id="67586" name="Rectangle 3">
            <a:extLst>
              <a:ext uri="{FF2B5EF4-FFF2-40B4-BE49-F238E27FC236}">
                <a16:creationId xmlns:a16="http://schemas.microsoft.com/office/drawing/2014/main" id="{A24E4501-0943-E943-B4BE-F19032B850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CEAA871B-85F1-7541-B019-58E7E69CD7A2}"/>
              </a:ext>
            </a:extLst>
          </p:cNvPr>
          <p:cNvSpPr>
            <a:spLocks noGrp="1" noRot="1" noChangeAspect="1" noChangeArrowheads="1" noTextEdit="1"/>
          </p:cNvSpPr>
          <p:nvPr>
            <p:ph type="sldImg"/>
          </p:nvPr>
        </p:nvSpPr>
        <p:spPr>
          <a:ln/>
        </p:spPr>
      </p:sp>
      <p:sp>
        <p:nvSpPr>
          <p:cNvPr id="69634" name="Rectangle 3">
            <a:extLst>
              <a:ext uri="{FF2B5EF4-FFF2-40B4-BE49-F238E27FC236}">
                <a16:creationId xmlns:a16="http://schemas.microsoft.com/office/drawing/2014/main" id="{114A78E9-CCF2-174D-A3EF-2FA035F794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A9212CA7-DF7B-1A4A-946E-B669BC706A3B}"/>
              </a:ext>
            </a:extLst>
          </p:cNvPr>
          <p:cNvSpPr>
            <a:spLocks noGrp="1" noRot="1" noChangeAspect="1" noChangeArrowheads="1" noTextEdit="1"/>
          </p:cNvSpPr>
          <p:nvPr>
            <p:ph type="sldImg"/>
          </p:nvPr>
        </p:nvSpPr>
        <p:spPr>
          <a:ln/>
        </p:spPr>
      </p:sp>
      <p:sp>
        <p:nvSpPr>
          <p:cNvPr id="71682" name="Rectangle 3">
            <a:extLst>
              <a:ext uri="{FF2B5EF4-FFF2-40B4-BE49-F238E27FC236}">
                <a16:creationId xmlns:a16="http://schemas.microsoft.com/office/drawing/2014/main" id="{C413E23B-F867-AE42-9406-9E26E7A2A2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29C21161-211B-074A-9DF7-17C2DF4C1745}"/>
              </a:ext>
            </a:extLst>
          </p:cNvPr>
          <p:cNvSpPr>
            <a:spLocks noGrp="1" noRot="1" noChangeAspect="1" noChangeArrowheads="1" noTextEdit="1"/>
          </p:cNvSpPr>
          <p:nvPr>
            <p:ph type="sldImg"/>
          </p:nvPr>
        </p:nvSpPr>
        <p:spPr>
          <a:ln/>
        </p:spPr>
      </p:sp>
      <p:sp>
        <p:nvSpPr>
          <p:cNvPr id="73730" name="Rectangle 3">
            <a:extLst>
              <a:ext uri="{FF2B5EF4-FFF2-40B4-BE49-F238E27FC236}">
                <a16:creationId xmlns:a16="http://schemas.microsoft.com/office/drawing/2014/main" id="{4E874DA1-1622-FB44-9D76-43558BE28A0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0C3179B7-9C16-E545-B411-6A2C3961301E}"/>
              </a:ext>
            </a:extLst>
          </p:cNvPr>
          <p:cNvSpPr>
            <a:spLocks noGrp="1" noRot="1" noChangeAspect="1" noChangeArrowheads="1" noTextEdit="1"/>
          </p:cNvSpPr>
          <p:nvPr>
            <p:ph type="sldImg"/>
          </p:nvPr>
        </p:nvSpPr>
        <p:spPr>
          <a:ln/>
        </p:spPr>
      </p:sp>
      <p:sp>
        <p:nvSpPr>
          <p:cNvPr id="75778" name="Rectangle 3">
            <a:extLst>
              <a:ext uri="{FF2B5EF4-FFF2-40B4-BE49-F238E27FC236}">
                <a16:creationId xmlns:a16="http://schemas.microsoft.com/office/drawing/2014/main" id="{9F28DF3A-2CD5-3C4C-9565-41AA8C7B3F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82350BAD-16D2-E54B-950A-C64D84454CB2}"/>
              </a:ext>
            </a:extLst>
          </p:cNvPr>
          <p:cNvSpPr>
            <a:spLocks noGrp="1" noRot="1" noChangeAspect="1" noChangeArrowheads="1" noTextEdit="1"/>
          </p:cNvSpPr>
          <p:nvPr>
            <p:ph type="sldImg"/>
          </p:nvPr>
        </p:nvSpPr>
        <p:spPr>
          <a:ln/>
        </p:spPr>
      </p:sp>
      <p:sp>
        <p:nvSpPr>
          <p:cNvPr id="77826" name="Rectangle 3">
            <a:extLst>
              <a:ext uri="{FF2B5EF4-FFF2-40B4-BE49-F238E27FC236}">
                <a16:creationId xmlns:a16="http://schemas.microsoft.com/office/drawing/2014/main" id="{4E17C73C-46D5-4946-8A79-40C10500D7A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D6426250-CB01-6541-BE5D-697EAA7B22A6}"/>
              </a:ext>
            </a:extLst>
          </p:cNvPr>
          <p:cNvSpPr>
            <a:spLocks noGrp="1" noRot="1" noChangeAspect="1" noChangeArrowheads="1" noTextEdit="1"/>
          </p:cNvSpPr>
          <p:nvPr>
            <p:ph type="sldImg"/>
          </p:nvPr>
        </p:nvSpPr>
        <p:spPr>
          <a:ln/>
        </p:spPr>
      </p:sp>
      <p:sp>
        <p:nvSpPr>
          <p:cNvPr id="79874" name="Notes Placeholder 2">
            <a:extLst>
              <a:ext uri="{FF2B5EF4-FFF2-40B4-BE49-F238E27FC236}">
                <a16:creationId xmlns:a16="http://schemas.microsoft.com/office/drawing/2014/main" id="{0EF58C73-2CE6-7F40-A3EF-201D6D9718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2407DDC7-D20A-8B49-BE8D-28E82E7F3F1B}"/>
              </a:ext>
            </a:extLst>
          </p:cNvPr>
          <p:cNvSpPr>
            <a:spLocks noGrp="1" noRot="1" noChangeAspect="1" noChangeArrowheads="1" noTextEdit="1"/>
          </p:cNvSpPr>
          <p:nvPr>
            <p:ph type="sldImg"/>
          </p:nvPr>
        </p:nvSpPr>
        <p:spPr>
          <a:ln/>
        </p:spPr>
      </p:sp>
      <p:sp>
        <p:nvSpPr>
          <p:cNvPr id="23554" name="Notes Placeholder 2">
            <a:extLst>
              <a:ext uri="{FF2B5EF4-FFF2-40B4-BE49-F238E27FC236}">
                <a16:creationId xmlns:a16="http://schemas.microsoft.com/office/drawing/2014/main" id="{20496A9E-47BA-2340-BCF3-2306A32B5BD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182DE466-E79C-B34B-ABA7-4DE263F27BF9}"/>
              </a:ext>
            </a:extLst>
          </p:cNvPr>
          <p:cNvSpPr>
            <a:spLocks noGrp="1" noRot="1" noChangeAspect="1" noChangeArrowheads="1" noTextEdit="1"/>
          </p:cNvSpPr>
          <p:nvPr>
            <p:ph type="sldImg"/>
          </p:nvPr>
        </p:nvSpPr>
        <p:spPr>
          <a:ln/>
        </p:spPr>
      </p:sp>
      <p:sp>
        <p:nvSpPr>
          <p:cNvPr id="81922" name="Notes Placeholder 2">
            <a:extLst>
              <a:ext uri="{FF2B5EF4-FFF2-40B4-BE49-F238E27FC236}">
                <a16:creationId xmlns:a16="http://schemas.microsoft.com/office/drawing/2014/main" id="{CA0AC373-DAD3-094E-A863-79BA932D098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5AE8AFA2-9C0A-9146-B965-F5B507696EFF}"/>
              </a:ext>
            </a:extLst>
          </p:cNvPr>
          <p:cNvSpPr>
            <a:spLocks noGrp="1" noRot="1" noChangeAspect="1" noChangeArrowheads="1" noTextEdit="1"/>
          </p:cNvSpPr>
          <p:nvPr>
            <p:ph type="sldImg"/>
          </p:nvPr>
        </p:nvSpPr>
        <p:spPr>
          <a:ln/>
        </p:spPr>
      </p:sp>
      <p:sp>
        <p:nvSpPr>
          <p:cNvPr id="83970" name="Notes Placeholder 2">
            <a:extLst>
              <a:ext uri="{FF2B5EF4-FFF2-40B4-BE49-F238E27FC236}">
                <a16:creationId xmlns:a16="http://schemas.microsoft.com/office/drawing/2014/main" id="{6474C3E7-C9BF-F345-B2C1-578FE38BC0E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9EF9AAC3-6B9C-984C-A870-6AA83C3F9173}"/>
              </a:ext>
            </a:extLst>
          </p:cNvPr>
          <p:cNvSpPr>
            <a:spLocks noGrp="1" noRot="1" noChangeAspect="1" noChangeArrowheads="1" noTextEdit="1"/>
          </p:cNvSpPr>
          <p:nvPr>
            <p:ph type="sldImg"/>
          </p:nvPr>
        </p:nvSpPr>
        <p:spPr>
          <a:ln/>
        </p:spPr>
      </p:sp>
      <p:sp>
        <p:nvSpPr>
          <p:cNvPr id="86018" name="Notes Placeholder 2">
            <a:extLst>
              <a:ext uri="{FF2B5EF4-FFF2-40B4-BE49-F238E27FC236}">
                <a16:creationId xmlns:a16="http://schemas.microsoft.com/office/drawing/2014/main" id="{8FAED2FF-9817-084B-AF81-B1583BA3D5B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D6D4B491-9FFA-084D-9FF9-917C4ED92487}"/>
              </a:ext>
            </a:extLst>
          </p:cNvPr>
          <p:cNvSpPr>
            <a:spLocks noGrp="1" noRot="1" noChangeAspect="1" noChangeArrowheads="1" noTextEdit="1"/>
          </p:cNvSpPr>
          <p:nvPr>
            <p:ph type="sldImg"/>
          </p:nvPr>
        </p:nvSpPr>
        <p:spPr>
          <a:ln/>
        </p:spPr>
      </p:sp>
      <p:sp>
        <p:nvSpPr>
          <p:cNvPr id="88066" name="Notes Placeholder 2">
            <a:extLst>
              <a:ext uri="{FF2B5EF4-FFF2-40B4-BE49-F238E27FC236}">
                <a16:creationId xmlns:a16="http://schemas.microsoft.com/office/drawing/2014/main" id="{FD132FEB-6425-A543-9B63-5C621C9BCAD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5A7F2E09-7D1B-BF42-9355-75C5216706BE}"/>
              </a:ext>
            </a:extLst>
          </p:cNvPr>
          <p:cNvSpPr>
            <a:spLocks noGrp="1" noRot="1" noChangeAspect="1" noChangeArrowheads="1" noTextEdit="1"/>
          </p:cNvSpPr>
          <p:nvPr>
            <p:ph type="sldImg"/>
          </p:nvPr>
        </p:nvSpPr>
        <p:spPr>
          <a:ln/>
        </p:spPr>
      </p:sp>
      <p:sp>
        <p:nvSpPr>
          <p:cNvPr id="90114" name="Notes Placeholder 2">
            <a:extLst>
              <a:ext uri="{FF2B5EF4-FFF2-40B4-BE49-F238E27FC236}">
                <a16:creationId xmlns:a16="http://schemas.microsoft.com/office/drawing/2014/main" id="{32B356FC-47AC-874F-89D1-F525334FDF9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0978EBFB-08FE-0649-B55E-A3F7500A8243}"/>
              </a:ext>
            </a:extLst>
          </p:cNvPr>
          <p:cNvSpPr>
            <a:spLocks noGrp="1" noRot="1" noChangeAspect="1" noChangeArrowheads="1" noTextEdit="1"/>
          </p:cNvSpPr>
          <p:nvPr>
            <p:ph type="sldImg"/>
          </p:nvPr>
        </p:nvSpPr>
        <p:spPr>
          <a:ln/>
        </p:spPr>
      </p:sp>
      <p:sp>
        <p:nvSpPr>
          <p:cNvPr id="92162" name="Notes Placeholder 2">
            <a:extLst>
              <a:ext uri="{FF2B5EF4-FFF2-40B4-BE49-F238E27FC236}">
                <a16:creationId xmlns:a16="http://schemas.microsoft.com/office/drawing/2014/main" id="{2E120861-21DF-8D46-825F-34E0641A0AB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37A8E1A5-264B-5643-8602-337A79864050}"/>
              </a:ext>
            </a:extLst>
          </p:cNvPr>
          <p:cNvSpPr>
            <a:spLocks noGrp="1" noRot="1" noChangeAspect="1" noChangeArrowheads="1" noTextEdit="1"/>
          </p:cNvSpPr>
          <p:nvPr>
            <p:ph type="sldImg"/>
          </p:nvPr>
        </p:nvSpPr>
        <p:spPr>
          <a:ln/>
        </p:spPr>
      </p:sp>
      <p:sp>
        <p:nvSpPr>
          <p:cNvPr id="94210" name="Notes Placeholder 2">
            <a:extLst>
              <a:ext uri="{FF2B5EF4-FFF2-40B4-BE49-F238E27FC236}">
                <a16:creationId xmlns:a16="http://schemas.microsoft.com/office/drawing/2014/main" id="{498450DA-2AB2-6F4F-BC4A-85F0C2990AB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87DA59ED-EADF-304C-835B-ED7844204F32}"/>
              </a:ext>
            </a:extLst>
          </p:cNvPr>
          <p:cNvSpPr>
            <a:spLocks noGrp="1" noRot="1" noChangeAspect="1" noChangeArrowheads="1" noTextEdit="1"/>
          </p:cNvSpPr>
          <p:nvPr>
            <p:ph type="sldImg"/>
          </p:nvPr>
        </p:nvSpPr>
        <p:spPr>
          <a:ln/>
        </p:spPr>
      </p:sp>
      <p:sp>
        <p:nvSpPr>
          <p:cNvPr id="96258" name="Notes Placeholder 2">
            <a:extLst>
              <a:ext uri="{FF2B5EF4-FFF2-40B4-BE49-F238E27FC236}">
                <a16:creationId xmlns:a16="http://schemas.microsoft.com/office/drawing/2014/main" id="{FD9A09DF-CDF6-2C48-ABD9-8BAB4B55123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BCDCCEFC-7D9B-3145-992C-414B5B50FEF7}"/>
              </a:ext>
            </a:extLst>
          </p:cNvPr>
          <p:cNvSpPr>
            <a:spLocks noGrp="1" noRot="1" noChangeAspect="1" noChangeArrowheads="1" noTextEdit="1"/>
          </p:cNvSpPr>
          <p:nvPr>
            <p:ph type="sldImg"/>
          </p:nvPr>
        </p:nvSpPr>
        <p:spPr>
          <a:ln/>
        </p:spPr>
      </p:sp>
      <p:sp>
        <p:nvSpPr>
          <p:cNvPr id="98306" name="Notes Placeholder 2">
            <a:extLst>
              <a:ext uri="{FF2B5EF4-FFF2-40B4-BE49-F238E27FC236}">
                <a16:creationId xmlns:a16="http://schemas.microsoft.com/office/drawing/2014/main" id="{54F68645-7505-5A48-8758-096D5E1ADE2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5D32864A-68B4-4646-8647-A82C9B3373DF}"/>
              </a:ext>
            </a:extLst>
          </p:cNvPr>
          <p:cNvSpPr>
            <a:spLocks noGrp="1" noRot="1" noChangeAspect="1" noChangeArrowheads="1" noTextEdit="1"/>
          </p:cNvSpPr>
          <p:nvPr>
            <p:ph type="sldImg"/>
          </p:nvPr>
        </p:nvSpPr>
        <p:spPr>
          <a:ln/>
        </p:spPr>
      </p:sp>
      <p:sp>
        <p:nvSpPr>
          <p:cNvPr id="100354" name="Notes Placeholder 2">
            <a:extLst>
              <a:ext uri="{FF2B5EF4-FFF2-40B4-BE49-F238E27FC236}">
                <a16:creationId xmlns:a16="http://schemas.microsoft.com/office/drawing/2014/main" id="{F47DAE23-1044-C34C-8295-D4FE6B77D0F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AAE0FEEB-872A-7748-A0C2-45506D96F050}"/>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073FB80E-6647-6A4A-84DE-516D513AD74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97B2EB2F-8E72-2441-B10A-35BE816362E5}"/>
              </a:ext>
            </a:extLst>
          </p:cNvPr>
          <p:cNvSpPr>
            <a:spLocks noGrp="1" noRot="1" noChangeAspect="1" noChangeArrowheads="1" noTextEdit="1"/>
          </p:cNvSpPr>
          <p:nvPr>
            <p:ph type="sldImg"/>
          </p:nvPr>
        </p:nvSpPr>
        <p:spPr>
          <a:ln/>
        </p:spPr>
      </p:sp>
      <p:sp>
        <p:nvSpPr>
          <p:cNvPr id="102402" name="Notes Placeholder 2">
            <a:extLst>
              <a:ext uri="{FF2B5EF4-FFF2-40B4-BE49-F238E27FC236}">
                <a16:creationId xmlns:a16="http://schemas.microsoft.com/office/drawing/2014/main" id="{AC4B39D1-3A61-A941-9429-164ABE6B307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8D7E1E0F-2309-AB4D-9F8A-E30D487D7BF2}"/>
              </a:ext>
            </a:extLst>
          </p:cNvPr>
          <p:cNvSpPr>
            <a:spLocks noGrp="1" noRot="1" noChangeAspect="1" noChangeArrowheads="1" noTextEdit="1"/>
          </p:cNvSpPr>
          <p:nvPr>
            <p:ph type="sldImg"/>
          </p:nvPr>
        </p:nvSpPr>
        <p:spPr>
          <a:ln/>
        </p:spPr>
      </p:sp>
      <p:sp>
        <p:nvSpPr>
          <p:cNvPr id="104450" name="Notes Placeholder 2">
            <a:extLst>
              <a:ext uri="{FF2B5EF4-FFF2-40B4-BE49-F238E27FC236}">
                <a16:creationId xmlns:a16="http://schemas.microsoft.com/office/drawing/2014/main" id="{D204D659-BBB3-244D-A04B-ACD00627015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DA1BFFA8-9328-B04B-9692-5A37821C9275}"/>
              </a:ext>
            </a:extLst>
          </p:cNvPr>
          <p:cNvSpPr>
            <a:spLocks noGrp="1" noRot="1" noChangeAspect="1" noChangeArrowheads="1" noTextEdit="1"/>
          </p:cNvSpPr>
          <p:nvPr>
            <p:ph type="sldImg"/>
          </p:nvPr>
        </p:nvSpPr>
        <p:spPr>
          <a:ln/>
        </p:spPr>
      </p:sp>
      <p:sp>
        <p:nvSpPr>
          <p:cNvPr id="106498" name="Notes Placeholder 2">
            <a:extLst>
              <a:ext uri="{FF2B5EF4-FFF2-40B4-BE49-F238E27FC236}">
                <a16:creationId xmlns:a16="http://schemas.microsoft.com/office/drawing/2014/main" id="{3309D5C0-F6D9-014D-950A-806B1B412A8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AB51A4F5-8A8F-0F43-ACD4-FE040C5F2A88}"/>
              </a:ext>
            </a:extLst>
          </p:cNvPr>
          <p:cNvSpPr>
            <a:spLocks noGrp="1" noRot="1" noChangeAspect="1" noChangeArrowheads="1" noTextEdit="1"/>
          </p:cNvSpPr>
          <p:nvPr>
            <p:ph type="sldImg"/>
          </p:nvPr>
        </p:nvSpPr>
        <p:spPr>
          <a:ln/>
        </p:spPr>
      </p:sp>
      <p:sp>
        <p:nvSpPr>
          <p:cNvPr id="108546" name="Notes Placeholder 2">
            <a:extLst>
              <a:ext uri="{FF2B5EF4-FFF2-40B4-BE49-F238E27FC236}">
                <a16:creationId xmlns:a16="http://schemas.microsoft.com/office/drawing/2014/main" id="{FE99B680-35D5-E344-A150-C7AFAC5CB6E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B9279142-3940-B044-B9C1-6D26492F8194}"/>
              </a:ext>
            </a:extLst>
          </p:cNvPr>
          <p:cNvSpPr>
            <a:spLocks noGrp="1" noRot="1" noChangeAspect="1" noChangeArrowheads="1" noTextEdit="1"/>
          </p:cNvSpPr>
          <p:nvPr>
            <p:ph type="sldImg"/>
          </p:nvPr>
        </p:nvSpPr>
        <p:spPr>
          <a:ln/>
        </p:spPr>
      </p:sp>
      <p:sp>
        <p:nvSpPr>
          <p:cNvPr id="110594" name="Notes Placeholder 2">
            <a:extLst>
              <a:ext uri="{FF2B5EF4-FFF2-40B4-BE49-F238E27FC236}">
                <a16:creationId xmlns:a16="http://schemas.microsoft.com/office/drawing/2014/main" id="{A1340FD6-A130-F847-A73F-AB19FC24B6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32E05D43-EB3E-AB4F-BA85-FDCF7E6E3E1D}"/>
              </a:ext>
            </a:extLst>
          </p:cNvPr>
          <p:cNvSpPr>
            <a:spLocks noGrp="1" noRot="1" noChangeAspect="1" noChangeArrowheads="1" noTextEdit="1"/>
          </p:cNvSpPr>
          <p:nvPr>
            <p:ph type="sldImg"/>
          </p:nvPr>
        </p:nvSpPr>
        <p:spPr>
          <a:ln/>
        </p:spPr>
      </p:sp>
      <p:sp>
        <p:nvSpPr>
          <p:cNvPr id="112642" name="Notes Placeholder 2">
            <a:extLst>
              <a:ext uri="{FF2B5EF4-FFF2-40B4-BE49-F238E27FC236}">
                <a16:creationId xmlns:a16="http://schemas.microsoft.com/office/drawing/2014/main" id="{BAAD6199-A956-8D44-A980-3E5A8567D5F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B9AADA6C-F83E-A745-9905-62CB723E562C}"/>
              </a:ext>
            </a:extLst>
          </p:cNvPr>
          <p:cNvSpPr>
            <a:spLocks noGrp="1" noRot="1" noChangeAspect="1" noChangeArrowheads="1" noTextEdit="1"/>
          </p:cNvSpPr>
          <p:nvPr>
            <p:ph type="sldImg"/>
          </p:nvPr>
        </p:nvSpPr>
        <p:spPr>
          <a:ln/>
        </p:spPr>
      </p:sp>
      <p:sp>
        <p:nvSpPr>
          <p:cNvPr id="114690" name="Notes Placeholder 2">
            <a:extLst>
              <a:ext uri="{FF2B5EF4-FFF2-40B4-BE49-F238E27FC236}">
                <a16:creationId xmlns:a16="http://schemas.microsoft.com/office/drawing/2014/main" id="{347993A2-69B6-4A47-9EA8-C7AE1FC7433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88D75F6D-7A74-F943-9269-E493AB89B82C}"/>
              </a:ext>
            </a:extLst>
          </p:cNvPr>
          <p:cNvSpPr>
            <a:spLocks noGrp="1" noRot="1" noChangeAspect="1" noChangeArrowheads="1" noTextEdit="1"/>
          </p:cNvSpPr>
          <p:nvPr>
            <p:ph type="sldImg"/>
          </p:nvPr>
        </p:nvSpPr>
        <p:spPr>
          <a:ln/>
        </p:spPr>
      </p:sp>
      <p:sp>
        <p:nvSpPr>
          <p:cNvPr id="116738" name="Notes Placeholder 2">
            <a:extLst>
              <a:ext uri="{FF2B5EF4-FFF2-40B4-BE49-F238E27FC236}">
                <a16:creationId xmlns:a16="http://schemas.microsoft.com/office/drawing/2014/main" id="{BC9E2E41-2546-D044-ACA8-33D6CE47065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40918278-3DB0-E54B-9F12-D2671C596842}"/>
              </a:ext>
            </a:extLst>
          </p:cNvPr>
          <p:cNvSpPr>
            <a:spLocks noGrp="1" noRot="1" noChangeAspect="1" noChangeArrowheads="1" noTextEdit="1"/>
          </p:cNvSpPr>
          <p:nvPr>
            <p:ph type="sldImg"/>
          </p:nvPr>
        </p:nvSpPr>
        <p:spPr>
          <a:ln/>
        </p:spPr>
      </p:sp>
      <p:sp>
        <p:nvSpPr>
          <p:cNvPr id="136194" name="Rectangle 3">
            <a:extLst>
              <a:ext uri="{FF2B5EF4-FFF2-40B4-BE49-F238E27FC236}">
                <a16:creationId xmlns:a16="http://schemas.microsoft.com/office/drawing/2014/main" id="{FD3BC6EB-295E-F24A-B16E-C2D7CBEE78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58A02A7A-9560-D04F-A450-98C5BEDE48BF}"/>
              </a:ext>
            </a:extLst>
          </p:cNvPr>
          <p:cNvSpPr>
            <a:spLocks noGrp="1" noRot="1" noChangeAspect="1" noChangeArrowheads="1" noTextEdit="1"/>
          </p:cNvSpPr>
          <p:nvPr>
            <p:ph type="sldImg"/>
          </p:nvPr>
        </p:nvSpPr>
        <p:spPr>
          <a:ln/>
        </p:spPr>
      </p:sp>
      <p:sp>
        <p:nvSpPr>
          <p:cNvPr id="138242" name="Rectangle 3">
            <a:extLst>
              <a:ext uri="{FF2B5EF4-FFF2-40B4-BE49-F238E27FC236}">
                <a16:creationId xmlns:a16="http://schemas.microsoft.com/office/drawing/2014/main" id="{F95274DB-E59F-A945-A2B4-A21584A1280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50096792-E0A4-C24E-8F8B-81A5B64A47ED}"/>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17D7CB19-DE35-E846-BCF5-7248ADCAB1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1F87D1C0-D26E-CB46-AD9B-22366B5BB0A9}"/>
              </a:ext>
            </a:extLst>
          </p:cNvPr>
          <p:cNvSpPr>
            <a:spLocks noGrp="1" noRot="1" noChangeAspect="1" noChangeArrowheads="1" noTextEdit="1"/>
          </p:cNvSpPr>
          <p:nvPr>
            <p:ph type="sldImg"/>
          </p:nvPr>
        </p:nvSpPr>
        <p:spPr>
          <a:ln/>
        </p:spPr>
      </p:sp>
      <p:sp>
        <p:nvSpPr>
          <p:cNvPr id="29698" name="Notes Placeholder 2">
            <a:extLst>
              <a:ext uri="{FF2B5EF4-FFF2-40B4-BE49-F238E27FC236}">
                <a16:creationId xmlns:a16="http://schemas.microsoft.com/office/drawing/2014/main" id="{4EA6EA0C-EC16-174F-B245-D38957F4505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652726E8-C3C1-0647-8474-1DEA1016939C}"/>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7238C088-84F6-9343-B1DA-903773A87D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5C4D7B3B-031F-894B-8BCC-3AB152AA5B3F}"/>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id="{2E3338FC-EE89-D64A-A833-FBA0B30AB0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0BB7F2D8-7ADE-CE4B-B481-D980BE749EFB}"/>
              </a:ext>
            </a:extLst>
          </p:cNvPr>
          <p:cNvSpPr>
            <a:spLocks noGrp="1" noRot="1" noChangeAspect="1" noChangeArrowheads="1" noTextEdit="1"/>
          </p:cNvSpPr>
          <p:nvPr>
            <p:ph type="sldImg"/>
          </p:nvPr>
        </p:nvSpPr>
        <p:spPr>
          <a:ln/>
        </p:spPr>
      </p:sp>
      <p:sp>
        <p:nvSpPr>
          <p:cNvPr id="35842" name="Rectangle 3">
            <a:extLst>
              <a:ext uri="{FF2B5EF4-FFF2-40B4-BE49-F238E27FC236}">
                <a16:creationId xmlns:a16="http://schemas.microsoft.com/office/drawing/2014/main" id="{399B1835-A1EA-BF4E-BE57-AE9E074353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9074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35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609600"/>
            <a:ext cx="1812925"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609600"/>
            <a:ext cx="52895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170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A178144-27C3-3B45-A708-08A710D2C6E8}"/>
              </a:ext>
            </a:extLst>
          </p:cNvPr>
          <p:cNvSpPr>
            <a:spLocks noGrp="1" noChangeArrowheads="1"/>
          </p:cNvSpPr>
          <p:nvPr>
            <p:ph type="dt" sz="half" idx="10"/>
          </p:nvPr>
        </p:nvSpPr>
        <p:spPr>
          <a:ln/>
        </p:spPr>
        <p:txBody>
          <a:bodyPr/>
          <a:lstStyle>
            <a:lvl1pPr>
              <a:defRPr/>
            </a:lvl1pPr>
          </a:lstStyle>
          <a:p>
            <a:pPr>
              <a:defRPr/>
            </a:pPr>
            <a:fld id="{FEBFB84B-BF1B-0349-80A4-1904FEC364B8}" type="datetime10">
              <a:rPr lang="en-US" altLang="en-US"/>
              <a:pPr>
                <a:defRPr/>
              </a:pPr>
              <a:t>22:52</a:t>
            </a:fld>
            <a:endParaRPr lang="en-US" altLang="en-US"/>
          </a:p>
        </p:txBody>
      </p:sp>
      <p:sp>
        <p:nvSpPr>
          <p:cNvPr id="5" name="Rectangle 5">
            <a:extLst>
              <a:ext uri="{FF2B5EF4-FFF2-40B4-BE49-F238E27FC236}">
                <a16:creationId xmlns:a16="http://schemas.microsoft.com/office/drawing/2014/main" id="{A7B885D9-8DBD-3549-94BE-CF4DFC7C33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723999-7E7F-054A-8656-6D4239FBF104}"/>
              </a:ext>
            </a:extLst>
          </p:cNvPr>
          <p:cNvSpPr>
            <a:spLocks noGrp="1" noChangeArrowheads="1"/>
          </p:cNvSpPr>
          <p:nvPr>
            <p:ph type="sldNum" sz="quarter" idx="12"/>
          </p:nvPr>
        </p:nvSpPr>
        <p:spPr>
          <a:ln/>
        </p:spPr>
        <p:txBody>
          <a:bodyPr/>
          <a:lstStyle>
            <a:lvl1pPr>
              <a:defRPr/>
            </a:lvl1pPr>
          </a:lstStyle>
          <a:p>
            <a:pPr>
              <a:defRPr/>
            </a:pPr>
            <a:fld id="{80A06D9B-9A2F-E445-90E9-04EA8F152F1E}" type="slidenum">
              <a:rPr lang="en-US" altLang="en-US"/>
              <a:pPr>
                <a:defRPr/>
              </a:pPr>
              <a:t>‹#›</a:t>
            </a:fld>
            <a:endParaRPr lang="en-US" altLang="en-US"/>
          </a:p>
        </p:txBody>
      </p:sp>
    </p:spTree>
    <p:extLst>
      <p:ext uri="{BB962C8B-B14F-4D97-AF65-F5344CB8AC3E}">
        <p14:creationId xmlns:p14="http://schemas.microsoft.com/office/powerpoint/2010/main" val="4261891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A7F721-B6D2-0C4D-A8D7-E2E1499CCCA2}"/>
              </a:ext>
            </a:extLst>
          </p:cNvPr>
          <p:cNvSpPr>
            <a:spLocks noGrp="1" noChangeArrowheads="1"/>
          </p:cNvSpPr>
          <p:nvPr>
            <p:ph type="dt" sz="half" idx="10"/>
          </p:nvPr>
        </p:nvSpPr>
        <p:spPr>
          <a:ln/>
        </p:spPr>
        <p:txBody>
          <a:bodyPr/>
          <a:lstStyle>
            <a:lvl1pPr>
              <a:defRPr/>
            </a:lvl1pPr>
          </a:lstStyle>
          <a:p>
            <a:pPr>
              <a:defRPr/>
            </a:pPr>
            <a:fld id="{AE209C16-F987-094C-8293-D075310EF811}" type="datetime10">
              <a:rPr lang="en-US" altLang="en-US"/>
              <a:pPr>
                <a:defRPr/>
              </a:pPr>
              <a:t>22:52</a:t>
            </a:fld>
            <a:endParaRPr lang="en-US" altLang="en-US"/>
          </a:p>
        </p:txBody>
      </p:sp>
      <p:sp>
        <p:nvSpPr>
          <p:cNvPr id="5" name="Rectangle 5">
            <a:extLst>
              <a:ext uri="{FF2B5EF4-FFF2-40B4-BE49-F238E27FC236}">
                <a16:creationId xmlns:a16="http://schemas.microsoft.com/office/drawing/2014/main" id="{D4B8273C-6A41-014F-8024-2B82291BB6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396BDC-A349-A649-956A-8DA43173E65A}"/>
              </a:ext>
            </a:extLst>
          </p:cNvPr>
          <p:cNvSpPr>
            <a:spLocks noGrp="1" noChangeArrowheads="1"/>
          </p:cNvSpPr>
          <p:nvPr>
            <p:ph type="sldNum" sz="quarter" idx="12"/>
          </p:nvPr>
        </p:nvSpPr>
        <p:spPr>
          <a:ln/>
        </p:spPr>
        <p:txBody>
          <a:bodyPr/>
          <a:lstStyle>
            <a:lvl1pPr>
              <a:defRPr/>
            </a:lvl1pPr>
          </a:lstStyle>
          <a:p>
            <a:pPr>
              <a:defRPr/>
            </a:pPr>
            <a:fld id="{EC56E266-A61F-3F48-BAEC-20256C6FC9C7}" type="slidenum">
              <a:rPr lang="en-US" altLang="en-US"/>
              <a:pPr>
                <a:defRPr/>
              </a:pPr>
              <a:t>‹#›</a:t>
            </a:fld>
            <a:endParaRPr lang="en-US" altLang="en-US"/>
          </a:p>
        </p:txBody>
      </p:sp>
    </p:spTree>
    <p:extLst>
      <p:ext uri="{BB962C8B-B14F-4D97-AF65-F5344CB8AC3E}">
        <p14:creationId xmlns:p14="http://schemas.microsoft.com/office/powerpoint/2010/main" val="3786146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B2BF10E-EA06-DA4C-ACB4-32160C4D92B8}"/>
              </a:ext>
            </a:extLst>
          </p:cNvPr>
          <p:cNvSpPr>
            <a:spLocks noGrp="1" noChangeArrowheads="1"/>
          </p:cNvSpPr>
          <p:nvPr>
            <p:ph type="dt" sz="half" idx="10"/>
          </p:nvPr>
        </p:nvSpPr>
        <p:spPr>
          <a:ln/>
        </p:spPr>
        <p:txBody>
          <a:bodyPr/>
          <a:lstStyle>
            <a:lvl1pPr>
              <a:defRPr/>
            </a:lvl1pPr>
          </a:lstStyle>
          <a:p>
            <a:pPr>
              <a:defRPr/>
            </a:pPr>
            <a:fld id="{FE78046A-AA3D-1945-BD1C-FFF2D11AE5D4}" type="datetime10">
              <a:rPr lang="en-US" altLang="en-US"/>
              <a:pPr>
                <a:defRPr/>
              </a:pPr>
              <a:t>22:52</a:t>
            </a:fld>
            <a:endParaRPr lang="en-US" altLang="en-US"/>
          </a:p>
        </p:txBody>
      </p:sp>
      <p:sp>
        <p:nvSpPr>
          <p:cNvPr id="5" name="Rectangle 5">
            <a:extLst>
              <a:ext uri="{FF2B5EF4-FFF2-40B4-BE49-F238E27FC236}">
                <a16:creationId xmlns:a16="http://schemas.microsoft.com/office/drawing/2014/main" id="{748CB9AB-E9D1-0742-BAC7-A3DED83C0D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55E491-5474-9640-9B9D-A086A7022DE3}"/>
              </a:ext>
            </a:extLst>
          </p:cNvPr>
          <p:cNvSpPr>
            <a:spLocks noGrp="1" noChangeArrowheads="1"/>
          </p:cNvSpPr>
          <p:nvPr>
            <p:ph type="sldNum" sz="quarter" idx="12"/>
          </p:nvPr>
        </p:nvSpPr>
        <p:spPr>
          <a:ln/>
        </p:spPr>
        <p:txBody>
          <a:bodyPr/>
          <a:lstStyle>
            <a:lvl1pPr>
              <a:defRPr/>
            </a:lvl1pPr>
          </a:lstStyle>
          <a:p>
            <a:pPr>
              <a:defRPr/>
            </a:pPr>
            <a:fld id="{AB3BCF03-478B-624C-BCB0-7A261FCB787C}" type="slidenum">
              <a:rPr lang="en-US" altLang="en-US"/>
              <a:pPr>
                <a:defRPr/>
              </a:pPr>
              <a:t>‹#›</a:t>
            </a:fld>
            <a:endParaRPr lang="en-US" altLang="en-US"/>
          </a:p>
        </p:txBody>
      </p:sp>
    </p:spTree>
    <p:extLst>
      <p:ext uri="{BB962C8B-B14F-4D97-AF65-F5344CB8AC3E}">
        <p14:creationId xmlns:p14="http://schemas.microsoft.com/office/powerpoint/2010/main" val="1876497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B3CBA21-EF29-3C41-B896-951CFE201545}"/>
              </a:ext>
            </a:extLst>
          </p:cNvPr>
          <p:cNvSpPr>
            <a:spLocks noGrp="1" noChangeArrowheads="1"/>
          </p:cNvSpPr>
          <p:nvPr>
            <p:ph type="dt" sz="half" idx="10"/>
          </p:nvPr>
        </p:nvSpPr>
        <p:spPr>
          <a:ln/>
        </p:spPr>
        <p:txBody>
          <a:bodyPr/>
          <a:lstStyle>
            <a:lvl1pPr>
              <a:defRPr/>
            </a:lvl1pPr>
          </a:lstStyle>
          <a:p>
            <a:pPr>
              <a:defRPr/>
            </a:pPr>
            <a:fld id="{7BCAAECA-E35A-3342-94D7-9389AFB52160}" type="datetime10">
              <a:rPr lang="en-US" altLang="en-US"/>
              <a:pPr>
                <a:defRPr/>
              </a:pPr>
              <a:t>22:52</a:t>
            </a:fld>
            <a:endParaRPr lang="en-US" altLang="en-US"/>
          </a:p>
        </p:txBody>
      </p:sp>
      <p:sp>
        <p:nvSpPr>
          <p:cNvPr id="6" name="Rectangle 5">
            <a:extLst>
              <a:ext uri="{FF2B5EF4-FFF2-40B4-BE49-F238E27FC236}">
                <a16:creationId xmlns:a16="http://schemas.microsoft.com/office/drawing/2014/main" id="{1EB50C78-161A-A542-B014-D987EDAF55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9A2800-59BA-A445-8C7B-322728FB9181}"/>
              </a:ext>
            </a:extLst>
          </p:cNvPr>
          <p:cNvSpPr>
            <a:spLocks noGrp="1" noChangeArrowheads="1"/>
          </p:cNvSpPr>
          <p:nvPr>
            <p:ph type="sldNum" sz="quarter" idx="12"/>
          </p:nvPr>
        </p:nvSpPr>
        <p:spPr>
          <a:ln/>
        </p:spPr>
        <p:txBody>
          <a:bodyPr/>
          <a:lstStyle>
            <a:lvl1pPr>
              <a:defRPr/>
            </a:lvl1pPr>
          </a:lstStyle>
          <a:p>
            <a:pPr>
              <a:defRPr/>
            </a:pPr>
            <a:fld id="{968B689D-11B2-9D4F-948D-64567CD6445F}" type="slidenum">
              <a:rPr lang="en-US" altLang="en-US"/>
              <a:pPr>
                <a:defRPr/>
              </a:pPr>
              <a:t>‹#›</a:t>
            </a:fld>
            <a:endParaRPr lang="en-US" altLang="en-US"/>
          </a:p>
        </p:txBody>
      </p:sp>
    </p:spTree>
    <p:extLst>
      <p:ext uri="{BB962C8B-B14F-4D97-AF65-F5344CB8AC3E}">
        <p14:creationId xmlns:p14="http://schemas.microsoft.com/office/powerpoint/2010/main" val="172331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C656B5B-FE3D-4647-BC56-D2DFAF5B8A4E}"/>
              </a:ext>
            </a:extLst>
          </p:cNvPr>
          <p:cNvSpPr>
            <a:spLocks noGrp="1" noChangeArrowheads="1"/>
          </p:cNvSpPr>
          <p:nvPr>
            <p:ph type="dt" sz="half" idx="10"/>
          </p:nvPr>
        </p:nvSpPr>
        <p:spPr>
          <a:ln/>
        </p:spPr>
        <p:txBody>
          <a:bodyPr/>
          <a:lstStyle>
            <a:lvl1pPr>
              <a:defRPr/>
            </a:lvl1pPr>
          </a:lstStyle>
          <a:p>
            <a:pPr>
              <a:defRPr/>
            </a:pPr>
            <a:fld id="{7C09DF40-B7D4-9C4C-8A5E-FDB123D2122C}" type="datetime10">
              <a:rPr lang="en-US" altLang="en-US"/>
              <a:pPr>
                <a:defRPr/>
              </a:pPr>
              <a:t>22:52</a:t>
            </a:fld>
            <a:endParaRPr lang="en-US" altLang="en-US"/>
          </a:p>
        </p:txBody>
      </p:sp>
      <p:sp>
        <p:nvSpPr>
          <p:cNvPr id="8" name="Rectangle 5">
            <a:extLst>
              <a:ext uri="{FF2B5EF4-FFF2-40B4-BE49-F238E27FC236}">
                <a16:creationId xmlns:a16="http://schemas.microsoft.com/office/drawing/2014/main" id="{C7898D6D-F93C-3C49-9DB9-08DDEF86B0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5B5FAE-28A0-AD4F-85DF-D5BFCB0908F7}"/>
              </a:ext>
            </a:extLst>
          </p:cNvPr>
          <p:cNvSpPr>
            <a:spLocks noGrp="1" noChangeArrowheads="1"/>
          </p:cNvSpPr>
          <p:nvPr>
            <p:ph type="sldNum" sz="quarter" idx="12"/>
          </p:nvPr>
        </p:nvSpPr>
        <p:spPr>
          <a:ln/>
        </p:spPr>
        <p:txBody>
          <a:bodyPr/>
          <a:lstStyle>
            <a:lvl1pPr>
              <a:defRPr/>
            </a:lvl1pPr>
          </a:lstStyle>
          <a:p>
            <a:pPr>
              <a:defRPr/>
            </a:pPr>
            <a:fld id="{E75978A2-3B37-F144-8A1B-FC15941023FA}" type="slidenum">
              <a:rPr lang="en-US" altLang="en-US"/>
              <a:pPr>
                <a:defRPr/>
              </a:pPr>
              <a:t>‹#›</a:t>
            </a:fld>
            <a:endParaRPr lang="en-US" altLang="en-US"/>
          </a:p>
        </p:txBody>
      </p:sp>
    </p:spTree>
    <p:extLst>
      <p:ext uri="{BB962C8B-B14F-4D97-AF65-F5344CB8AC3E}">
        <p14:creationId xmlns:p14="http://schemas.microsoft.com/office/powerpoint/2010/main" val="3976945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2D7A725-FDFA-DF4C-A988-38C8AEE2240F}"/>
              </a:ext>
            </a:extLst>
          </p:cNvPr>
          <p:cNvSpPr>
            <a:spLocks noGrp="1" noChangeArrowheads="1"/>
          </p:cNvSpPr>
          <p:nvPr>
            <p:ph type="dt" sz="half" idx="10"/>
          </p:nvPr>
        </p:nvSpPr>
        <p:spPr>
          <a:ln/>
        </p:spPr>
        <p:txBody>
          <a:bodyPr/>
          <a:lstStyle>
            <a:lvl1pPr>
              <a:defRPr/>
            </a:lvl1pPr>
          </a:lstStyle>
          <a:p>
            <a:pPr>
              <a:defRPr/>
            </a:pPr>
            <a:fld id="{71F989C1-FE4A-FA4A-AF64-DC11EBD372A1}" type="datetime10">
              <a:rPr lang="en-US" altLang="en-US"/>
              <a:pPr>
                <a:defRPr/>
              </a:pPr>
              <a:t>22:52</a:t>
            </a:fld>
            <a:endParaRPr lang="en-US" altLang="en-US"/>
          </a:p>
        </p:txBody>
      </p:sp>
      <p:sp>
        <p:nvSpPr>
          <p:cNvPr id="4" name="Rectangle 5">
            <a:extLst>
              <a:ext uri="{FF2B5EF4-FFF2-40B4-BE49-F238E27FC236}">
                <a16:creationId xmlns:a16="http://schemas.microsoft.com/office/drawing/2014/main" id="{8F069C7E-1C54-0941-9BE8-AE8D7337BF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60B0FEF-D653-CB43-B62B-1BFF918DD449}"/>
              </a:ext>
            </a:extLst>
          </p:cNvPr>
          <p:cNvSpPr>
            <a:spLocks noGrp="1" noChangeArrowheads="1"/>
          </p:cNvSpPr>
          <p:nvPr>
            <p:ph type="sldNum" sz="quarter" idx="12"/>
          </p:nvPr>
        </p:nvSpPr>
        <p:spPr>
          <a:ln/>
        </p:spPr>
        <p:txBody>
          <a:bodyPr/>
          <a:lstStyle>
            <a:lvl1pPr>
              <a:defRPr/>
            </a:lvl1pPr>
          </a:lstStyle>
          <a:p>
            <a:pPr>
              <a:defRPr/>
            </a:pPr>
            <a:fld id="{6AD66F6A-56D3-9746-9C65-CE4CF201C873}" type="slidenum">
              <a:rPr lang="en-US" altLang="en-US"/>
              <a:pPr>
                <a:defRPr/>
              </a:pPr>
              <a:t>‹#›</a:t>
            </a:fld>
            <a:endParaRPr lang="en-US" altLang="en-US"/>
          </a:p>
        </p:txBody>
      </p:sp>
    </p:spTree>
    <p:extLst>
      <p:ext uri="{BB962C8B-B14F-4D97-AF65-F5344CB8AC3E}">
        <p14:creationId xmlns:p14="http://schemas.microsoft.com/office/powerpoint/2010/main" val="3015587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8A0E3F-3564-2F4C-9691-2662575F096C}"/>
              </a:ext>
            </a:extLst>
          </p:cNvPr>
          <p:cNvSpPr>
            <a:spLocks noGrp="1" noChangeArrowheads="1"/>
          </p:cNvSpPr>
          <p:nvPr>
            <p:ph type="dt" sz="half" idx="10"/>
          </p:nvPr>
        </p:nvSpPr>
        <p:spPr>
          <a:ln/>
        </p:spPr>
        <p:txBody>
          <a:bodyPr/>
          <a:lstStyle>
            <a:lvl1pPr>
              <a:defRPr/>
            </a:lvl1pPr>
          </a:lstStyle>
          <a:p>
            <a:pPr>
              <a:defRPr/>
            </a:pPr>
            <a:fld id="{B37F90C3-5964-D641-B309-000CC044A21B}" type="datetime10">
              <a:rPr lang="en-US" altLang="en-US"/>
              <a:pPr>
                <a:defRPr/>
              </a:pPr>
              <a:t>22:52</a:t>
            </a:fld>
            <a:endParaRPr lang="en-US" altLang="en-US"/>
          </a:p>
        </p:txBody>
      </p:sp>
      <p:sp>
        <p:nvSpPr>
          <p:cNvPr id="3" name="Rectangle 5">
            <a:extLst>
              <a:ext uri="{FF2B5EF4-FFF2-40B4-BE49-F238E27FC236}">
                <a16:creationId xmlns:a16="http://schemas.microsoft.com/office/drawing/2014/main" id="{92988480-6823-EA4E-998D-DAF052AAE0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DE31EAF-9873-5C4D-A918-136A3E1E48FA}"/>
              </a:ext>
            </a:extLst>
          </p:cNvPr>
          <p:cNvSpPr>
            <a:spLocks noGrp="1" noChangeArrowheads="1"/>
          </p:cNvSpPr>
          <p:nvPr>
            <p:ph type="sldNum" sz="quarter" idx="12"/>
          </p:nvPr>
        </p:nvSpPr>
        <p:spPr>
          <a:ln/>
        </p:spPr>
        <p:txBody>
          <a:bodyPr/>
          <a:lstStyle>
            <a:lvl1pPr>
              <a:defRPr/>
            </a:lvl1pPr>
          </a:lstStyle>
          <a:p>
            <a:pPr>
              <a:defRPr/>
            </a:pPr>
            <a:fld id="{2637477B-1D61-D942-B38D-77C99663C3D1}" type="slidenum">
              <a:rPr lang="en-US" altLang="en-US"/>
              <a:pPr>
                <a:defRPr/>
              </a:pPr>
              <a:t>‹#›</a:t>
            </a:fld>
            <a:endParaRPr lang="en-US" altLang="en-US"/>
          </a:p>
        </p:txBody>
      </p:sp>
    </p:spTree>
    <p:extLst>
      <p:ext uri="{BB962C8B-B14F-4D97-AF65-F5344CB8AC3E}">
        <p14:creationId xmlns:p14="http://schemas.microsoft.com/office/powerpoint/2010/main" val="2330059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6C30803-7CC4-CB48-AC47-4ACA0C2AE42D}"/>
              </a:ext>
            </a:extLst>
          </p:cNvPr>
          <p:cNvSpPr>
            <a:spLocks noGrp="1" noChangeArrowheads="1"/>
          </p:cNvSpPr>
          <p:nvPr>
            <p:ph type="dt" sz="half" idx="10"/>
          </p:nvPr>
        </p:nvSpPr>
        <p:spPr>
          <a:ln/>
        </p:spPr>
        <p:txBody>
          <a:bodyPr/>
          <a:lstStyle>
            <a:lvl1pPr>
              <a:defRPr/>
            </a:lvl1pPr>
          </a:lstStyle>
          <a:p>
            <a:pPr>
              <a:defRPr/>
            </a:pPr>
            <a:fld id="{96B68AFA-DAD9-2941-A8FE-644520D25AB3}" type="datetime10">
              <a:rPr lang="en-US" altLang="en-US"/>
              <a:pPr>
                <a:defRPr/>
              </a:pPr>
              <a:t>22:52</a:t>
            </a:fld>
            <a:endParaRPr lang="en-US" altLang="en-US"/>
          </a:p>
        </p:txBody>
      </p:sp>
      <p:sp>
        <p:nvSpPr>
          <p:cNvPr id="6" name="Rectangle 5">
            <a:extLst>
              <a:ext uri="{FF2B5EF4-FFF2-40B4-BE49-F238E27FC236}">
                <a16:creationId xmlns:a16="http://schemas.microsoft.com/office/drawing/2014/main" id="{5F2048B2-2F2B-9E47-AC09-FFC6F3A0A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72265D-2671-F54C-AC42-FE910FF41BC4}"/>
              </a:ext>
            </a:extLst>
          </p:cNvPr>
          <p:cNvSpPr>
            <a:spLocks noGrp="1" noChangeArrowheads="1"/>
          </p:cNvSpPr>
          <p:nvPr>
            <p:ph type="sldNum" sz="quarter" idx="12"/>
          </p:nvPr>
        </p:nvSpPr>
        <p:spPr>
          <a:ln/>
        </p:spPr>
        <p:txBody>
          <a:bodyPr/>
          <a:lstStyle>
            <a:lvl1pPr>
              <a:defRPr/>
            </a:lvl1pPr>
          </a:lstStyle>
          <a:p>
            <a:pPr>
              <a:defRPr/>
            </a:pPr>
            <a:fld id="{284FC65A-267C-9A4D-B156-3AA16D85C954}" type="slidenum">
              <a:rPr lang="en-US" altLang="en-US"/>
              <a:pPr>
                <a:defRPr/>
              </a:pPr>
              <a:t>‹#›</a:t>
            </a:fld>
            <a:endParaRPr lang="en-US" altLang="en-US"/>
          </a:p>
        </p:txBody>
      </p:sp>
    </p:spTree>
    <p:extLst>
      <p:ext uri="{BB962C8B-B14F-4D97-AF65-F5344CB8AC3E}">
        <p14:creationId xmlns:p14="http://schemas.microsoft.com/office/powerpoint/2010/main" val="3588602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94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CEDDFD-2B37-0941-BD1A-505CEB5332CF}"/>
              </a:ext>
            </a:extLst>
          </p:cNvPr>
          <p:cNvSpPr>
            <a:spLocks noGrp="1" noChangeArrowheads="1"/>
          </p:cNvSpPr>
          <p:nvPr>
            <p:ph type="dt" sz="half" idx="10"/>
          </p:nvPr>
        </p:nvSpPr>
        <p:spPr>
          <a:ln/>
        </p:spPr>
        <p:txBody>
          <a:bodyPr/>
          <a:lstStyle>
            <a:lvl1pPr>
              <a:defRPr/>
            </a:lvl1pPr>
          </a:lstStyle>
          <a:p>
            <a:pPr>
              <a:defRPr/>
            </a:pPr>
            <a:fld id="{FF096495-3E2F-CA46-94AD-E4EF1094CDD5}" type="datetime10">
              <a:rPr lang="en-US" altLang="en-US"/>
              <a:pPr>
                <a:defRPr/>
              </a:pPr>
              <a:t>22:52</a:t>
            </a:fld>
            <a:endParaRPr lang="en-US" altLang="en-US"/>
          </a:p>
        </p:txBody>
      </p:sp>
      <p:sp>
        <p:nvSpPr>
          <p:cNvPr id="6" name="Rectangle 5">
            <a:extLst>
              <a:ext uri="{FF2B5EF4-FFF2-40B4-BE49-F238E27FC236}">
                <a16:creationId xmlns:a16="http://schemas.microsoft.com/office/drawing/2014/main" id="{6BBC8355-1959-CC41-8ABE-BED54D3F9B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BD535F-7D15-C64B-9B02-3B2E347DE9B3}"/>
              </a:ext>
            </a:extLst>
          </p:cNvPr>
          <p:cNvSpPr>
            <a:spLocks noGrp="1" noChangeArrowheads="1"/>
          </p:cNvSpPr>
          <p:nvPr>
            <p:ph type="sldNum" sz="quarter" idx="12"/>
          </p:nvPr>
        </p:nvSpPr>
        <p:spPr>
          <a:ln/>
        </p:spPr>
        <p:txBody>
          <a:bodyPr/>
          <a:lstStyle>
            <a:lvl1pPr>
              <a:defRPr/>
            </a:lvl1pPr>
          </a:lstStyle>
          <a:p>
            <a:pPr>
              <a:defRPr/>
            </a:pPr>
            <a:fld id="{F843989F-F441-3748-8547-7BE24AFEDB5A}" type="slidenum">
              <a:rPr lang="en-US" altLang="en-US"/>
              <a:pPr>
                <a:defRPr/>
              </a:pPr>
              <a:t>‹#›</a:t>
            </a:fld>
            <a:endParaRPr lang="en-US" altLang="en-US"/>
          </a:p>
        </p:txBody>
      </p:sp>
    </p:spTree>
    <p:extLst>
      <p:ext uri="{BB962C8B-B14F-4D97-AF65-F5344CB8AC3E}">
        <p14:creationId xmlns:p14="http://schemas.microsoft.com/office/powerpoint/2010/main" val="2255200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5C375F-4699-534C-8FCE-1E1E793E4D03}"/>
              </a:ext>
            </a:extLst>
          </p:cNvPr>
          <p:cNvSpPr>
            <a:spLocks noGrp="1" noChangeArrowheads="1"/>
          </p:cNvSpPr>
          <p:nvPr>
            <p:ph type="dt" sz="half" idx="10"/>
          </p:nvPr>
        </p:nvSpPr>
        <p:spPr>
          <a:ln/>
        </p:spPr>
        <p:txBody>
          <a:bodyPr/>
          <a:lstStyle>
            <a:lvl1pPr>
              <a:defRPr/>
            </a:lvl1pPr>
          </a:lstStyle>
          <a:p>
            <a:pPr>
              <a:defRPr/>
            </a:pPr>
            <a:fld id="{3FB9BDDC-E02C-214D-8989-93113ED7C808}" type="datetime10">
              <a:rPr lang="en-US" altLang="en-US"/>
              <a:pPr>
                <a:defRPr/>
              </a:pPr>
              <a:t>22:52</a:t>
            </a:fld>
            <a:endParaRPr lang="en-US" altLang="en-US"/>
          </a:p>
        </p:txBody>
      </p:sp>
      <p:sp>
        <p:nvSpPr>
          <p:cNvPr id="5" name="Rectangle 5">
            <a:extLst>
              <a:ext uri="{FF2B5EF4-FFF2-40B4-BE49-F238E27FC236}">
                <a16:creationId xmlns:a16="http://schemas.microsoft.com/office/drawing/2014/main" id="{75604894-F13A-6A41-B564-489D1BFF06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2843B3-28D0-9E46-B1BC-F50B9225089A}"/>
              </a:ext>
            </a:extLst>
          </p:cNvPr>
          <p:cNvSpPr>
            <a:spLocks noGrp="1" noChangeArrowheads="1"/>
          </p:cNvSpPr>
          <p:nvPr>
            <p:ph type="sldNum" sz="quarter" idx="12"/>
          </p:nvPr>
        </p:nvSpPr>
        <p:spPr>
          <a:ln/>
        </p:spPr>
        <p:txBody>
          <a:bodyPr/>
          <a:lstStyle>
            <a:lvl1pPr>
              <a:defRPr/>
            </a:lvl1pPr>
          </a:lstStyle>
          <a:p>
            <a:pPr>
              <a:defRPr/>
            </a:pPr>
            <a:fld id="{FE54D708-6DAA-674E-8B24-B2E24B365DB6}" type="slidenum">
              <a:rPr lang="en-US" altLang="en-US"/>
              <a:pPr>
                <a:defRPr/>
              </a:pPr>
              <a:t>‹#›</a:t>
            </a:fld>
            <a:endParaRPr lang="en-US" altLang="en-US"/>
          </a:p>
        </p:txBody>
      </p:sp>
    </p:spTree>
    <p:extLst>
      <p:ext uri="{BB962C8B-B14F-4D97-AF65-F5344CB8AC3E}">
        <p14:creationId xmlns:p14="http://schemas.microsoft.com/office/powerpoint/2010/main" val="2015891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D6889A-E62F-524E-BAF0-1F59E2937EF9}"/>
              </a:ext>
            </a:extLst>
          </p:cNvPr>
          <p:cNvSpPr>
            <a:spLocks noGrp="1" noChangeArrowheads="1"/>
          </p:cNvSpPr>
          <p:nvPr>
            <p:ph type="dt" sz="half" idx="10"/>
          </p:nvPr>
        </p:nvSpPr>
        <p:spPr>
          <a:ln/>
        </p:spPr>
        <p:txBody>
          <a:bodyPr/>
          <a:lstStyle>
            <a:lvl1pPr>
              <a:defRPr/>
            </a:lvl1pPr>
          </a:lstStyle>
          <a:p>
            <a:pPr>
              <a:defRPr/>
            </a:pPr>
            <a:fld id="{D381C89F-32C4-9F47-AE9F-050C8A45FDDC}" type="datetime10">
              <a:rPr lang="en-US" altLang="en-US"/>
              <a:pPr>
                <a:defRPr/>
              </a:pPr>
              <a:t>22:52</a:t>
            </a:fld>
            <a:endParaRPr lang="en-US" altLang="en-US"/>
          </a:p>
        </p:txBody>
      </p:sp>
      <p:sp>
        <p:nvSpPr>
          <p:cNvPr id="5" name="Rectangle 5">
            <a:extLst>
              <a:ext uri="{FF2B5EF4-FFF2-40B4-BE49-F238E27FC236}">
                <a16:creationId xmlns:a16="http://schemas.microsoft.com/office/drawing/2014/main" id="{5B751F9B-475B-5B44-8558-E4FCFD390A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8EEC96-1E37-1249-A838-17AF39223844}"/>
              </a:ext>
            </a:extLst>
          </p:cNvPr>
          <p:cNvSpPr>
            <a:spLocks noGrp="1" noChangeArrowheads="1"/>
          </p:cNvSpPr>
          <p:nvPr>
            <p:ph type="sldNum" sz="quarter" idx="12"/>
          </p:nvPr>
        </p:nvSpPr>
        <p:spPr>
          <a:ln/>
        </p:spPr>
        <p:txBody>
          <a:bodyPr/>
          <a:lstStyle>
            <a:lvl1pPr>
              <a:defRPr/>
            </a:lvl1pPr>
          </a:lstStyle>
          <a:p>
            <a:pPr>
              <a:defRPr/>
            </a:pPr>
            <a:fld id="{D0FCB44E-FEBB-A740-8112-13238D8D76F5}" type="slidenum">
              <a:rPr lang="en-US" altLang="en-US"/>
              <a:pPr>
                <a:defRPr/>
              </a:pPr>
              <a:t>‹#›</a:t>
            </a:fld>
            <a:endParaRPr lang="en-US" altLang="en-US"/>
          </a:p>
        </p:txBody>
      </p:sp>
    </p:spTree>
    <p:extLst>
      <p:ext uri="{BB962C8B-B14F-4D97-AF65-F5344CB8AC3E}">
        <p14:creationId xmlns:p14="http://schemas.microsoft.com/office/powerpoint/2010/main" val="1688371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864235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425" y="3938588"/>
            <a:ext cx="864235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45B754C-CBC9-1C4A-AF14-2058D165BD4A}"/>
              </a:ext>
            </a:extLst>
          </p:cNvPr>
          <p:cNvSpPr>
            <a:spLocks noGrp="1" noChangeArrowheads="1"/>
          </p:cNvSpPr>
          <p:nvPr>
            <p:ph type="dt" sz="half" idx="10"/>
          </p:nvPr>
        </p:nvSpPr>
        <p:spPr>
          <a:ln/>
        </p:spPr>
        <p:txBody>
          <a:bodyPr/>
          <a:lstStyle>
            <a:lvl1pPr>
              <a:defRPr/>
            </a:lvl1pPr>
          </a:lstStyle>
          <a:p>
            <a:pPr>
              <a:defRPr/>
            </a:pPr>
            <a:fld id="{9F8DC389-0545-BF42-9B02-968B262C79DA}" type="datetime10">
              <a:rPr lang="en-US" altLang="en-US"/>
              <a:pPr>
                <a:defRPr/>
              </a:pPr>
              <a:t>22:52</a:t>
            </a:fld>
            <a:endParaRPr lang="en-US" altLang="en-US"/>
          </a:p>
        </p:txBody>
      </p:sp>
      <p:sp>
        <p:nvSpPr>
          <p:cNvPr id="6" name="Rectangle 5">
            <a:extLst>
              <a:ext uri="{FF2B5EF4-FFF2-40B4-BE49-F238E27FC236}">
                <a16:creationId xmlns:a16="http://schemas.microsoft.com/office/drawing/2014/main" id="{D2FE9978-986F-5A49-BD4B-358FD06E2D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46B8272-B8F0-CB47-A3AE-B6BD15D169E4}"/>
              </a:ext>
            </a:extLst>
          </p:cNvPr>
          <p:cNvSpPr>
            <a:spLocks noGrp="1" noChangeArrowheads="1"/>
          </p:cNvSpPr>
          <p:nvPr>
            <p:ph type="sldNum" sz="quarter" idx="12"/>
          </p:nvPr>
        </p:nvSpPr>
        <p:spPr>
          <a:ln/>
        </p:spPr>
        <p:txBody>
          <a:bodyPr/>
          <a:lstStyle>
            <a:lvl1pPr>
              <a:defRPr/>
            </a:lvl1pPr>
          </a:lstStyle>
          <a:p>
            <a:pPr>
              <a:defRPr/>
            </a:pPr>
            <a:fld id="{B8DA5A40-F8CD-E648-BC1F-15E25A83FAD1}" type="slidenum">
              <a:rPr lang="en-US" altLang="en-US"/>
              <a:pPr>
                <a:defRPr/>
              </a:pPr>
              <a:t>‹#›</a:t>
            </a:fld>
            <a:endParaRPr lang="en-US" altLang="en-US"/>
          </a:p>
        </p:txBody>
      </p:sp>
    </p:spTree>
    <p:extLst>
      <p:ext uri="{BB962C8B-B14F-4D97-AF65-F5344CB8AC3E}">
        <p14:creationId xmlns:p14="http://schemas.microsoft.com/office/powerpoint/2010/main" val="179365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424497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600200"/>
            <a:ext cx="4244975" cy="4525963"/>
          </a:xfrm>
        </p:spPr>
        <p:txBody>
          <a:bodyPr/>
          <a:lstStyle/>
          <a:p>
            <a:pPr lvl="0"/>
            <a:endParaRPr lang="en-US" noProof="0"/>
          </a:p>
        </p:txBody>
      </p:sp>
      <p:sp>
        <p:nvSpPr>
          <p:cNvPr id="5" name="Rectangle 4">
            <a:extLst>
              <a:ext uri="{FF2B5EF4-FFF2-40B4-BE49-F238E27FC236}">
                <a16:creationId xmlns:a16="http://schemas.microsoft.com/office/drawing/2014/main" id="{468CA169-2AB8-FF45-A566-6156A6C4673E}"/>
              </a:ext>
            </a:extLst>
          </p:cNvPr>
          <p:cNvSpPr>
            <a:spLocks noGrp="1" noChangeArrowheads="1"/>
          </p:cNvSpPr>
          <p:nvPr>
            <p:ph type="dt" sz="half" idx="10"/>
          </p:nvPr>
        </p:nvSpPr>
        <p:spPr>
          <a:ln/>
        </p:spPr>
        <p:txBody>
          <a:bodyPr/>
          <a:lstStyle>
            <a:lvl1pPr>
              <a:defRPr/>
            </a:lvl1pPr>
          </a:lstStyle>
          <a:p>
            <a:pPr>
              <a:defRPr/>
            </a:pPr>
            <a:fld id="{EFC9B840-551D-A046-A6C5-947A856470AE}" type="datetime10">
              <a:rPr lang="en-US" altLang="en-US"/>
              <a:pPr>
                <a:defRPr/>
              </a:pPr>
              <a:t>22:52</a:t>
            </a:fld>
            <a:endParaRPr lang="en-US" altLang="en-US"/>
          </a:p>
        </p:txBody>
      </p:sp>
      <p:sp>
        <p:nvSpPr>
          <p:cNvPr id="6" name="Rectangle 5">
            <a:extLst>
              <a:ext uri="{FF2B5EF4-FFF2-40B4-BE49-F238E27FC236}">
                <a16:creationId xmlns:a16="http://schemas.microsoft.com/office/drawing/2014/main" id="{38844375-608B-7E40-A3E8-4443C40A3B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01B976-D9B2-DB4A-8AD8-BB368C47E436}"/>
              </a:ext>
            </a:extLst>
          </p:cNvPr>
          <p:cNvSpPr>
            <a:spLocks noGrp="1" noChangeArrowheads="1"/>
          </p:cNvSpPr>
          <p:nvPr>
            <p:ph type="sldNum" sz="quarter" idx="12"/>
          </p:nvPr>
        </p:nvSpPr>
        <p:spPr>
          <a:ln/>
        </p:spPr>
        <p:txBody>
          <a:bodyPr/>
          <a:lstStyle>
            <a:lvl1pPr>
              <a:defRPr/>
            </a:lvl1pPr>
          </a:lstStyle>
          <a:p>
            <a:pPr>
              <a:defRPr/>
            </a:pPr>
            <a:fld id="{4810AD84-BF2E-FB43-B1D8-94B72ACD209E}" type="slidenum">
              <a:rPr lang="en-US" altLang="en-US"/>
              <a:pPr>
                <a:defRPr/>
              </a:pPr>
              <a:t>‹#›</a:t>
            </a:fld>
            <a:endParaRPr lang="en-US" altLang="en-US"/>
          </a:p>
        </p:txBody>
      </p:sp>
    </p:spTree>
    <p:extLst>
      <p:ext uri="{BB962C8B-B14F-4D97-AF65-F5344CB8AC3E}">
        <p14:creationId xmlns:p14="http://schemas.microsoft.com/office/powerpoint/2010/main" val="3629818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1970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5512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981200"/>
            <a:ext cx="35512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342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9189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816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987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0771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3898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040C25A-759D-5F4A-83D0-69AA3FF12404}"/>
              </a:ext>
            </a:extLst>
          </p:cNvPr>
          <p:cNvSpPr>
            <a:spLocks noGrp="1" noChangeArrowheads="1"/>
          </p:cNvSpPr>
          <p:nvPr>
            <p:ph type="title"/>
          </p:nvPr>
        </p:nvSpPr>
        <p:spPr bwMode="auto">
          <a:xfrm>
            <a:off x="1173163" y="609600"/>
            <a:ext cx="7254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33E0959-BD3A-DB45-AAFF-EDA2F5C94C11}"/>
              </a:ext>
            </a:extLst>
          </p:cNvPr>
          <p:cNvSpPr>
            <a:spLocks noGrp="1" noChangeArrowheads="1"/>
          </p:cNvSpPr>
          <p:nvPr>
            <p:ph type="body" idx="1"/>
          </p:nvPr>
        </p:nvSpPr>
        <p:spPr bwMode="auto">
          <a:xfrm>
            <a:off x="1173163" y="1981200"/>
            <a:ext cx="725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Text Box 4">
            <a:extLst>
              <a:ext uri="{FF2B5EF4-FFF2-40B4-BE49-F238E27FC236}">
                <a16:creationId xmlns:a16="http://schemas.microsoft.com/office/drawing/2014/main" id="{CFC3E6B1-C2A9-7940-A59C-7FEC1CC31129}"/>
              </a:ext>
            </a:extLst>
          </p:cNvPr>
          <p:cNvSpPr txBox="1">
            <a:spLocks noChangeArrowheads="1"/>
          </p:cNvSpPr>
          <p:nvPr userDrawn="1"/>
        </p:nvSpPr>
        <p:spPr bwMode="auto">
          <a:xfrm>
            <a:off x="233363" y="6548438"/>
            <a:ext cx="3615092" cy="276999"/>
          </a:xfrm>
          <a:prstGeom prst="rect">
            <a:avLst/>
          </a:prstGeom>
          <a:noFill/>
          <a:ln>
            <a:noFill/>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sz="1200" dirty="0">
                <a:solidFill>
                  <a:schemeClr val="tx1"/>
                </a:solidFill>
              </a:rPr>
              <a:t>© 1997-2020  J. Paul Robinson, Purdue University</a:t>
            </a:r>
          </a:p>
        </p:txBody>
      </p:sp>
      <p:pic>
        <p:nvPicPr>
          <p:cNvPr id="1029" name="Picture 5" descr="pucl new">
            <a:extLst>
              <a:ext uri="{FF2B5EF4-FFF2-40B4-BE49-F238E27FC236}">
                <a16:creationId xmlns:a16="http://schemas.microsoft.com/office/drawing/2014/main" id="{330F4C27-4EDF-5143-B5A8-9BFF6C00F33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82013" y="0"/>
            <a:ext cx="111918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4400">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1"/>
          </a:solidFill>
          <a:latin typeface="Arial" charset="0"/>
          <a:ea typeface="ＭＳ Ｐゴシック" charset="0"/>
          <a:cs typeface="Arial" charset="0"/>
        </a:defRPr>
      </a:lvl5pPr>
      <a:lvl6pPr marL="457200" algn="ctr" rtl="0" fontAlgn="base">
        <a:spcBef>
          <a:spcPct val="0"/>
        </a:spcBef>
        <a:spcAft>
          <a:spcPct val="0"/>
        </a:spcAft>
        <a:defRPr sz="4400">
          <a:solidFill>
            <a:srgbClr val="FFFFFF"/>
          </a:solidFill>
          <a:latin typeface="Times New Roman" pitchFamily="18" charset="0"/>
        </a:defRPr>
      </a:lvl6pPr>
      <a:lvl7pPr marL="914400" algn="ctr" rtl="0" fontAlgn="base">
        <a:spcBef>
          <a:spcPct val="0"/>
        </a:spcBef>
        <a:spcAft>
          <a:spcPct val="0"/>
        </a:spcAft>
        <a:defRPr sz="4400">
          <a:solidFill>
            <a:srgbClr val="FFFFFF"/>
          </a:solidFill>
          <a:latin typeface="Times New Roman" pitchFamily="18" charset="0"/>
        </a:defRPr>
      </a:lvl7pPr>
      <a:lvl8pPr marL="1371600" algn="ctr" rtl="0" fontAlgn="base">
        <a:spcBef>
          <a:spcPct val="0"/>
        </a:spcBef>
        <a:spcAft>
          <a:spcPct val="0"/>
        </a:spcAft>
        <a:defRPr sz="4400">
          <a:solidFill>
            <a:srgbClr val="FFFFFF"/>
          </a:solidFill>
          <a:latin typeface="Times New Roman" pitchFamily="18" charset="0"/>
        </a:defRPr>
      </a:lvl8pPr>
      <a:lvl9pPr marL="1828800" algn="ctr" rtl="0" fontAlgn="base">
        <a:spcBef>
          <a:spcPct val="0"/>
        </a:spcBef>
        <a:spcAft>
          <a:spcPct val="0"/>
        </a:spcAft>
        <a:defRPr sz="4400">
          <a:solidFill>
            <a:srgbClr val="FFFFFF"/>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SzPct val="100000"/>
        <a:buChar char="–"/>
        <a:defRPr sz="28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SzPct val="100000"/>
        <a:buChar char="•"/>
        <a:defRPr sz="24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itchFamily="34" charset="0"/>
          <a:ea typeface="Arial" charset="0"/>
          <a:cs typeface="Arial" pitchFamily="34" charset="0"/>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6721C33-DB56-CD42-9C5F-960FD9C28C80}"/>
              </a:ext>
            </a:extLst>
          </p:cNvPr>
          <p:cNvSpPr>
            <a:spLocks noGrp="1" noChangeArrowheads="1"/>
          </p:cNvSpPr>
          <p:nvPr>
            <p:ph type="title"/>
          </p:nvPr>
        </p:nvSpPr>
        <p:spPr bwMode="auto">
          <a:xfrm>
            <a:off x="479425" y="274638"/>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7F476952-46C1-9546-AA61-9CFB2E797B21}"/>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8" name="Rectangle 4">
            <a:extLst>
              <a:ext uri="{FF2B5EF4-FFF2-40B4-BE49-F238E27FC236}">
                <a16:creationId xmlns:a16="http://schemas.microsoft.com/office/drawing/2014/main" id="{A8DA2F10-E930-2A46-8C1D-F7699092756E}"/>
              </a:ext>
            </a:extLst>
          </p:cNvPr>
          <p:cNvSpPr>
            <a:spLocks noGrp="1" noChangeArrowheads="1"/>
          </p:cNvSpPr>
          <p:nvPr>
            <p:ph type="dt" sz="half" idx="2"/>
          </p:nvPr>
        </p:nvSpPr>
        <p:spPr bwMode="auto">
          <a:xfrm>
            <a:off x="0" y="6565900"/>
            <a:ext cx="1084263" cy="2921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chemeClr val="tx1"/>
                </a:solidFill>
                <a:latin typeface="Arial" charset="0"/>
                <a:ea typeface="ＭＳ Ｐゴシック" charset="-128"/>
              </a:defRPr>
            </a:lvl1pPr>
          </a:lstStyle>
          <a:p>
            <a:pPr>
              <a:defRPr/>
            </a:pPr>
            <a:fld id="{C2F79713-A922-A64A-9935-42FBECD5173F}" type="datetime10">
              <a:rPr lang="en-US" altLang="en-US"/>
              <a:pPr>
                <a:defRPr/>
              </a:pPr>
              <a:t>22:52</a:t>
            </a:fld>
            <a:endParaRPr lang="en-US" altLang="en-US"/>
          </a:p>
        </p:txBody>
      </p:sp>
      <p:sp>
        <p:nvSpPr>
          <p:cNvPr id="492549" name="Rectangle 5">
            <a:extLst>
              <a:ext uri="{FF2B5EF4-FFF2-40B4-BE49-F238E27FC236}">
                <a16:creationId xmlns:a16="http://schemas.microsoft.com/office/drawing/2014/main" id="{4FDECDFB-EC11-5E46-8F6D-D08BE715A9BD}"/>
              </a:ext>
            </a:extLst>
          </p:cNvPr>
          <p:cNvSpPr>
            <a:spLocks noGrp="1" noChangeArrowheads="1"/>
          </p:cNvSpPr>
          <p:nvPr>
            <p:ph type="ftr" sz="quarter" idx="3"/>
          </p:nvPr>
        </p:nvSpPr>
        <p:spPr bwMode="auto">
          <a:xfrm>
            <a:off x="3279775" y="6245225"/>
            <a:ext cx="304165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Times New Roman" charset="0"/>
              </a:defRPr>
            </a:lvl1pPr>
          </a:lstStyle>
          <a:p>
            <a:pPr>
              <a:defRPr/>
            </a:pPr>
            <a:endParaRPr lang="en-US"/>
          </a:p>
        </p:txBody>
      </p:sp>
      <p:sp>
        <p:nvSpPr>
          <p:cNvPr id="492550" name="Rectangle 6">
            <a:extLst>
              <a:ext uri="{FF2B5EF4-FFF2-40B4-BE49-F238E27FC236}">
                <a16:creationId xmlns:a16="http://schemas.microsoft.com/office/drawing/2014/main" id="{E7DFFF5A-E073-AF4E-806A-A7F27B0720ED}"/>
              </a:ext>
            </a:extLst>
          </p:cNvPr>
          <p:cNvSpPr>
            <a:spLocks noGrp="1" noChangeArrowheads="1"/>
          </p:cNvSpPr>
          <p:nvPr>
            <p:ph type="sldNum" sz="quarter" idx="4"/>
          </p:nvPr>
        </p:nvSpPr>
        <p:spPr bwMode="auto">
          <a:xfrm>
            <a:off x="6880225" y="6245225"/>
            <a:ext cx="224155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charset="0"/>
                <a:ea typeface="ＭＳ Ｐゴシック" charset="-128"/>
              </a:defRPr>
            </a:lvl1pPr>
          </a:lstStyle>
          <a:p>
            <a:pPr>
              <a:defRPr/>
            </a:pPr>
            <a:fld id="{83CD147C-C898-0D48-81E5-2A4D638B7DE8}" type="slidenum">
              <a:rPr lang="en-US" altLang="en-US"/>
              <a:pPr>
                <a:defRPr/>
              </a:pPr>
              <a:t>‹#›</a:t>
            </a:fld>
            <a:endParaRPr lang="en-US" altLang="en-US"/>
          </a:p>
        </p:txBody>
      </p:sp>
      <p:sp>
        <p:nvSpPr>
          <p:cNvPr id="2055" name="Text Box 7">
            <a:extLst>
              <a:ext uri="{FF2B5EF4-FFF2-40B4-BE49-F238E27FC236}">
                <a16:creationId xmlns:a16="http://schemas.microsoft.com/office/drawing/2014/main" id="{1CCBBF27-1884-CD4C-A9BA-678A7877F7C8}"/>
              </a:ext>
            </a:extLst>
          </p:cNvPr>
          <p:cNvSpPr txBox="1">
            <a:spLocks noChangeArrowheads="1"/>
          </p:cNvSpPr>
          <p:nvPr userDrawn="1"/>
        </p:nvSpPr>
        <p:spPr bwMode="auto">
          <a:xfrm>
            <a:off x="701675" y="6581775"/>
            <a:ext cx="3615092" cy="276999"/>
          </a:xfrm>
          <a:prstGeom prst="rect">
            <a:avLst/>
          </a:prstGeom>
          <a:noFill/>
          <a:ln>
            <a:noFill/>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sz="1200" dirty="0">
                <a:solidFill>
                  <a:schemeClr val="tx1"/>
                </a:solidFill>
              </a:rPr>
              <a:t>© 1997-2020  J. Paul Robinson, Purdue University</a:t>
            </a:r>
          </a:p>
        </p:txBody>
      </p:sp>
      <p:pic>
        <p:nvPicPr>
          <p:cNvPr id="2056" name="Picture 8" descr="pucl new">
            <a:extLst>
              <a:ext uri="{FF2B5EF4-FFF2-40B4-BE49-F238E27FC236}">
                <a16:creationId xmlns:a16="http://schemas.microsoft.com/office/drawing/2014/main" id="{9583BB47-E8E5-E246-AD35-F6F342C3A37D}"/>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550" y="0"/>
            <a:ext cx="1263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hyperlink" Target="http://en.wikipedia.org/wiki/Nikolai_Yezhov" TargetMode="External"/><Relationship Id="rId3" Type="http://schemas.openxmlformats.org/officeDocument/2006/relationships/hyperlink" Target="http://en.wikipedia.org/wiki/Joseph_Stalin" TargetMode="External"/><Relationship Id="rId7" Type="http://schemas.openxmlformats.org/officeDocument/2006/relationships/hyperlink" Target="http://en.wikipedia.org/wiki/Leon_Trotsky" TargetMode="External"/><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en.wikipedia.org/wiki/Vladimir_Lenin" TargetMode="External"/><Relationship Id="rId11" Type="http://schemas.openxmlformats.org/officeDocument/2006/relationships/image" Target="../media/image5.png"/><Relationship Id="rId5" Type="http://schemas.openxmlformats.org/officeDocument/2006/relationships/hyperlink" Target="http://en.wikipedia.org/wiki/Photo_manipulation#cite_note-3" TargetMode="External"/><Relationship Id="rId10" Type="http://schemas.openxmlformats.org/officeDocument/2006/relationships/hyperlink" Target="http://en.wikipedia.org/wiki/Censorship_of_images_in_the_Soviet_Union" TargetMode="External"/><Relationship Id="rId4" Type="http://schemas.openxmlformats.org/officeDocument/2006/relationships/hyperlink" Target="http://en.wikipedia.org/wiki/Damnatio_memoriae" TargetMode="External"/><Relationship Id="rId9" Type="http://schemas.openxmlformats.org/officeDocument/2006/relationships/hyperlink" Target="http://en.wikipedia.org/wiki/NKV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news.sciencemag.org/scienceinsider/2011/01/japanese-virologist-loses-job.html"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hyperlink" Target="http://retractionwatch.wordpress.com/2010/12/24/japanese-virologist-hit-with-publishing-ban-after-widespread-data-manipulatio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the-scientist.com/blog/display/57447/"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hyperlink" Target="http://handbill.us/?p=1526"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www.medicine.iu.edu/body.cfm?id=4879"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hyperlink" Target="http://www.the-scientist.com/blog/display/57297/#ixzz1qPZO5RSk" TargetMode="External"/><Relationship Id="rId4" Type="http://schemas.openxmlformats.org/officeDocument/2006/relationships/hyperlink" Target="http://www.the-scientist.com/blog/display/57297/#ixzz1qPZFoTg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www.jbc.org/content/277/7/4925.full.pdf+html"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77.png"/><Relationship Id="rId5" Type="http://schemas.openxmlformats.org/officeDocument/2006/relationships/oleObject" Target="../embeddings/oleObject2.bin"/><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hyperlink" Target="https://www.elsevier.com/__data/assets/excel_doc/0019/212275/Discontinued-sources-from-Scopus_Feb2017.xlsx" TargetMode="Externa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a:extLst>
              <a:ext uri="{FF2B5EF4-FFF2-40B4-BE49-F238E27FC236}">
                <a16:creationId xmlns:a16="http://schemas.microsoft.com/office/drawing/2014/main" id="{B0A19116-B040-6A4F-B4F4-6444F804156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2D90799-842D-644A-BB1D-D103F868A7B7}" type="datetime10">
              <a:rPr lang="en-US" altLang="en-US" sz="1400" smtClean="0"/>
              <a:pPr>
                <a:spcBef>
                  <a:spcPct val="0"/>
                </a:spcBef>
                <a:buFontTx/>
                <a:buNone/>
              </a:pPr>
              <a:t>22:52</a:t>
            </a:fld>
            <a:endParaRPr lang="en-US" altLang="en-US" sz="1400"/>
          </a:p>
        </p:txBody>
      </p:sp>
      <p:sp>
        <p:nvSpPr>
          <p:cNvPr id="18434" name="Rectangle 2">
            <a:extLst>
              <a:ext uri="{FF2B5EF4-FFF2-40B4-BE49-F238E27FC236}">
                <a16:creationId xmlns:a16="http://schemas.microsoft.com/office/drawing/2014/main" id="{EE1BA8CE-92CC-D54C-A775-BABBD63BB5E0}"/>
              </a:ext>
            </a:extLst>
          </p:cNvPr>
          <p:cNvSpPr>
            <a:spLocks noGrp="1" noChangeArrowheads="1"/>
          </p:cNvSpPr>
          <p:nvPr>
            <p:ph type="ctrTitle"/>
          </p:nvPr>
        </p:nvSpPr>
        <p:spPr>
          <a:xfrm>
            <a:off x="173831" y="225425"/>
            <a:ext cx="9183688" cy="768350"/>
          </a:xfrm>
        </p:spPr>
        <p:txBody>
          <a:bodyPr lIns="87828" tIns="43143" rIns="87828" bIns="43143"/>
          <a:lstStyle/>
          <a:p>
            <a:pPr eaLnBrk="1" hangingPunct="1"/>
            <a:r>
              <a:rPr lang="en-US" altLang="en-US" sz="3200" b="1" dirty="0">
                <a:solidFill>
                  <a:schemeClr val="tx1"/>
                </a:solidFill>
                <a:ea typeface="ＭＳ Ｐゴシック" panose="020B0600070205080204" pitchFamily="34" charset="-128"/>
              </a:rPr>
              <a:t>Fraud in Imaging</a:t>
            </a:r>
            <a:br>
              <a:rPr lang="en-US" altLang="en-US" sz="3200" b="1" dirty="0">
                <a:solidFill>
                  <a:schemeClr val="tx1"/>
                </a:solidFill>
                <a:ea typeface="ＭＳ Ｐゴシック" panose="020B0600070205080204" pitchFamily="34" charset="-128"/>
              </a:rPr>
            </a:br>
            <a:r>
              <a:rPr lang="en-US" altLang="en-US" sz="3200" b="1" dirty="0">
                <a:solidFill>
                  <a:schemeClr val="tx1"/>
                </a:solidFill>
                <a:ea typeface="ＭＳ Ｐゴシック" panose="020B0600070205080204" pitchFamily="34" charset="-128"/>
              </a:rPr>
              <a:t>The Most Important Lecture you will ever get!!</a:t>
            </a:r>
            <a:endParaRPr lang="en-US" altLang="en-US" sz="1800" b="1" dirty="0">
              <a:solidFill>
                <a:schemeClr val="tx1"/>
              </a:solidFill>
              <a:ea typeface="ＭＳ Ｐゴシック" panose="020B0600070205080204" pitchFamily="34" charset="-128"/>
            </a:endParaRPr>
          </a:p>
        </p:txBody>
      </p:sp>
      <p:sp>
        <p:nvSpPr>
          <p:cNvPr id="18435" name="Text Box 3">
            <a:extLst>
              <a:ext uri="{FF2B5EF4-FFF2-40B4-BE49-F238E27FC236}">
                <a16:creationId xmlns:a16="http://schemas.microsoft.com/office/drawing/2014/main" id="{7B983D70-8095-B849-AA92-975BAE9FD395}"/>
              </a:ext>
            </a:extLst>
          </p:cNvPr>
          <p:cNvSpPr txBox="1">
            <a:spLocks noChangeArrowheads="1"/>
          </p:cNvSpPr>
          <p:nvPr/>
        </p:nvSpPr>
        <p:spPr bwMode="auto">
          <a:xfrm>
            <a:off x="3397250" y="6076950"/>
            <a:ext cx="27368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74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74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i="1" dirty="0">
                <a:latin typeface="Times New Roman" panose="02020603050405020304" pitchFamily="18" charset="0"/>
              </a:rPr>
              <a:t>UPDATED Jan 2020</a:t>
            </a:r>
          </a:p>
        </p:txBody>
      </p:sp>
      <p:sp>
        <p:nvSpPr>
          <p:cNvPr id="18436" name="Text Box 4">
            <a:extLst>
              <a:ext uri="{FF2B5EF4-FFF2-40B4-BE49-F238E27FC236}">
                <a16:creationId xmlns:a16="http://schemas.microsoft.com/office/drawing/2014/main" id="{D34A21B7-4B22-5B49-B46C-0B394B742618}"/>
              </a:ext>
            </a:extLst>
          </p:cNvPr>
          <p:cNvSpPr txBox="1">
            <a:spLocks noChangeArrowheads="1"/>
          </p:cNvSpPr>
          <p:nvPr/>
        </p:nvSpPr>
        <p:spPr bwMode="auto">
          <a:xfrm>
            <a:off x="757238" y="1535113"/>
            <a:ext cx="7196137"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74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74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a:latin typeface="Times New Roman" panose="02020603050405020304" pitchFamily="18" charset="0"/>
              </a:rPr>
              <a:t>Prof. J. Paul Robinson</a:t>
            </a:r>
            <a:r>
              <a:rPr lang="en-US" altLang="en-US" sz="2800">
                <a:solidFill>
                  <a:schemeClr val="tx2"/>
                </a:solidFill>
                <a:latin typeface="Times New Roman" panose="02020603050405020304" pitchFamily="18" charset="0"/>
              </a:rPr>
              <a:t> </a:t>
            </a:r>
          </a:p>
          <a:p>
            <a:pPr algn="ctr">
              <a:spcBef>
                <a:spcPct val="0"/>
              </a:spcBef>
              <a:buFontTx/>
              <a:buNone/>
            </a:pPr>
            <a:r>
              <a:rPr lang="en-US" altLang="en-US" sz="2000">
                <a:solidFill>
                  <a:schemeClr val="tx2"/>
                </a:solidFill>
                <a:latin typeface="Times New Roman" panose="02020603050405020304" pitchFamily="18" charset="0"/>
              </a:rPr>
              <a:t>The SVM Professor of Cytomics</a:t>
            </a:r>
          </a:p>
          <a:p>
            <a:pPr algn="ctr">
              <a:spcBef>
                <a:spcPct val="0"/>
              </a:spcBef>
              <a:buFontTx/>
              <a:buNone/>
            </a:pPr>
            <a:r>
              <a:rPr lang="en-US" altLang="en-US" sz="2000">
                <a:solidFill>
                  <a:schemeClr val="tx2"/>
                </a:solidFill>
                <a:latin typeface="Times New Roman" panose="02020603050405020304" pitchFamily="18" charset="0"/>
              </a:rPr>
              <a:t>College of Veterinary Medicine</a:t>
            </a:r>
          </a:p>
          <a:p>
            <a:pPr algn="ctr">
              <a:spcBef>
                <a:spcPct val="0"/>
              </a:spcBef>
              <a:buFontTx/>
              <a:buNone/>
            </a:pPr>
            <a:r>
              <a:rPr lang="en-US" altLang="en-US" sz="2000">
                <a:solidFill>
                  <a:schemeClr val="tx2"/>
                </a:solidFill>
                <a:latin typeface="Times New Roman" panose="02020603050405020304" pitchFamily="18" charset="0"/>
              </a:rPr>
              <a:t>Professor of Biomedical Engineering</a:t>
            </a:r>
          </a:p>
          <a:p>
            <a:pPr algn="ctr">
              <a:spcBef>
                <a:spcPct val="0"/>
              </a:spcBef>
              <a:buFontTx/>
              <a:buNone/>
            </a:pPr>
            <a:r>
              <a:rPr lang="en-US" altLang="en-US" sz="2000">
                <a:solidFill>
                  <a:schemeClr val="tx2"/>
                </a:solidFill>
                <a:latin typeface="Times New Roman" panose="02020603050405020304" pitchFamily="18" charset="0"/>
              </a:rPr>
              <a:t>College of Engineering</a:t>
            </a:r>
          </a:p>
          <a:p>
            <a:pPr algn="ctr">
              <a:spcBef>
                <a:spcPct val="0"/>
              </a:spcBef>
              <a:buFontTx/>
              <a:buNone/>
            </a:pPr>
            <a:endParaRPr lang="en-US" altLang="en-US" sz="2400" b="1">
              <a:solidFill>
                <a:schemeClr val="tx2"/>
              </a:solidFill>
              <a:latin typeface="Times New Roman" panose="02020603050405020304" pitchFamily="18" charset="0"/>
            </a:endParaRPr>
          </a:p>
          <a:p>
            <a:pPr algn="ctr">
              <a:spcBef>
                <a:spcPct val="0"/>
              </a:spcBef>
              <a:buFontTx/>
              <a:buNone/>
            </a:pPr>
            <a:endParaRPr lang="en-US" altLang="en-US" sz="2400" b="1">
              <a:solidFill>
                <a:schemeClr val="tx2"/>
              </a:solidFill>
              <a:latin typeface="Times New Roman" panose="02020603050405020304" pitchFamily="18" charset="0"/>
            </a:endParaRPr>
          </a:p>
          <a:p>
            <a:pPr algn="ctr">
              <a:spcBef>
                <a:spcPct val="0"/>
              </a:spcBef>
              <a:buFontTx/>
              <a:buNone/>
            </a:pPr>
            <a:r>
              <a:rPr lang="en-US" altLang="en-US" sz="1400">
                <a:solidFill>
                  <a:schemeClr val="tx2"/>
                </a:solidFill>
                <a:latin typeface="Times New Roman" panose="02020603050405020304" pitchFamily="18" charset="0"/>
              </a:rPr>
              <a:t>These slides are intended for use in a lecture series. Copies of the graphics are distributed and students encouraged to take their notes on these graphics. All material copyright J. Paul Robinson unless otherwise stated, however, the material may be freely used for lectures, tutorials and workshops for not for profit institutions. It may not be used for any commercial purpose and may not be uploaded to CourseHero or any other similar operation.</a:t>
            </a:r>
          </a:p>
          <a:p>
            <a:pPr algn="ctr">
              <a:spcBef>
                <a:spcPct val="0"/>
              </a:spcBef>
              <a:buFontTx/>
              <a:buNone/>
            </a:pPr>
            <a:endParaRPr lang="en-US" altLang="en-US" sz="1400">
              <a:solidFill>
                <a:schemeClr val="tx2"/>
              </a:solidFill>
              <a:latin typeface="Times New Roman" panose="02020603050405020304" pitchFamily="18" charset="0"/>
            </a:endParaRPr>
          </a:p>
        </p:txBody>
      </p:sp>
      <p:sp>
        <p:nvSpPr>
          <p:cNvPr id="18437" name="Text Box 6">
            <a:extLst>
              <a:ext uri="{FF2B5EF4-FFF2-40B4-BE49-F238E27FC236}">
                <a16:creationId xmlns:a16="http://schemas.microsoft.com/office/drawing/2014/main" id="{31929FEF-F155-C441-91FD-D2FB7FA998C0}"/>
              </a:ext>
            </a:extLst>
          </p:cNvPr>
          <p:cNvSpPr txBox="1">
            <a:spLocks noChangeArrowheads="1"/>
          </p:cNvSpPr>
          <p:nvPr/>
        </p:nvSpPr>
        <p:spPr bwMode="auto">
          <a:xfrm>
            <a:off x="3214688" y="5437188"/>
            <a:ext cx="2884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0066"/>
                </a:solidFill>
                <a:latin typeface="Times New Roman" panose="02020603050405020304" pitchFamily="18" charset="0"/>
              </a:rPr>
              <a:t>www.cyto.purdue.edu</a:t>
            </a:r>
          </a:p>
        </p:txBody>
      </p:sp>
      <p:pic>
        <p:nvPicPr>
          <p:cNvPr id="18438" name="Picture 8" descr="pucl new">
            <a:extLst>
              <a:ext uri="{FF2B5EF4-FFF2-40B4-BE49-F238E27FC236}">
                <a16:creationId xmlns:a16="http://schemas.microsoft.com/office/drawing/2014/main" id="{D206E016-9DFF-6549-9EE1-AF2F92D0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75" y="5313363"/>
            <a:ext cx="20843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Line 9">
            <a:extLst>
              <a:ext uri="{FF2B5EF4-FFF2-40B4-BE49-F238E27FC236}">
                <a16:creationId xmlns:a16="http://schemas.microsoft.com/office/drawing/2014/main" id="{AA2420FA-6315-3646-8BD5-9F85DA1D2558}"/>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8440" name="Picture 1" descr="jpr.png">
            <a:extLst>
              <a:ext uri="{FF2B5EF4-FFF2-40B4-BE49-F238E27FC236}">
                <a16:creationId xmlns:a16="http://schemas.microsoft.com/office/drawing/2014/main" id="{DD4EFD3B-837F-314A-8EEB-78D0423DB8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1438" y="1727200"/>
            <a:ext cx="1139825"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3">
            <a:extLst>
              <a:ext uri="{FF2B5EF4-FFF2-40B4-BE49-F238E27FC236}">
                <a16:creationId xmlns:a16="http://schemas.microsoft.com/office/drawing/2014/main" id="{9D637495-E190-0F4F-AE03-2298AFF884C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1BC050E-EBE5-C944-B5E2-4EC706931B10}" type="datetime10">
              <a:rPr lang="en-US" altLang="en-US" sz="1400" smtClean="0"/>
              <a:pPr>
                <a:spcBef>
                  <a:spcPct val="0"/>
                </a:spcBef>
                <a:buFontTx/>
                <a:buNone/>
              </a:pPr>
              <a:t>22:52</a:t>
            </a:fld>
            <a:endParaRPr lang="en-US" altLang="en-US" sz="1400"/>
          </a:p>
        </p:txBody>
      </p:sp>
      <p:sp>
        <p:nvSpPr>
          <p:cNvPr id="36866" name="Rectangle 2">
            <a:extLst>
              <a:ext uri="{FF2B5EF4-FFF2-40B4-BE49-F238E27FC236}">
                <a16:creationId xmlns:a16="http://schemas.microsoft.com/office/drawing/2014/main" id="{A5235A27-CAA0-DD40-8BE6-7354DFF73A11}"/>
              </a:ext>
            </a:extLst>
          </p:cNvPr>
          <p:cNvSpPr>
            <a:spLocks noGrp="1" noChangeArrowheads="1"/>
          </p:cNvSpPr>
          <p:nvPr>
            <p:ph type="title"/>
          </p:nvPr>
        </p:nvSpPr>
        <p:spPr>
          <a:xfrm>
            <a:off x="177800" y="107950"/>
            <a:ext cx="8642350" cy="698500"/>
          </a:xfrm>
        </p:spPr>
        <p:txBody>
          <a:bodyPr/>
          <a:lstStyle/>
          <a:p>
            <a:pPr eaLnBrk="1" hangingPunct="1"/>
            <a:r>
              <a:rPr lang="en-US" altLang="en-US">
                <a:ea typeface="ＭＳ Ｐゴシック" panose="020B0600070205080204" pitchFamily="34" charset="-128"/>
              </a:rPr>
              <a:t>Enhancing images – or not!</a:t>
            </a:r>
          </a:p>
        </p:txBody>
      </p:sp>
      <p:sp>
        <p:nvSpPr>
          <p:cNvPr id="36867" name="Rectangle 3">
            <a:extLst>
              <a:ext uri="{FF2B5EF4-FFF2-40B4-BE49-F238E27FC236}">
                <a16:creationId xmlns:a16="http://schemas.microsoft.com/office/drawing/2014/main" id="{CE225858-7C21-1B4C-8C53-5F818F663D79}"/>
              </a:ext>
            </a:extLst>
          </p:cNvPr>
          <p:cNvSpPr>
            <a:spLocks noGrp="1" noChangeArrowheads="1"/>
          </p:cNvSpPr>
          <p:nvPr>
            <p:ph type="body" idx="1"/>
          </p:nvPr>
        </p:nvSpPr>
        <p:spPr>
          <a:xfrm>
            <a:off x="479425" y="1065213"/>
            <a:ext cx="8642350" cy="4525962"/>
          </a:xfrm>
        </p:spPr>
        <p:txBody>
          <a:bodyPr/>
          <a:lstStyle/>
          <a:p>
            <a:pPr eaLnBrk="1" hangingPunct="1"/>
            <a:endParaRPr lang="en-US" altLang="en-US">
              <a:ea typeface="ＭＳ Ｐゴシック" panose="020B0600070205080204" pitchFamily="34" charset="-128"/>
            </a:endParaRPr>
          </a:p>
        </p:txBody>
      </p:sp>
      <p:pic>
        <p:nvPicPr>
          <p:cNvPr id="36868" name="Picture 4">
            <a:extLst>
              <a:ext uri="{FF2B5EF4-FFF2-40B4-BE49-F238E27FC236}">
                <a16:creationId xmlns:a16="http://schemas.microsoft.com/office/drawing/2014/main" id="{4F5612E9-2595-B248-A654-2B9A3D659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71550"/>
            <a:ext cx="4716463"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a:extLst>
              <a:ext uri="{FF2B5EF4-FFF2-40B4-BE49-F238E27FC236}">
                <a16:creationId xmlns:a16="http://schemas.microsoft.com/office/drawing/2014/main" id="{75B95D58-7B09-074A-A7E0-DFD5D096A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38" y="982663"/>
            <a:ext cx="469582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1">
            <a:extLst>
              <a:ext uri="{FF2B5EF4-FFF2-40B4-BE49-F238E27FC236}">
                <a16:creationId xmlns:a16="http://schemas.microsoft.com/office/drawing/2014/main" id="{3A35BF1B-0138-874F-A7D7-F33722E8CDFB}"/>
              </a:ext>
            </a:extLst>
          </p:cNvPr>
          <p:cNvSpPr txBox="1">
            <a:spLocks noChangeArrowheads="1"/>
          </p:cNvSpPr>
          <p:nvPr/>
        </p:nvSpPr>
        <p:spPr bwMode="auto">
          <a:xfrm>
            <a:off x="4792663" y="5691188"/>
            <a:ext cx="46069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Images collected by Jennie Sturgis  at PUCL using a Biorad 2P system</a:t>
            </a:r>
          </a:p>
        </p:txBody>
      </p:sp>
      <p:sp>
        <p:nvSpPr>
          <p:cNvPr id="36871" name="TextBox 1">
            <a:extLst>
              <a:ext uri="{FF2B5EF4-FFF2-40B4-BE49-F238E27FC236}">
                <a16:creationId xmlns:a16="http://schemas.microsoft.com/office/drawing/2014/main" id="{4EAD6CFE-03EF-D14C-A2F4-B05663CEAE28}"/>
              </a:ext>
            </a:extLst>
          </p:cNvPr>
          <p:cNvSpPr txBox="1">
            <a:spLocks noChangeArrowheads="1"/>
          </p:cNvSpPr>
          <p:nvPr/>
        </p:nvSpPr>
        <p:spPr bwMode="auto">
          <a:xfrm>
            <a:off x="177800" y="5837238"/>
            <a:ext cx="94234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800"/>
              <a:t>Since multicolor images are composed of multiple monochrome layers you can show some layers or not! But you cannot intentionally </a:t>
            </a:r>
            <a:r>
              <a:rPr lang="en-US" altLang="en-US" sz="1800" b="1">
                <a:solidFill>
                  <a:srgbClr val="FF0000"/>
                </a:solidFill>
              </a:rPr>
              <a:t>NOT</a:t>
            </a:r>
            <a:r>
              <a:rPr lang="en-US" altLang="en-US" sz="1800"/>
              <a:t> show one color if it suits your hypothesis!!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3">
            <a:extLst>
              <a:ext uri="{FF2B5EF4-FFF2-40B4-BE49-F238E27FC236}">
                <a16:creationId xmlns:a16="http://schemas.microsoft.com/office/drawing/2014/main" id="{462A5BD7-8B1B-A443-9818-9D2BCE87083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36B474C-013D-DB40-906E-A866BABD95EA}" type="datetime10">
              <a:rPr lang="en-US" altLang="en-US" sz="1400" smtClean="0"/>
              <a:pPr>
                <a:spcBef>
                  <a:spcPct val="0"/>
                </a:spcBef>
                <a:buFontTx/>
                <a:buNone/>
              </a:pPr>
              <a:t>22:52</a:t>
            </a:fld>
            <a:endParaRPr lang="en-US" altLang="en-US" sz="1400"/>
          </a:p>
        </p:txBody>
      </p:sp>
      <p:sp>
        <p:nvSpPr>
          <p:cNvPr id="12291" name="Rectangle 2">
            <a:extLst>
              <a:ext uri="{FF2B5EF4-FFF2-40B4-BE49-F238E27FC236}">
                <a16:creationId xmlns:a16="http://schemas.microsoft.com/office/drawing/2014/main" id="{8AE21876-8C11-244E-B9A0-21FC8CCF6154}"/>
              </a:ext>
            </a:extLst>
          </p:cNvPr>
          <p:cNvSpPr>
            <a:spLocks noGrp="1" noChangeArrowheads="1"/>
          </p:cNvSpPr>
          <p:nvPr>
            <p:ph type="title"/>
          </p:nvPr>
        </p:nvSpPr>
        <p:spPr>
          <a:xfrm>
            <a:off x="0" y="141288"/>
            <a:ext cx="8642350" cy="998537"/>
          </a:xfrm>
        </p:spPr>
        <p:txBody>
          <a:bodyPr/>
          <a:lstStyle/>
          <a:p>
            <a:pPr eaLnBrk="1" hangingPunct="1">
              <a:defRPr/>
            </a:pPr>
            <a:r>
              <a:rPr lang="en-US" sz="3600" dirty="0">
                <a:solidFill>
                  <a:schemeClr val="tx1"/>
                </a:solidFill>
                <a:cs typeface="+mj-cs"/>
              </a:rPr>
              <a:t>The Rules of Image Publishing</a:t>
            </a:r>
          </a:p>
        </p:txBody>
      </p:sp>
      <p:sp>
        <p:nvSpPr>
          <p:cNvPr id="38915" name="Rectangle 4">
            <a:extLst>
              <a:ext uri="{FF2B5EF4-FFF2-40B4-BE49-F238E27FC236}">
                <a16:creationId xmlns:a16="http://schemas.microsoft.com/office/drawing/2014/main" id="{33777E7E-A9A9-7546-B677-FE11C1E0834E}"/>
              </a:ext>
            </a:extLst>
          </p:cNvPr>
          <p:cNvSpPr>
            <a:spLocks noChangeArrowheads="1"/>
          </p:cNvSpPr>
          <p:nvPr/>
        </p:nvSpPr>
        <p:spPr bwMode="auto">
          <a:xfrm>
            <a:off x="276225" y="1127125"/>
            <a:ext cx="5210175" cy="5045075"/>
          </a:xfrm>
          <a:prstGeom prst="rect">
            <a:avLst/>
          </a:prstGeom>
          <a:solidFill>
            <a:srgbClr val="CCEC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b="1" i="1">
                <a:solidFill>
                  <a:srgbClr val="3333CC"/>
                </a:solidFill>
              </a:rPr>
              <a:t>The Journal of Cell Biology</a:t>
            </a:r>
          </a:p>
          <a:p>
            <a:pPr eaLnBrk="1" hangingPunct="1">
              <a:lnSpc>
                <a:spcPct val="90000"/>
              </a:lnSpc>
              <a:spcBef>
                <a:spcPct val="0"/>
              </a:spcBef>
              <a:buFontTx/>
              <a:buNone/>
            </a:pPr>
            <a:r>
              <a:rPr lang="en-US" altLang="en-US" sz="2000" b="1" i="1"/>
              <a:t>.</a:t>
            </a:r>
          </a:p>
          <a:p>
            <a:pPr eaLnBrk="1" hangingPunct="1">
              <a:lnSpc>
                <a:spcPct val="90000"/>
              </a:lnSpc>
              <a:spcBef>
                <a:spcPct val="0"/>
              </a:spcBef>
              <a:buFontTx/>
              <a:buNone/>
            </a:pPr>
            <a:r>
              <a:rPr lang="ja-JP" altLang="en-US" sz="2000" i="1"/>
              <a:t>“</a:t>
            </a:r>
            <a:r>
              <a:rPr lang="en-US" altLang="ja-JP" sz="2000" i="1"/>
              <a:t>No specific feature within an image may be</a:t>
            </a:r>
          </a:p>
          <a:p>
            <a:pPr eaLnBrk="1" hangingPunct="1">
              <a:lnSpc>
                <a:spcPct val="90000"/>
              </a:lnSpc>
              <a:spcBef>
                <a:spcPct val="0"/>
              </a:spcBef>
              <a:buFontTx/>
              <a:buNone/>
            </a:pPr>
            <a:r>
              <a:rPr lang="en-US" altLang="en-US" sz="2000" i="1"/>
              <a:t>enhanced, obscured, moved, removed,</a:t>
            </a:r>
          </a:p>
          <a:p>
            <a:pPr eaLnBrk="1" hangingPunct="1">
              <a:lnSpc>
                <a:spcPct val="90000"/>
              </a:lnSpc>
              <a:spcBef>
                <a:spcPct val="0"/>
              </a:spcBef>
              <a:buFontTx/>
              <a:buNone/>
            </a:pPr>
            <a:r>
              <a:rPr lang="en-US" altLang="en-US" sz="2000" i="1"/>
              <a:t>or introduced. The grouping of images</a:t>
            </a:r>
          </a:p>
          <a:p>
            <a:pPr eaLnBrk="1" hangingPunct="1">
              <a:lnSpc>
                <a:spcPct val="90000"/>
              </a:lnSpc>
              <a:spcBef>
                <a:spcPct val="0"/>
              </a:spcBef>
              <a:buFontTx/>
              <a:buNone/>
            </a:pPr>
            <a:r>
              <a:rPr lang="en-US" altLang="en-US" sz="2000" i="1"/>
              <a:t>from different parts of the same gel, or</a:t>
            </a:r>
          </a:p>
          <a:p>
            <a:pPr eaLnBrk="1" hangingPunct="1">
              <a:lnSpc>
                <a:spcPct val="90000"/>
              </a:lnSpc>
              <a:spcBef>
                <a:spcPct val="0"/>
              </a:spcBef>
              <a:buFontTx/>
              <a:buNone/>
            </a:pPr>
            <a:r>
              <a:rPr lang="en-US" altLang="en-US" sz="2000" i="1"/>
              <a:t>from different gels, fields, or exposures</a:t>
            </a:r>
          </a:p>
          <a:p>
            <a:pPr eaLnBrk="1" hangingPunct="1">
              <a:lnSpc>
                <a:spcPct val="90000"/>
              </a:lnSpc>
              <a:spcBef>
                <a:spcPct val="0"/>
              </a:spcBef>
              <a:buFontTx/>
              <a:buNone/>
            </a:pPr>
            <a:r>
              <a:rPr lang="en-US" altLang="en-US" sz="2000" i="1"/>
              <a:t>must be made explicit by the arrangement</a:t>
            </a:r>
          </a:p>
          <a:p>
            <a:pPr eaLnBrk="1" hangingPunct="1">
              <a:lnSpc>
                <a:spcPct val="90000"/>
              </a:lnSpc>
              <a:spcBef>
                <a:spcPct val="0"/>
              </a:spcBef>
              <a:buFontTx/>
              <a:buNone/>
            </a:pPr>
            <a:r>
              <a:rPr lang="en-US" altLang="en-US" sz="2000" i="1"/>
              <a:t>of the figure (e.g., using dividing</a:t>
            </a:r>
          </a:p>
          <a:p>
            <a:pPr eaLnBrk="1" hangingPunct="1">
              <a:lnSpc>
                <a:spcPct val="90000"/>
              </a:lnSpc>
              <a:spcBef>
                <a:spcPct val="0"/>
              </a:spcBef>
              <a:buFontTx/>
              <a:buNone/>
            </a:pPr>
            <a:r>
              <a:rPr lang="en-US" altLang="en-US" sz="2000" i="1"/>
              <a:t>lines) and in the text of the figure legend.</a:t>
            </a:r>
          </a:p>
          <a:p>
            <a:pPr eaLnBrk="1" hangingPunct="1">
              <a:lnSpc>
                <a:spcPct val="90000"/>
              </a:lnSpc>
              <a:spcBef>
                <a:spcPct val="0"/>
              </a:spcBef>
              <a:buFontTx/>
              <a:buNone/>
            </a:pPr>
            <a:r>
              <a:rPr lang="en-US" altLang="en-US" sz="2000" i="1"/>
              <a:t>Adjustments of brightness, contrast,</a:t>
            </a:r>
          </a:p>
          <a:p>
            <a:pPr eaLnBrk="1" hangingPunct="1">
              <a:lnSpc>
                <a:spcPct val="90000"/>
              </a:lnSpc>
              <a:spcBef>
                <a:spcPct val="0"/>
              </a:spcBef>
              <a:buFontTx/>
              <a:buNone/>
            </a:pPr>
            <a:r>
              <a:rPr lang="en-US" altLang="en-US" sz="2000" i="1"/>
              <a:t>or color balance are acceptable if</a:t>
            </a:r>
          </a:p>
          <a:p>
            <a:pPr eaLnBrk="1" hangingPunct="1">
              <a:lnSpc>
                <a:spcPct val="90000"/>
              </a:lnSpc>
              <a:spcBef>
                <a:spcPct val="0"/>
              </a:spcBef>
              <a:buFontTx/>
              <a:buNone/>
            </a:pPr>
            <a:r>
              <a:rPr lang="en-US" altLang="en-US" sz="2000" i="1"/>
              <a:t>they are applied to the whole image</a:t>
            </a:r>
          </a:p>
          <a:p>
            <a:pPr eaLnBrk="1" hangingPunct="1">
              <a:lnSpc>
                <a:spcPct val="90000"/>
              </a:lnSpc>
              <a:spcBef>
                <a:spcPct val="0"/>
              </a:spcBef>
              <a:buFontTx/>
              <a:buNone/>
            </a:pPr>
            <a:r>
              <a:rPr lang="en-US" altLang="en-US" sz="2000" i="1"/>
              <a:t>and as long as they do not obscure or</a:t>
            </a:r>
          </a:p>
          <a:p>
            <a:pPr eaLnBrk="1" hangingPunct="1">
              <a:lnSpc>
                <a:spcPct val="90000"/>
              </a:lnSpc>
              <a:spcBef>
                <a:spcPct val="0"/>
              </a:spcBef>
              <a:buFontTx/>
              <a:buNone/>
            </a:pPr>
            <a:r>
              <a:rPr lang="en-US" altLang="en-US" sz="2000" i="1"/>
              <a:t>eliminate any information present in</a:t>
            </a:r>
          </a:p>
          <a:p>
            <a:pPr eaLnBrk="1" hangingPunct="1">
              <a:lnSpc>
                <a:spcPct val="90000"/>
              </a:lnSpc>
              <a:spcBef>
                <a:spcPct val="0"/>
              </a:spcBef>
              <a:buFontTx/>
              <a:buNone/>
            </a:pPr>
            <a:r>
              <a:rPr lang="en-US" altLang="en-US" sz="2000" i="1"/>
              <a:t>the original. Nonlinear adjustments</a:t>
            </a:r>
          </a:p>
          <a:p>
            <a:pPr eaLnBrk="1" hangingPunct="1">
              <a:lnSpc>
                <a:spcPct val="90000"/>
              </a:lnSpc>
              <a:spcBef>
                <a:spcPct val="0"/>
              </a:spcBef>
              <a:buFontTx/>
              <a:buNone/>
            </a:pPr>
            <a:r>
              <a:rPr lang="en-US" altLang="en-US" sz="2000" i="1"/>
              <a:t>(e.g., changes to gamma settings) must</a:t>
            </a:r>
          </a:p>
          <a:p>
            <a:pPr eaLnBrk="1" hangingPunct="1">
              <a:lnSpc>
                <a:spcPct val="90000"/>
              </a:lnSpc>
              <a:spcBef>
                <a:spcPct val="0"/>
              </a:spcBef>
              <a:buFontTx/>
              <a:buNone/>
            </a:pPr>
            <a:r>
              <a:rPr lang="en-US" altLang="en-US" sz="2000" i="1"/>
              <a:t>be disclosed in the figure legend.</a:t>
            </a:r>
            <a:r>
              <a:rPr lang="ja-JP" altLang="en-US" sz="2000" i="1"/>
              <a:t>”</a:t>
            </a:r>
            <a:endParaRPr lang="en-US" altLang="en-US" sz="2000" i="1"/>
          </a:p>
        </p:txBody>
      </p:sp>
      <p:sp>
        <p:nvSpPr>
          <p:cNvPr id="38916" name="Text Box 5">
            <a:extLst>
              <a:ext uri="{FF2B5EF4-FFF2-40B4-BE49-F238E27FC236}">
                <a16:creationId xmlns:a16="http://schemas.microsoft.com/office/drawing/2014/main" id="{5A1C4651-E69D-2C41-BE47-F486441C7593}"/>
              </a:ext>
            </a:extLst>
          </p:cNvPr>
          <p:cNvSpPr txBox="1">
            <a:spLocks noChangeArrowheads="1"/>
          </p:cNvSpPr>
          <p:nvPr/>
        </p:nvSpPr>
        <p:spPr bwMode="auto">
          <a:xfrm>
            <a:off x="857250" y="6227763"/>
            <a:ext cx="4333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000">
                <a:solidFill>
                  <a:srgbClr val="0070C0"/>
                </a:solidFill>
              </a:rPr>
              <a:t>Ref: The Journal of Cell Biology Volume 166, Number 1, 2004</a:t>
            </a:r>
          </a:p>
          <a:p>
            <a:pPr eaLnBrk="1" hangingPunct="1">
              <a:lnSpc>
                <a:spcPct val="90000"/>
              </a:lnSpc>
              <a:spcBef>
                <a:spcPct val="0"/>
              </a:spcBef>
              <a:buFontTx/>
              <a:buNone/>
            </a:pPr>
            <a:endParaRPr lang="en-US" altLang="en-US" sz="1000">
              <a:solidFill>
                <a:srgbClr val="0070C0"/>
              </a:solidFill>
            </a:endParaRPr>
          </a:p>
        </p:txBody>
      </p:sp>
      <p:sp>
        <p:nvSpPr>
          <p:cNvPr id="38917" name="TextBox 1">
            <a:extLst>
              <a:ext uri="{FF2B5EF4-FFF2-40B4-BE49-F238E27FC236}">
                <a16:creationId xmlns:a16="http://schemas.microsoft.com/office/drawing/2014/main" id="{50726E87-81F7-CF47-9CA7-B4DB18C19687}"/>
              </a:ext>
            </a:extLst>
          </p:cNvPr>
          <p:cNvSpPr txBox="1">
            <a:spLocks noChangeArrowheads="1"/>
          </p:cNvSpPr>
          <p:nvPr/>
        </p:nvSpPr>
        <p:spPr bwMode="auto">
          <a:xfrm>
            <a:off x="5935663" y="2540000"/>
            <a:ext cx="31400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rPr>
              <a:t>When you ignore these rules you have cross the line of acceptable manipulation of images in science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3C379B1A-2F7E-AD47-B2AD-C9081B996A2D}"/>
              </a:ext>
            </a:extLst>
          </p:cNvPr>
          <p:cNvSpPr>
            <a:spLocks noGrp="1"/>
          </p:cNvSpPr>
          <p:nvPr>
            <p:ph type="title"/>
          </p:nvPr>
        </p:nvSpPr>
        <p:spPr>
          <a:xfrm>
            <a:off x="265113" y="215900"/>
            <a:ext cx="8642350" cy="828675"/>
          </a:xfrm>
        </p:spPr>
        <p:txBody>
          <a:bodyPr/>
          <a:lstStyle/>
          <a:p>
            <a:pPr>
              <a:defRPr/>
            </a:pPr>
            <a:r>
              <a:rPr lang="en-US">
                <a:cs typeface="+mj-cs"/>
              </a:rPr>
              <a:t>First rule</a:t>
            </a:r>
          </a:p>
        </p:txBody>
      </p:sp>
      <p:sp>
        <p:nvSpPr>
          <p:cNvPr id="40962" name="Date Placeholder 3">
            <a:extLst>
              <a:ext uri="{FF2B5EF4-FFF2-40B4-BE49-F238E27FC236}">
                <a16:creationId xmlns:a16="http://schemas.microsoft.com/office/drawing/2014/main" id="{A2D25DA4-6E9F-E043-8250-D53DE1AFCBF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F632A08-E08D-5E4E-BF89-A98397580608}" type="datetime10">
              <a:rPr lang="en-US" altLang="en-US" sz="1400" smtClean="0"/>
              <a:pPr>
                <a:spcBef>
                  <a:spcPct val="0"/>
                </a:spcBef>
                <a:buFontTx/>
                <a:buNone/>
              </a:pPr>
              <a:t>22:52</a:t>
            </a:fld>
            <a:endParaRPr lang="en-US" altLang="en-US" sz="1400"/>
          </a:p>
        </p:txBody>
      </p:sp>
      <p:sp>
        <p:nvSpPr>
          <p:cNvPr id="40963" name="Rectangle 4">
            <a:extLst>
              <a:ext uri="{FF2B5EF4-FFF2-40B4-BE49-F238E27FC236}">
                <a16:creationId xmlns:a16="http://schemas.microsoft.com/office/drawing/2014/main" id="{9DA08891-9A25-484D-A60D-E69C6C8E3F06}"/>
              </a:ext>
            </a:extLst>
          </p:cNvPr>
          <p:cNvSpPr>
            <a:spLocks noChangeArrowheads="1"/>
          </p:cNvSpPr>
          <p:nvPr/>
        </p:nvSpPr>
        <p:spPr bwMode="auto">
          <a:xfrm>
            <a:off x="484188" y="1138238"/>
            <a:ext cx="911701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ja-JP" altLang="en-US" i="1"/>
              <a:t>“</a:t>
            </a:r>
            <a:r>
              <a:rPr lang="en-US" altLang="ja-JP" i="1">
                <a:solidFill>
                  <a:srgbClr val="FF0000"/>
                </a:solidFill>
              </a:rPr>
              <a:t>No specific feature within an image may be enhanced, obscured, moved, removed,</a:t>
            </a:r>
          </a:p>
          <a:p>
            <a:pPr eaLnBrk="1" hangingPunct="1">
              <a:lnSpc>
                <a:spcPct val="90000"/>
              </a:lnSpc>
              <a:spcBef>
                <a:spcPct val="0"/>
              </a:spcBef>
              <a:buFontTx/>
              <a:buNone/>
            </a:pPr>
            <a:r>
              <a:rPr lang="en-US" altLang="en-US" i="1">
                <a:solidFill>
                  <a:srgbClr val="FF0000"/>
                </a:solidFill>
              </a:rPr>
              <a:t>or introduced</a:t>
            </a:r>
            <a:r>
              <a:rPr lang="ja-JP" altLang="en-US" i="1">
                <a:solidFill>
                  <a:srgbClr val="FF0000"/>
                </a:solidFill>
              </a:rPr>
              <a:t>”</a:t>
            </a:r>
            <a:endParaRPr lang="en-US" altLang="en-US">
              <a:solidFill>
                <a:srgbClr val="FF0000"/>
              </a:solidFill>
            </a:endParaRPr>
          </a:p>
        </p:txBody>
      </p:sp>
      <p:pic>
        <p:nvPicPr>
          <p:cNvPr id="40964" name="Picture 6">
            <a:extLst>
              <a:ext uri="{FF2B5EF4-FFF2-40B4-BE49-F238E27FC236}">
                <a16:creationId xmlns:a16="http://schemas.microsoft.com/office/drawing/2014/main" id="{34B00C19-F639-0748-83C0-DDC39FD86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2906713"/>
            <a:ext cx="681355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8407D125-DB98-CB4E-8BF9-DB41669500E0}"/>
              </a:ext>
            </a:extLst>
          </p:cNvPr>
          <p:cNvSpPr>
            <a:spLocks noGrp="1"/>
          </p:cNvSpPr>
          <p:nvPr>
            <p:ph type="title"/>
          </p:nvPr>
        </p:nvSpPr>
        <p:spPr/>
        <p:txBody>
          <a:bodyPr/>
          <a:lstStyle/>
          <a:p>
            <a:pPr>
              <a:defRPr/>
            </a:pPr>
            <a:r>
              <a:rPr lang="en-US">
                <a:cs typeface="+mj-cs"/>
              </a:rPr>
              <a:t>2</a:t>
            </a:r>
            <a:r>
              <a:rPr lang="en-US" baseline="30000">
                <a:cs typeface="+mj-cs"/>
              </a:rPr>
              <a:t>nd</a:t>
            </a:r>
            <a:r>
              <a:rPr lang="en-US">
                <a:cs typeface="+mj-cs"/>
              </a:rPr>
              <a:t> Rule</a:t>
            </a:r>
          </a:p>
        </p:txBody>
      </p:sp>
      <p:sp>
        <p:nvSpPr>
          <p:cNvPr id="43010" name="Content Placeholder 2">
            <a:extLst>
              <a:ext uri="{FF2B5EF4-FFF2-40B4-BE49-F238E27FC236}">
                <a16:creationId xmlns:a16="http://schemas.microsoft.com/office/drawing/2014/main" id="{5049554E-F879-964F-91A1-66A10116BB76}"/>
              </a:ext>
            </a:extLst>
          </p:cNvPr>
          <p:cNvSpPr>
            <a:spLocks noGrp="1" noChangeArrowheads="1"/>
          </p:cNvSpPr>
          <p:nvPr>
            <p:ph idx="1"/>
          </p:nvPr>
        </p:nvSpPr>
        <p:spPr>
          <a:xfrm>
            <a:off x="479425" y="1600200"/>
            <a:ext cx="8642350" cy="3648075"/>
          </a:xfrm>
        </p:spPr>
        <p:txBody>
          <a:bodyPr/>
          <a:lstStyle/>
          <a:p>
            <a:pPr marL="0" indent="0">
              <a:buFontTx/>
              <a:buNone/>
            </a:pPr>
            <a:r>
              <a:rPr lang="en-US" altLang="en-US" i="1">
                <a:ea typeface="ＭＳ Ｐゴシック" panose="020B0600070205080204" pitchFamily="34" charset="-128"/>
              </a:rPr>
              <a:t>The grouping of images from different parts of the same gel, or from different gels, fields, or exposures must be made explicit by the arrangement of the figure (e.g., using dividing</a:t>
            </a:r>
          </a:p>
          <a:p>
            <a:pPr marL="0" indent="0">
              <a:buFontTx/>
              <a:buNone/>
            </a:pPr>
            <a:r>
              <a:rPr lang="en-US" altLang="en-US" i="1">
                <a:ea typeface="ＭＳ Ｐゴシック" panose="020B0600070205080204" pitchFamily="34" charset="-128"/>
              </a:rPr>
              <a:t>lines) and in the text of the figure legend.</a:t>
            </a:r>
          </a:p>
          <a:p>
            <a:pPr marL="0" indent="0"/>
            <a:endParaRPr lang="en-US" altLang="en-US">
              <a:ea typeface="ＭＳ Ｐゴシック" panose="020B0600070205080204" pitchFamily="34" charset="-128"/>
            </a:endParaRPr>
          </a:p>
        </p:txBody>
      </p:sp>
      <p:sp>
        <p:nvSpPr>
          <p:cNvPr id="43011" name="Date Placeholder 3">
            <a:extLst>
              <a:ext uri="{FF2B5EF4-FFF2-40B4-BE49-F238E27FC236}">
                <a16:creationId xmlns:a16="http://schemas.microsoft.com/office/drawing/2014/main" id="{F26A5721-317A-F449-BB2E-7929A8E3012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FCF0FAD-56EC-C04F-B06D-50259BCCF4D9}" type="datetime10">
              <a:rPr lang="en-US" altLang="en-US" sz="1400" smtClean="0"/>
              <a:pPr>
                <a:spcBef>
                  <a:spcPct val="0"/>
                </a:spcBef>
                <a:buFontTx/>
                <a:buNone/>
              </a:pPr>
              <a:t>22:52</a:t>
            </a:fld>
            <a:endParaRPr lang="en-US" altLang="en-US" sz="1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3">
            <a:extLst>
              <a:ext uri="{FF2B5EF4-FFF2-40B4-BE49-F238E27FC236}">
                <a16:creationId xmlns:a16="http://schemas.microsoft.com/office/drawing/2014/main" id="{ED49A990-34B3-8742-829B-EF29DD34874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DB9C358-9B9F-504C-ADB4-A529DA27984D}" type="datetime10">
              <a:rPr lang="en-US" altLang="en-US" sz="1400" smtClean="0"/>
              <a:pPr>
                <a:spcBef>
                  <a:spcPct val="0"/>
                </a:spcBef>
                <a:buFontTx/>
                <a:buNone/>
              </a:pPr>
              <a:t>22:52</a:t>
            </a:fld>
            <a:endParaRPr lang="en-US" altLang="en-US" sz="1400"/>
          </a:p>
        </p:txBody>
      </p:sp>
      <p:sp>
        <p:nvSpPr>
          <p:cNvPr id="45058" name="Rectangle 2">
            <a:extLst>
              <a:ext uri="{FF2B5EF4-FFF2-40B4-BE49-F238E27FC236}">
                <a16:creationId xmlns:a16="http://schemas.microsoft.com/office/drawing/2014/main" id="{07B2DCBB-AB51-8C4E-A304-31B5C3D99A87}"/>
              </a:ext>
            </a:extLst>
          </p:cNvPr>
          <p:cNvSpPr>
            <a:spLocks noGrp="1" noChangeArrowheads="1"/>
          </p:cNvSpPr>
          <p:nvPr>
            <p:ph type="title"/>
          </p:nvPr>
        </p:nvSpPr>
        <p:spPr>
          <a:xfrm>
            <a:off x="5313363" y="274638"/>
            <a:ext cx="3808412" cy="1143000"/>
          </a:xfrm>
        </p:spPr>
        <p:txBody>
          <a:bodyPr/>
          <a:lstStyle/>
          <a:p>
            <a:pPr eaLnBrk="1" hangingPunct="1"/>
            <a:endParaRPr lang="en-US" altLang="en-US">
              <a:ea typeface="ＭＳ Ｐゴシック" panose="020B0600070205080204" pitchFamily="34" charset="-128"/>
            </a:endParaRPr>
          </a:p>
        </p:txBody>
      </p:sp>
      <p:sp>
        <p:nvSpPr>
          <p:cNvPr id="45059" name="Rectangle 3">
            <a:extLst>
              <a:ext uri="{FF2B5EF4-FFF2-40B4-BE49-F238E27FC236}">
                <a16:creationId xmlns:a16="http://schemas.microsoft.com/office/drawing/2014/main" id="{A12B539A-86F1-AA45-8067-FEDA299F3CA3}"/>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45060" name="Picture 4">
            <a:extLst>
              <a:ext uri="{FF2B5EF4-FFF2-40B4-BE49-F238E27FC236}">
                <a16:creationId xmlns:a16="http://schemas.microsoft.com/office/drawing/2014/main" id="{25DBB769-E3BE-9746-967E-82D336CEB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6350"/>
            <a:ext cx="4854575" cy="6442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1" name="Text Box 5">
            <a:extLst>
              <a:ext uri="{FF2B5EF4-FFF2-40B4-BE49-F238E27FC236}">
                <a16:creationId xmlns:a16="http://schemas.microsoft.com/office/drawing/2014/main" id="{89CB2716-C9E7-3C4E-8E4D-90FBC9FB1509}"/>
              </a:ext>
            </a:extLst>
          </p:cNvPr>
          <p:cNvSpPr txBox="1">
            <a:spLocks noChangeArrowheads="1"/>
          </p:cNvSpPr>
          <p:nvPr/>
        </p:nvSpPr>
        <p:spPr bwMode="auto">
          <a:xfrm>
            <a:off x="5313363" y="736600"/>
            <a:ext cx="3933825"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800">
                <a:solidFill>
                  <a:srgbClr val="3333CC"/>
                </a:solidFill>
              </a:rPr>
              <a:t>Figure 6. </a:t>
            </a:r>
            <a:r>
              <a:rPr lang="en-US" altLang="en-US" sz="1800" b="1">
                <a:solidFill>
                  <a:srgbClr val="3333CC"/>
                </a:solidFill>
              </a:rPr>
              <a:t>Misrepresentation of image data.</a:t>
            </a:r>
          </a:p>
          <a:p>
            <a:pPr eaLnBrk="1" hangingPunct="1">
              <a:lnSpc>
                <a:spcPct val="90000"/>
              </a:lnSpc>
              <a:spcBef>
                <a:spcPct val="0"/>
              </a:spcBef>
              <a:buFontTx/>
              <a:buNone/>
            </a:pPr>
            <a:r>
              <a:rPr lang="en-US" altLang="en-US" sz="1800">
                <a:solidFill>
                  <a:srgbClr val="3333CC"/>
                </a:solidFill>
              </a:rPr>
              <a:t>Cells from various fields have been juxtaposed in a single image, giving the impression that they were present in the same microscope</a:t>
            </a:r>
          </a:p>
          <a:p>
            <a:pPr eaLnBrk="1" hangingPunct="1">
              <a:lnSpc>
                <a:spcPct val="90000"/>
              </a:lnSpc>
              <a:spcBef>
                <a:spcPct val="0"/>
              </a:spcBef>
              <a:buFontTx/>
              <a:buNone/>
            </a:pPr>
            <a:r>
              <a:rPr lang="en-US" altLang="en-US" sz="1800">
                <a:solidFill>
                  <a:srgbClr val="3333CC"/>
                </a:solidFill>
              </a:rPr>
              <a:t>field. A manipulated panel is</a:t>
            </a:r>
          </a:p>
          <a:p>
            <a:pPr eaLnBrk="1" hangingPunct="1">
              <a:lnSpc>
                <a:spcPct val="90000"/>
              </a:lnSpc>
              <a:spcBef>
                <a:spcPct val="0"/>
              </a:spcBef>
              <a:buFontTx/>
              <a:buNone/>
            </a:pPr>
            <a:r>
              <a:rPr lang="en-US" altLang="en-US" sz="1800">
                <a:solidFill>
                  <a:srgbClr val="3333CC"/>
                </a:solidFill>
              </a:rPr>
              <a:t>shown at the top. The same panel, with the contrast adjusted by us to reveal the manipulation, is shown at the bottom.</a:t>
            </a:r>
          </a:p>
          <a:p>
            <a:pPr eaLnBrk="1" hangingPunct="1">
              <a:lnSpc>
                <a:spcPct val="90000"/>
              </a:lnSpc>
              <a:spcBef>
                <a:spcPct val="0"/>
              </a:spcBef>
              <a:buFontTx/>
              <a:buNone/>
            </a:pPr>
            <a:endParaRPr lang="en-US" altLang="en-US" sz="1800">
              <a:solidFill>
                <a:srgbClr val="3333CC"/>
              </a:solidFill>
            </a:endParaRPr>
          </a:p>
        </p:txBody>
      </p:sp>
      <p:sp>
        <p:nvSpPr>
          <p:cNvPr id="45062" name="Text Box 6">
            <a:extLst>
              <a:ext uri="{FF2B5EF4-FFF2-40B4-BE49-F238E27FC236}">
                <a16:creationId xmlns:a16="http://schemas.microsoft.com/office/drawing/2014/main" id="{10683584-2755-1747-9AFD-A3550BF0D028}"/>
              </a:ext>
            </a:extLst>
          </p:cNvPr>
          <p:cNvSpPr txBox="1">
            <a:spLocks noChangeArrowheads="1"/>
          </p:cNvSpPr>
          <p:nvPr/>
        </p:nvSpPr>
        <p:spPr bwMode="auto">
          <a:xfrm>
            <a:off x="5218113" y="6280150"/>
            <a:ext cx="40767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000">
                <a:solidFill>
                  <a:srgbClr val="8A8A8A"/>
                </a:solidFill>
              </a:rPr>
              <a:t>Ref: The Journal of Cell Biology Volume 166, Number 1, 2004</a:t>
            </a:r>
          </a:p>
          <a:p>
            <a:pPr eaLnBrk="1" hangingPunct="1">
              <a:lnSpc>
                <a:spcPct val="90000"/>
              </a:lnSpc>
              <a:spcBef>
                <a:spcPct val="0"/>
              </a:spcBef>
              <a:buFontTx/>
              <a:buNone/>
            </a:pPr>
            <a:endParaRPr lang="en-US" altLang="en-US" sz="1000">
              <a:solidFill>
                <a:srgbClr val="8A8A8A"/>
              </a:solidFill>
            </a:endParaRPr>
          </a:p>
        </p:txBody>
      </p:sp>
      <p:sp>
        <p:nvSpPr>
          <p:cNvPr id="2" name="Rectangle 1">
            <a:extLst>
              <a:ext uri="{FF2B5EF4-FFF2-40B4-BE49-F238E27FC236}">
                <a16:creationId xmlns:a16="http://schemas.microsoft.com/office/drawing/2014/main" id="{2B095E26-F1B4-E248-B787-91A2CAD3640B}"/>
              </a:ext>
            </a:extLst>
          </p:cNvPr>
          <p:cNvSpPr>
            <a:spLocks noChangeArrowheads="1"/>
          </p:cNvSpPr>
          <p:nvPr/>
        </p:nvSpPr>
        <p:spPr bwMode="auto">
          <a:xfrm>
            <a:off x="0" y="3429000"/>
            <a:ext cx="5218113" cy="318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45064" name="5-Point Star 2">
            <a:extLst>
              <a:ext uri="{FF2B5EF4-FFF2-40B4-BE49-F238E27FC236}">
                <a16:creationId xmlns:a16="http://schemas.microsoft.com/office/drawing/2014/main" id="{A589260B-92BC-A94D-8B4D-9ABCC5F739FF}"/>
              </a:ext>
            </a:extLst>
          </p:cNvPr>
          <p:cNvSpPr>
            <a:spLocks/>
          </p:cNvSpPr>
          <p:nvPr/>
        </p:nvSpPr>
        <p:spPr bwMode="auto">
          <a:xfrm>
            <a:off x="7280275" y="6448425"/>
            <a:ext cx="107950" cy="214313"/>
          </a:xfrm>
          <a:custGeom>
            <a:avLst/>
            <a:gdLst>
              <a:gd name="T0" fmla="*/ 0 w 107950"/>
              <a:gd name="T1" fmla="*/ 81860 h 214313"/>
              <a:gd name="T2" fmla="*/ 41233 w 107950"/>
              <a:gd name="T3" fmla="*/ 81861 h 214313"/>
              <a:gd name="T4" fmla="*/ 53975 w 107950"/>
              <a:gd name="T5" fmla="*/ 0 h 214313"/>
              <a:gd name="T6" fmla="*/ 66717 w 107950"/>
              <a:gd name="T7" fmla="*/ 81861 h 214313"/>
              <a:gd name="T8" fmla="*/ 107950 w 107950"/>
              <a:gd name="T9" fmla="*/ 81860 h 214313"/>
              <a:gd name="T10" fmla="*/ 74591 w 107950"/>
              <a:gd name="T11" fmla="*/ 132452 h 214313"/>
              <a:gd name="T12" fmla="*/ 87333 w 107950"/>
              <a:gd name="T13" fmla="*/ 214312 h 214313"/>
              <a:gd name="T14" fmla="*/ 53975 w 107950"/>
              <a:gd name="T15" fmla="*/ 163719 h 214313"/>
              <a:gd name="T16" fmla="*/ 20617 w 107950"/>
              <a:gd name="T17" fmla="*/ 214312 h 214313"/>
              <a:gd name="T18" fmla="*/ 33359 w 107950"/>
              <a:gd name="T19" fmla="*/ 132452 h 214313"/>
              <a:gd name="T20" fmla="*/ 0 w 107950"/>
              <a:gd name="T21" fmla="*/ 81860 h 2143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950" h="214313">
                <a:moveTo>
                  <a:pt x="0" y="81860"/>
                </a:moveTo>
                <a:lnTo>
                  <a:pt x="41233" y="81861"/>
                </a:lnTo>
                <a:lnTo>
                  <a:pt x="53975" y="0"/>
                </a:lnTo>
                <a:lnTo>
                  <a:pt x="66717" y="81861"/>
                </a:lnTo>
                <a:lnTo>
                  <a:pt x="107950" y="81860"/>
                </a:lnTo>
                <a:lnTo>
                  <a:pt x="74591" y="132452"/>
                </a:lnTo>
                <a:lnTo>
                  <a:pt x="87333" y="214312"/>
                </a:lnTo>
                <a:lnTo>
                  <a:pt x="53975" y="163719"/>
                </a:lnTo>
                <a:lnTo>
                  <a:pt x="20617" y="214312"/>
                </a:lnTo>
                <a:lnTo>
                  <a:pt x="33359" y="132452"/>
                </a:lnTo>
                <a:lnTo>
                  <a:pt x="0" y="8186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5-Point Star 3">
            <a:extLst>
              <a:ext uri="{FF2B5EF4-FFF2-40B4-BE49-F238E27FC236}">
                <a16:creationId xmlns:a16="http://schemas.microsoft.com/office/drawing/2014/main" id="{8E5E9A4C-12BB-354F-A5F0-AFF4E6AF936A}"/>
              </a:ext>
            </a:extLst>
          </p:cNvPr>
          <p:cNvSpPr/>
          <p:nvPr/>
        </p:nvSpPr>
        <p:spPr bwMode="auto">
          <a:xfrm>
            <a:off x="8123238" y="6554788"/>
            <a:ext cx="212725" cy="214312"/>
          </a:xfrm>
          <a:prstGeom prst="star5">
            <a:avLst/>
          </a:prstGeom>
          <a:solidFill>
            <a:schemeClr val="tx1">
              <a:lumMod val="50000"/>
              <a:lumOff val="50000"/>
            </a:schemeClr>
          </a:solidFill>
          <a:ln>
            <a:noFill/>
          </a:ln>
          <a:effectLst/>
        </p:spPr>
        <p:txBody>
          <a:bodyPr/>
          <a:lstStyle/>
          <a:p>
            <a:pPr eaLnBrk="1" hangingPunct="1">
              <a:lnSpc>
                <a:spcPct val="90000"/>
              </a:lnSpc>
              <a:defRPr/>
            </a:pPr>
            <a:endParaRPr lang="en-US">
              <a:latin typeface="Arial" charset="0"/>
              <a:ea typeface="+mn-ea"/>
              <a:cs typeface="Times New Roman" pitchFamily="18" charset="0"/>
            </a:endParaRPr>
          </a:p>
        </p:txBody>
      </p:sp>
      <p:sp>
        <p:nvSpPr>
          <p:cNvPr id="5" name="TextBox 4">
            <a:extLst>
              <a:ext uri="{FF2B5EF4-FFF2-40B4-BE49-F238E27FC236}">
                <a16:creationId xmlns:a16="http://schemas.microsoft.com/office/drawing/2014/main" id="{CAA33D42-6ABF-1349-8A5A-EE40F0DE4FA9}"/>
              </a:ext>
            </a:extLst>
          </p:cNvPr>
          <p:cNvSpPr txBox="1">
            <a:spLocks noChangeArrowheads="1"/>
          </p:cNvSpPr>
          <p:nvPr/>
        </p:nvSpPr>
        <p:spPr bwMode="auto">
          <a:xfrm>
            <a:off x="5372100" y="4027488"/>
            <a:ext cx="3814763"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Retracted Paper:</a:t>
            </a:r>
          </a:p>
          <a:p>
            <a:pPr eaLnBrk="1" hangingPunct="1">
              <a:lnSpc>
                <a:spcPct val="90000"/>
              </a:lnSpc>
              <a:spcBef>
                <a:spcPct val="0"/>
              </a:spcBef>
              <a:buFontTx/>
              <a:buNone/>
            </a:pPr>
            <a:r>
              <a:rPr lang="en-US" altLang="en-US" sz="2400"/>
              <a:t>Author charged with Fraud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xit" presetSubtype="0" fill="hold"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4D9DA0D-3212-1D48-9E02-FFF7F6DD370F}"/>
              </a:ext>
            </a:extLst>
          </p:cNvPr>
          <p:cNvSpPr>
            <a:spLocks noGrp="1"/>
          </p:cNvSpPr>
          <p:nvPr>
            <p:ph type="title"/>
          </p:nvPr>
        </p:nvSpPr>
        <p:spPr/>
        <p:txBody>
          <a:bodyPr/>
          <a:lstStyle/>
          <a:p>
            <a:pPr>
              <a:defRPr/>
            </a:pPr>
            <a:r>
              <a:rPr lang="en-US">
                <a:cs typeface="+mj-cs"/>
              </a:rPr>
              <a:t>3</a:t>
            </a:r>
            <a:r>
              <a:rPr lang="en-US" baseline="30000">
                <a:cs typeface="+mj-cs"/>
              </a:rPr>
              <a:t>rd</a:t>
            </a:r>
            <a:r>
              <a:rPr lang="en-US">
                <a:cs typeface="+mj-cs"/>
              </a:rPr>
              <a:t> rule</a:t>
            </a:r>
          </a:p>
        </p:txBody>
      </p:sp>
      <p:sp>
        <p:nvSpPr>
          <p:cNvPr id="47106" name="Content Placeholder 2">
            <a:extLst>
              <a:ext uri="{FF2B5EF4-FFF2-40B4-BE49-F238E27FC236}">
                <a16:creationId xmlns:a16="http://schemas.microsoft.com/office/drawing/2014/main" id="{62D9A6C6-F18B-B649-842E-5874AAB71C43}"/>
              </a:ext>
            </a:extLst>
          </p:cNvPr>
          <p:cNvSpPr>
            <a:spLocks noGrp="1" noChangeArrowheads="1"/>
          </p:cNvSpPr>
          <p:nvPr>
            <p:ph idx="1"/>
          </p:nvPr>
        </p:nvSpPr>
        <p:spPr>
          <a:xfrm>
            <a:off x="479425" y="1600200"/>
            <a:ext cx="8926513" cy="3516313"/>
          </a:xfrm>
        </p:spPr>
        <p:txBody>
          <a:bodyPr/>
          <a:lstStyle/>
          <a:p>
            <a:pPr marL="0" indent="0">
              <a:buFontTx/>
              <a:buNone/>
            </a:pPr>
            <a:r>
              <a:rPr lang="en-US" altLang="en-US" i="1">
                <a:ea typeface="ＭＳ Ｐゴシック" panose="020B0600070205080204" pitchFamily="34" charset="-128"/>
              </a:rPr>
              <a:t>Adjustments of brightness, contrast, or color balance are acceptable if they are applied to the whole image and as long as they do not obscure or eliminate any information present in the original.</a:t>
            </a:r>
            <a:endParaRPr lang="en-US" altLang="en-US">
              <a:ea typeface="ＭＳ Ｐゴシック" panose="020B0600070205080204" pitchFamily="34" charset="-128"/>
            </a:endParaRPr>
          </a:p>
        </p:txBody>
      </p:sp>
      <p:sp>
        <p:nvSpPr>
          <p:cNvPr id="47107" name="Date Placeholder 3">
            <a:extLst>
              <a:ext uri="{FF2B5EF4-FFF2-40B4-BE49-F238E27FC236}">
                <a16:creationId xmlns:a16="http://schemas.microsoft.com/office/drawing/2014/main" id="{81066B94-C56A-854A-B914-B31CE57E7B0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24E979-6402-EA4D-B229-E1879F5B2D7D}" type="datetime10">
              <a:rPr lang="en-US" altLang="en-US" sz="1400" smtClean="0"/>
              <a:pPr>
                <a:spcBef>
                  <a:spcPct val="0"/>
                </a:spcBef>
                <a:buFontTx/>
                <a:buNone/>
              </a:pPr>
              <a:t>22:52</a:t>
            </a:fld>
            <a:endParaRPr lang="en-US" altLang="en-US" sz="1400"/>
          </a:p>
        </p:txBody>
      </p:sp>
      <p:sp>
        <p:nvSpPr>
          <p:cNvPr id="47108" name="TextBox 1">
            <a:extLst>
              <a:ext uri="{FF2B5EF4-FFF2-40B4-BE49-F238E27FC236}">
                <a16:creationId xmlns:a16="http://schemas.microsoft.com/office/drawing/2014/main" id="{F4DAF6A9-591C-7648-8D07-6820BDCFDAA7}"/>
              </a:ext>
            </a:extLst>
          </p:cNvPr>
          <p:cNvSpPr txBox="1">
            <a:spLocks noChangeArrowheads="1"/>
          </p:cNvSpPr>
          <p:nvPr/>
        </p:nvSpPr>
        <p:spPr bwMode="auto">
          <a:xfrm>
            <a:off x="254000" y="4591050"/>
            <a:ext cx="878363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b="1">
                <a:solidFill>
                  <a:srgbClr val="FF0000"/>
                </a:solidFill>
              </a:rPr>
              <a:t>BUT</a:t>
            </a:r>
            <a:r>
              <a:rPr lang="en-US" altLang="en-US" sz="2400">
                <a:solidFill>
                  <a:srgbClr val="FF0000"/>
                </a:solidFill>
              </a:rPr>
              <a:t> – </a:t>
            </a:r>
          </a:p>
          <a:p>
            <a:pPr eaLnBrk="1" hangingPunct="1">
              <a:lnSpc>
                <a:spcPct val="90000"/>
              </a:lnSpc>
              <a:spcBef>
                <a:spcPct val="0"/>
              </a:spcBef>
              <a:buFontTx/>
              <a:buNone/>
            </a:pPr>
            <a:r>
              <a:rPr lang="en-US" altLang="en-US" sz="2400">
                <a:solidFill>
                  <a:srgbClr val="FF0000"/>
                </a:solidFill>
              </a:rPr>
              <a:t>don</a:t>
            </a:r>
            <a:r>
              <a:rPr lang="ja-JP" altLang="en-US" sz="2400">
                <a:solidFill>
                  <a:srgbClr val="FF0000"/>
                </a:solidFill>
              </a:rPr>
              <a:t>’</a:t>
            </a:r>
            <a:r>
              <a:rPr lang="en-US" altLang="ja-JP" sz="2400">
                <a:solidFill>
                  <a:srgbClr val="FF0000"/>
                </a:solidFill>
              </a:rPr>
              <a:t>t change the controls differently to experimental images….</a:t>
            </a:r>
            <a:endParaRPr lang="en-US" altLang="en-US" sz="240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2B442B5C-B168-FE4B-B391-AA6FF6E6A7A1}"/>
              </a:ext>
            </a:extLst>
          </p:cNvPr>
          <p:cNvSpPr>
            <a:spLocks noGrp="1"/>
          </p:cNvSpPr>
          <p:nvPr>
            <p:ph type="title"/>
          </p:nvPr>
        </p:nvSpPr>
        <p:spPr>
          <a:xfrm>
            <a:off x="384175" y="155575"/>
            <a:ext cx="8642350" cy="615950"/>
          </a:xfrm>
        </p:spPr>
        <p:txBody>
          <a:bodyPr/>
          <a:lstStyle/>
          <a:p>
            <a:pPr>
              <a:defRPr/>
            </a:pPr>
            <a:r>
              <a:rPr lang="en-US">
                <a:cs typeface="+mj-cs"/>
              </a:rPr>
              <a:t>Manipulated Images</a:t>
            </a:r>
          </a:p>
        </p:txBody>
      </p:sp>
      <p:sp>
        <p:nvSpPr>
          <p:cNvPr id="49154" name="Content Placeholder 2">
            <a:extLst>
              <a:ext uri="{FF2B5EF4-FFF2-40B4-BE49-F238E27FC236}">
                <a16:creationId xmlns:a16="http://schemas.microsoft.com/office/drawing/2014/main" id="{2EBF6791-4EA3-2447-B683-F7CD38A1C23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49155" name="Date Placeholder 3">
            <a:extLst>
              <a:ext uri="{FF2B5EF4-FFF2-40B4-BE49-F238E27FC236}">
                <a16:creationId xmlns:a16="http://schemas.microsoft.com/office/drawing/2014/main" id="{88B62FCD-3BFB-4A4C-97EE-6E56DC92218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A15F75D-58BA-8143-9B68-F7FA01D08525}" type="datetime10">
              <a:rPr lang="en-US" altLang="en-US" sz="1400" smtClean="0"/>
              <a:pPr>
                <a:spcBef>
                  <a:spcPct val="0"/>
                </a:spcBef>
                <a:buFontTx/>
                <a:buNone/>
              </a:pPr>
              <a:t>22:52</a:t>
            </a:fld>
            <a:endParaRPr lang="en-US" altLang="en-US" sz="1400"/>
          </a:p>
        </p:txBody>
      </p:sp>
      <p:pic>
        <p:nvPicPr>
          <p:cNvPr id="49156" name="Picture 2">
            <a:extLst>
              <a:ext uri="{FF2B5EF4-FFF2-40B4-BE49-F238E27FC236}">
                <a16:creationId xmlns:a16="http://schemas.microsoft.com/office/drawing/2014/main" id="{71B9D6A9-A100-4A41-9346-AD746C398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773113"/>
            <a:ext cx="368458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a:extLst>
              <a:ext uri="{FF2B5EF4-FFF2-40B4-BE49-F238E27FC236}">
                <a16:creationId xmlns:a16="http://schemas.microsoft.com/office/drawing/2014/main" id="{B19302BF-9088-864F-85A4-DB25BA74D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73113"/>
            <a:ext cx="368458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4">
            <a:extLst>
              <a:ext uri="{FF2B5EF4-FFF2-40B4-BE49-F238E27FC236}">
                <a16:creationId xmlns:a16="http://schemas.microsoft.com/office/drawing/2014/main" id="{06DBB039-D629-3544-BF35-9547E7926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716338"/>
            <a:ext cx="36353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5">
            <a:extLst>
              <a:ext uri="{FF2B5EF4-FFF2-40B4-BE49-F238E27FC236}">
                <a16:creationId xmlns:a16="http://schemas.microsoft.com/office/drawing/2014/main" id="{AFD33CB5-0998-4342-A237-19AEF40DF8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225" y="3716338"/>
            <a:ext cx="36353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3266159-FFF9-7E40-8AB6-A88B381B6F5F}"/>
              </a:ext>
            </a:extLst>
          </p:cNvPr>
          <p:cNvSpPr>
            <a:spLocks noGrp="1"/>
          </p:cNvSpPr>
          <p:nvPr>
            <p:ph type="title"/>
          </p:nvPr>
        </p:nvSpPr>
        <p:spPr>
          <a:xfrm>
            <a:off x="479425" y="274638"/>
            <a:ext cx="8642350" cy="984250"/>
          </a:xfrm>
        </p:spPr>
        <p:txBody>
          <a:bodyPr/>
          <a:lstStyle/>
          <a:p>
            <a:pPr>
              <a:defRPr/>
            </a:pPr>
            <a:r>
              <a:rPr lang="en-US">
                <a:cs typeface="+mj-cs"/>
              </a:rPr>
              <a:t>4th Rule</a:t>
            </a:r>
          </a:p>
        </p:txBody>
      </p:sp>
      <p:sp>
        <p:nvSpPr>
          <p:cNvPr id="51202" name="Content Placeholder 2">
            <a:extLst>
              <a:ext uri="{FF2B5EF4-FFF2-40B4-BE49-F238E27FC236}">
                <a16:creationId xmlns:a16="http://schemas.microsoft.com/office/drawing/2014/main" id="{ED3B21F9-534D-8F46-9AFA-C7681CAE2244}"/>
              </a:ext>
            </a:extLst>
          </p:cNvPr>
          <p:cNvSpPr>
            <a:spLocks noGrp="1" noChangeArrowheads="1"/>
          </p:cNvSpPr>
          <p:nvPr>
            <p:ph idx="1"/>
          </p:nvPr>
        </p:nvSpPr>
        <p:spPr>
          <a:xfrm>
            <a:off x="479425" y="1223963"/>
            <a:ext cx="8642350" cy="2205037"/>
          </a:xfrm>
        </p:spPr>
        <p:txBody>
          <a:bodyPr/>
          <a:lstStyle/>
          <a:p>
            <a:r>
              <a:rPr lang="en-US" altLang="en-US" i="1">
                <a:ea typeface="ＭＳ Ｐゴシック" panose="020B0600070205080204" pitchFamily="34" charset="-128"/>
              </a:rPr>
              <a:t>Nonlinear adjustments (e.g., changes to gamma settings) must be disclosed in the figure legend.</a:t>
            </a:r>
            <a:r>
              <a:rPr lang="ja-JP" altLang="en-US" i="1">
                <a:ea typeface="ＭＳ Ｐゴシック" panose="020B0600070205080204" pitchFamily="34" charset="-128"/>
              </a:rPr>
              <a:t>”</a:t>
            </a:r>
            <a:endParaRPr lang="en-US" altLang="ja-JP" i="1">
              <a:ea typeface="ＭＳ Ｐゴシック" panose="020B0600070205080204" pitchFamily="34" charset="-128"/>
            </a:endParaRPr>
          </a:p>
          <a:p>
            <a:endParaRPr lang="en-US" altLang="en-US">
              <a:ea typeface="ＭＳ Ｐゴシック" panose="020B0600070205080204" pitchFamily="34" charset="-128"/>
            </a:endParaRPr>
          </a:p>
        </p:txBody>
      </p:sp>
      <p:sp>
        <p:nvSpPr>
          <p:cNvPr id="51203" name="Date Placeholder 3">
            <a:extLst>
              <a:ext uri="{FF2B5EF4-FFF2-40B4-BE49-F238E27FC236}">
                <a16:creationId xmlns:a16="http://schemas.microsoft.com/office/drawing/2014/main" id="{38CA2D22-D1AD-4247-A22F-9B0F44CB6EE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9BEF30B-9032-AD4D-AA56-22BC34665649}" type="datetime10">
              <a:rPr lang="en-US" altLang="en-US" sz="1400" smtClean="0"/>
              <a:pPr>
                <a:spcBef>
                  <a:spcPct val="0"/>
                </a:spcBef>
                <a:buFontTx/>
                <a:buNone/>
              </a:pPr>
              <a:t>22:52</a:t>
            </a:fld>
            <a:endParaRPr lang="en-US" altLang="en-US" sz="1400"/>
          </a:p>
        </p:txBody>
      </p:sp>
      <p:pic>
        <p:nvPicPr>
          <p:cNvPr id="51204" name="Picture 5">
            <a:extLst>
              <a:ext uri="{FF2B5EF4-FFF2-40B4-BE49-F238E27FC236}">
                <a16:creationId xmlns:a16="http://schemas.microsoft.com/office/drawing/2014/main" id="{DB50731C-7407-C940-8925-BDA9F539C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2968625"/>
            <a:ext cx="29273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a:extLst>
              <a:ext uri="{FF2B5EF4-FFF2-40B4-BE49-F238E27FC236}">
                <a16:creationId xmlns:a16="http://schemas.microsoft.com/office/drawing/2014/main" id="{36E7E860-AD0C-0346-9F62-4A8B64271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875" y="2968625"/>
            <a:ext cx="292893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7">
            <a:extLst>
              <a:ext uri="{FF2B5EF4-FFF2-40B4-BE49-F238E27FC236}">
                <a16:creationId xmlns:a16="http://schemas.microsoft.com/office/drawing/2014/main" id="{C0616296-3560-2443-AB39-3C93A01D7C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113" y="2968625"/>
            <a:ext cx="292893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Box 1">
            <a:extLst>
              <a:ext uri="{FF2B5EF4-FFF2-40B4-BE49-F238E27FC236}">
                <a16:creationId xmlns:a16="http://schemas.microsoft.com/office/drawing/2014/main" id="{9C622713-7777-6843-A4E8-60E136F4DE9A}"/>
              </a:ext>
            </a:extLst>
          </p:cNvPr>
          <p:cNvSpPr txBox="1">
            <a:spLocks noChangeArrowheads="1"/>
          </p:cNvSpPr>
          <p:nvPr/>
        </p:nvSpPr>
        <p:spPr bwMode="auto">
          <a:xfrm>
            <a:off x="396875" y="5308600"/>
            <a:ext cx="90281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t>Gama has been changed to change the </a:t>
            </a:r>
            <a:r>
              <a:rPr lang="ja-JP" altLang="en-US" sz="2000"/>
              <a:t>“</a:t>
            </a:r>
            <a:r>
              <a:rPr lang="en-US" altLang="ja-JP" sz="2000"/>
              <a:t>level</a:t>
            </a:r>
            <a:r>
              <a:rPr lang="ja-JP" altLang="en-US" sz="2000"/>
              <a:t>”</a:t>
            </a:r>
            <a:r>
              <a:rPr lang="en-US" altLang="ja-JP" sz="2000"/>
              <a:t> of green intensity</a:t>
            </a:r>
          </a:p>
          <a:p>
            <a:pPr eaLnBrk="1" hangingPunct="1">
              <a:lnSpc>
                <a:spcPct val="90000"/>
              </a:lnSpc>
              <a:spcBef>
                <a:spcPct val="0"/>
              </a:spcBef>
              <a:buFontTx/>
              <a:buNone/>
            </a:pPr>
            <a:r>
              <a:rPr lang="en-US" altLang="en-US" sz="2000"/>
              <a:t>But if you do this to obscure or reduce the apparent presence of one component, this is fraud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a:extLst>
              <a:ext uri="{FF2B5EF4-FFF2-40B4-BE49-F238E27FC236}">
                <a16:creationId xmlns:a16="http://schemas.microsoft.com/office/drawing/2014/main" id="{AE581FEF-12BC-DC43-A07A-A2EB86D2550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E4898FF-56CB-0E49-BE5D-4E0761EB7AF7}" type="datetime10">
              <a:rPr lang="en-US" altLang="en-US" sz="1400" smtClean="0"/>
              <a:pPr>
                <a:spcBef>
                  <a:spcPct val="0"/>
                </a:spcBef>
                <a:buFontTx/>
                <a:buNone/>
              </a:pPr>
              <a:t>22:52</a:t>
            </a:fld>
            <a:endParaRPr lang="en-US" altLang="en-US" sz="1400"/>
          </a:p>
        </p:txBody>
      </p:sp>
      <p:sp>
        <p:nvSpPr>
          <p:cNvPr id="19459" name="Rectangle 2">
            <a:extLst>
              <a:ext uri="{FF2B5EF4-FFF2-40B4-BE49-F238E27FC236}">
                <a16:creationId xmlns:a16="http://schemas.microsoft.com/office/drawing/2014/main" id="{E48AA3C2-966E-EF43-8F73-BFDA01FF780F}"/>
              </a:ext>
            </a:extLst>
          </p:cNvPr>
          <p:cNvSpPr>
            <a:spLocks noGrp="1" noChangeArrowheads="1"/>
          </p:cNvSpPr>
          <p:nvPr>
            <p:ph type="title"/>
          </p:nvPr>
        </p:nvSpPr>
        <p:spPr>
          <a:xfrm>
            <a:off x="479425" y="274638"/>
            <a:ext cx="8642350" cy="777875"/>
          </a:xfrm>
        </p:spPr>
        <p:txBody>
          <a:bodyPr/>
          <a:lstStyle/>
          <a:p>
            <a:pPr eaLnBrk="1" hangingPunct="1">
              <a:defRPr/>
            </a:pPr>
            <a:r>
              <a:rPr lang="en-US" sz="2800" b="1">
                <a:cs typeface="+mj-cs"/>
              </a:rPr>
              <a:t>Cleaning up background</a:t>
            </a:r>
          </a:p>
        </p:txBody>
      </p:sp>
      <p:sp>
        <p:nvSpPr>
          <p:cNvPr id="53251" name="Rectangle 3">
            <a:extLst>
              <a:ext uri="{FF2B5EF4-FFF2-40B4-BE49-F238E27FC236}">
                <a16:creationId xmlns:a16="http://schemas.microsoft.com/office/drawing/2014/main" id="{7A6F801C-9A5F-1747-9E50-2BDAC41C47EB}"/>
              </a:ext>
            </a:extLst>
          </p:cNvPr>
          <p:cNvSpPr>
            <a:spLocks noGrp="1" noChangeArrowheads="1"/>
          </p:cNvSpPr>
          <p:nvPr>
            <p:ph type="body" idx="1"/>
          </p:nvPr>
        </p:nvSpPr>
        <p:spPr>
          <a:xfrm>
            <a:off x="555625" y="1219200"/>
            <a:ext cx="8489950" cy="2414588"/>
          </a:xfrm>
          <a:solidFill>
            <a:srgbClr val="CCECFF"/>
          </a:solidFill>
          <a:ln>
            <a:solidFill>
              <a:schemeClr val="bg2"/>
            </a:solidFill>
            <a:miter lim="800000"/>
            <a:headEnd/>
            <a:tailEnd/>
          </a:ln>
        </p:spPr>
        <p:txBody>
          <a:bodyPr/>
          <a:lstStyle/>
          <a:p>
            <a:pPr eaLnBrk="1" hangingPunct="1">
              <a:buFontTx/>
              <a:buNone/>
            </a:pPr>
            <a:r>
              <a:rPr lang="en-US" altLang="en-US" sz="2000">
                <a:ea typeface="ＭＳ Ｐゴシック" panose="020B0600070205080204" pitchFamily="34" charset="-128"/>
              </a:rPr>
              <a:t>	</a:t>
            </a:r>
            <a:r>
              <a:rPr lang="ja-JP" altLang="en-US" sz="2000">
                <a:ea typeface="ＭＳ Ｐゴシック" panose="020B0600070205080204" pitchFamily="34" charset="-128"/>
              </a:rPr>
              <a:t>“</a:t>
            </a:r>
            <a:r>
              <a:rPr lang="en-US" altLang="ja-JP" sz="2000" i="1">
                <a:ea typeface="ＭＳ Ｐゴシック" panose="020B0600070205080204" pitchFamily="34" charset="-128"/>
              </a:rPr>
              <a:t>It is very tempting to use the tool variously known as </a:t>
            </a:r>
            <a:r>
              <a:rPr lang="ja-JP" altLang="en-US" sz="2000" i="1">
                <a:ea typeface="ＭＳ Ｐゴシック" panose="020B0600070205080204" pitchFamily="34" charset="-128"/>
              </a:rPr>
              <a:t>“</a:t>
            </a:r>
            <a:r>
              <a:rPr lang="en-US" altLang="ja-JP" sz="2000" i="1">
                <a:ea typeface="ＭＳ Ｐゴシック" panose="020B0600070205080204" pitchFamily="34" charset="-128"/>
              </a:rPr>
              <a:t>Rubber Stamp</a:t>
            </a:r>
            <a:r>
              <a:rPr lang="ja-JP" altLang="en-US" sz="2000" i="1">
                <a:ea typeface="ＭＳ Ｐゴシック" panose="020B0600070205080204" pitchFamily="34" charset="-128"/>
              </a:rPr>
              <a:t>”</a:t>
            </a:r>
            <a:r>
              <a:rPr lang="en-US" altLang="ja-JP" sz="2000" i="1">
                <a:ea typeface="ＭＳ Ｐゴシック" panose="020B0600070205080204" pitchFamily="34" charset="-128"/>
              </a:rPr>
              <a:t> or </a:t>
            </a:r>
            <a:r>
              <a:rPr lang="ja-JP" altLang="en-US" sz="2000" i="1">
                <a:ea typeface="ＭＳ Ｐゴシック" panose="020B0600070205080204" pitchFamily="34" charset="-128"/>
              </a:rPr>
              <a:t>“</a:t>
            </a:r>
            <a:r>
              <a:rPr lang="en-US" altLang="ja-JP" sz="2000" i="1">
                <a:ea typeface="ＭＳ Ｐゴシック" panose="020B0600070205080204" pitchFamily="34" charset="-128"/>
              </a:rPr>
              <a:t>Clone Stamp</a:t>
            </a:r>
            <a:r>
              <a:rPr lang="ja-JP" altLang="en-US" sz="2000" i="1">
                <a:ea typeface="ＭＳ Ｐゴシック" panose="020B0600070205080204" pitchFamily="34" charset="-128"/>
              </a:rPr>
              <a:t>”</a:t>
            </a:r>
            <a:r>
              <a:rPr lang="en-US" altLang="ja-JP" sz="2000" i="1">
                <a:ea typeface="ＭＳ Ｐゴシック" panose="020B0600070205080204" pitchFamily="34" charset="-128"/>
              </a:rPr>
              <a:t> in Photoshop to clean up unwanted background in an image. </a:t>
            </a:r>
            <a:r>
              <a:rPr lang="en-US" altLang="ja-JP" sz="2000" b="1" i="1">
                <a:solidFill>
                  <a:srgbClr val="FF0000"/>
                </a:solidFill>
                <a:ea typeface="ＭＳ Ｐゴシック" panose="020B0600070205080204" pitchFamily="34" charset="-128"/>
              </a:rPr>
              <a:t>Don</a:t>
            </a:r>
            <a:r>
              <a:rPr lang="ja-JP" altLang="en-US" sz="2000" b="1" i="1">
                <a:solidFill>
                  <a:srgbClr val="FF0000"/>
                </a:solidFill>
                <a:ea typeface="ＭＳ Ｐゴシック" panose="020B0600070205080204" pitchFamily="34" charset="-128"/>
              </a:rPr>
              <a:t>’</a:t>
            </a:r>
            <a:r>
              <a:rPr lang="en-US" altLang="ja-JP" sz="2000" b="1" i="1">
                <a:solidFill>
                  <a:srgbClr val="FF0000"/>
                </a:solidFill>
                <a:ea typeface="ＭＳ Ｐゴシック" panose="020B0600070205080204" pitchFamily="34" charset="-128"/>
              </a:rPr>
              <a:t>t do it.</a:t>
            </a:r>
            <a:r>
              <a:rPr lang="en-US" altLang="ja-JP" sz="2000" i="1">
                <a:ea typeface="ＭＳ Ｐゴシック" panose="020B0600070205080204" pitchFamily="34" charset="-128"/>
              </a:rPr>
              <a:t> This kind of manipulation can usually be detected by someone looking carefully at the image file because it leaves telltale signs. Moreover, what may seem to be a background band or contamination may actually be real and biologically important and could be recognized as such by another scientist</a:t>
            </a:r>
            <a:r>
              <a:rPr lang="en-US" altLang="ja-JP" sz="2000">
                <a:ea typeface="ＭＳ Ｐゴシック" panose="020B0600070205080204" pitchFamily="34" charset="-128"/>
              </a:rPr>
              <a:t>.</a:t>
            </a:r>
            <a:r>
              <a:rPr lang="ja-JP" altLang="en-US" sz="2000">
                <a:ea typeface="ＭＳ Ｐゴシック" panose="020B0600070205080204" pitchFamily="34" charset="-128"/>
              </a:rPr>
              <a:t>”</a:t>
            </a:r>
            <a:endParaRPr lang="en-US" altLang="en-US" sz="2000">
              <a:ea typeface="ＭＳ Ｐゴシック" panose="020B0600070205080204" pitchFamily="34" charset="-128"/>
            </a:endParaRPr>
          </a:p>
        </p:txBody>
      </p:sp>
      <p:sp>
        <p:nvSpPr>
          <p:cNvPr id="53252" name="Text Box 4">
            <a:extLst>
              <a:ext uri="{FF2B5EF4-FFF2-40B4-BE49-F238E27FC236}">
                <a16:creationId xmlns:a16="http://schemas.microsoft.com/office/drawing/2014/main" id="{5181FA2D-0853-E940-AE72-A2D13FD1E11C}"/>
              </a:ext>
            </a:extLst>
          </p:cNvPr>
          <p:cNvSpPr txBox="1">
            <a:spLocks noChangeArrowheads="1"/>
          </p:cNvSpPr>
          <p:nvPr/>
        </p:nvSpPr>
        <p:spPr bwMode="auto">
          <a:xfrm>
            <a:off x="4171950" y="6040438"/>
            <a:ext cx="48101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i="1">
                <a:solidFill>
                  <a:srgbClr val="8A8A8A"/>
                </a:solidFill>
              </a:rPr>
              <a:t>Ref: The Journal of Cell Biology Volume 166, Number 1, 2004</a:t>
            </a:r>
          </a:p>
          <a:p>
            <a:pPr eaLnBrk="1" hangingPunct="1">
              <a:lnSpc>
                <a:spcPct val="90000"/>
              </a:lnSpc>
              <a:spcBef>
                <a:spcPct val="0"/>
              </a:spcBef>
              <a:buFontTx/>
              <a:buNone/>
            </a:pPr>
            <a:endParaRPr lang="en-US" altLang="en-US" sz="1200" i="1">
              <a:solidFill>
                <a:srgbClr val="8A8A8A"/>
              </a:solidFill>
            </a:endParaRPr>
          </a:p>
        </p:txBody>
      </p:sp>
      <p:sp>
        <p:nvSpPr>
          <p:cNvPr id="53253" name="TextBox 1">
            <a:extLst>
              <a:ext uri="{FF2B5EF4-FFF2-40B4-BE49-F238E27FC236}">
                <a16:creationId xmlns:a16="http://schemas.microsoft.com/office/drawing/2014/main" id="{8D2E5956-8377-5B4F-AC0B-0D98ADCA3137}"/>
              </a:ext>
            </a:extLst>
          </p:cNvPr>
          <p:cNvSpPr txBox="1">
            <a:spLocks noChangeArrowheads="1"/>
          </p:cNvSpPr>
          <p:nvPr/>
        </p:nvSpPr>
        <p:spPr bwMode="auto">
          <a:xfrm>
            <a:off x="285750" y="4100513"/>
            <a:ext cx="90297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b="1">
                <a:solidFill>
                  <a:srgbClr val="FF0000"/>
                </a:solidFill>
              </a:rPr>
              <a:t>Photoshop is </a:t>
            </a:r>
            <a:r>
              <a:rPr lang="en-US" altLang="en-US" sz="2400" b="1" u="sng">
                <a:solidFill>
                  <a:srgbClr val="FF0000"/>
                </a:solidFill>
              </a:rPr>
              <a:t>NOT</a:t>
            </a:r>
            <a:r>
              <a:rPr lang="en-US" altLang="en-US" sz="2400" b="1">
                <a:solidFill>
                  <a:srgbClr val="FF0000"/>
                </a:solidFill>
              </a:rPr>
              <a:t> an acceptable image manipulation tool for scientific images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1C56D792-45BD-B447-8B1D-4D9A25FFBA5C}"/>
              </a:ext>
            </a:extLst>
          </p:cNvPr>
          <p:cNvSpPr>
            <a:spLocks noGrp="1" noChangeArrowheads="1"/>
          </p:cNvSpPr>
          <p:nvPr>
            <p:ph type="title"/>
          </p:nvPr>
        </p:nvSpPr>
        <p:spPr>
          <a:xfrm>
            <a:off x="2133600" y="296863"/>
            <a:ext cx="7797800" cy="1143000"/>
          </a:xfrm>
        </p:spPr>
        <p:txBody>
          <a:bodyPr/>
          <a:lstStyle/>
          <a:p>
            <a:r>
              <a:rPr lang="en-US" altLang="en-US">
                <a:ea typeface="ＭＳ Ｐゴシック" panose="020B0600070205080204" pitchFamily="34" charset="-128"/>
              </a:rPr>
              <a:t>Fraud can be anywhere</a:t>
            </a:r>
          </a:p>
        </p:txBody>
      </p:sp>
      <p:sp>
        <p:nvSpPr>
          <p:cNvPr id="55298" name="Date Placeholder 3">
            <a:extLst>
              <a:ext uri="{FF2B5EF4-FFF2-40B4-BE49-F238E27FC236}">
                <a16:creationId xmlns:a16="http://schemas.microsoft.com/office/drawing/2014/main" id="{3438215B-B3B2-DB46-A056-389808AB325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7CBDD21-6304-8F49-B26A-BAA925E28248}" type="datetime10">
              <a:rPr lang="en-US" altLang="en-US" sz="1000" smtClean="0"/>
              <a:pPr>
                <a:spcBef>
                  <a:spcPct val="0"/>
                </a:spcBef>
                <a:buFontTx/>
                <a:buNone/>
              </a:pPr>
              <a:t>22:52</a:t>
            </a:fld>
            <a:endParaRPr lang="en-US" altLang="en-US" sz="1000"/>
          </a:p>
        </p:txBody>
      </p:sp>
      <p:pic>
        <p:nvPicPr>
          <p:cNvPr id="55299" name="Picture 4">
            <a:extLst>
              <a:ext uri="{FF2B5EF4-FFF2-40B4-BE49-F238E27FC236}">
                <a16:creationId xmlns:a16="http://schemas.microsoft.com/office/drawing/2014/main" id="{B81E074E-B02E-DC44-87AE-7C7221342C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4988" y="2620963"/>
            <a:ext cx="7986712"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descr="j&amp;C fraud  story.JPG">
            <a:extLst>
              <a:ext uri="{FF2B5EF4-FFF2-40B4-BE49-F238E27FC236}">
                <a16:creationId xmlns:a16="http://schemas.microsoft.com/office/drawing/2014/main" id="{18EC85B1-288B-DE49-A6B2-204326FE105E}"/>
              </a:ext>
            </a:extLst>
          </p:cNvPr>
          <p:cNvPicPr>
            <a:picLocks noChangeAspect="1"/>
          </p:cNvPicPr>
          <p:nvPr/>
        </p:nvPicPr>
        <p:blipFill>
          <a:blip r:embed="rId3">
            <a:extLst>
              <a:ext uri="{28A0092B-C50C-407E-A947-70E740481C1C}">
                <a14:useLocalDpi xmlns:a14="http://schemas.microsoft.com/office/drawing/2010/main" val="0"/>
              </a:ext>
            </a:extLst>
          </a:blip>
          <a:srcRect l="5965" t="13730" r="4384" b="15172"/>
          <a:stretch>
            <a:fillRect/>
          </a:stretch>
        </p:blipFill>
        <p:spPr bwMode="auto">
          <a:xfrm rot="5400000">
            <a:off x="-615156" y="721519"/>
            <a:ext cx="303530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1">
            <a:extLst>
              <a:ext uri="{FF2B5EF4-FFF2-40B4-BE49-F238E27FC236}">
                <a16:creationId xmlns:a16="http://schemas.microsoft.com/office/drawing/2014/main" id="{1C6A52A2-1FBF-224B-B855-D18F009DA13A}"/>
              </a:ext>
            </a:extLst>
          </p:cNvPr>
          <p:cNvSpPr txBox="1">
            <a:spLocks noChangeArrowheads="1"/>
          </p:cNvSpPr>
          <p:nvPr/>
        </p:nvSpPr>
        <p:spPr bwMode="auto">
          <a:xfrm>
            <a:off x="0" y="3122613"/>
            <a:ext cx="220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t>Identified by one</a:t>
            </a:r>
          </a:p>
          <a:p>
            <a:pPr>
              <a:spcBef>
                <a:spcPct val="0"/>
              </a:spcBef>
              <a:buFontTx/>
              <a:buNone/>
            </a:pPr>
            <a:r>
              <a:rPr lang="en-US" altLang="en-US" sz="1600"/>
              <a:t> of our Purdue Faculty</a:t>
            </a:r>
          </a:p>
          <a:p>
            <a:pPr>
              <a:spcBef>
                <a:spcPct val="0"/>
              </a:spcBef>
              <a:buFontTx/>
              <a:buNone/>
            </a:pPr>
            <a:r>
              <a:rPr lang="en-US" altLang="en-US" sz="1600"/>
              <a:t>Dr. David Sanders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ate Placeholder 3">
            <a:extLst>
              <a:ext uri="{FF2B5EF4-FFF2-40B4-BE49-F238E27FC236}">
                <a16:creationId xmlns:a16="http://schemas.microsoft.com/office/drawing/2014/main" id="{BB8A8976-CE9D-284F-BE73-0AC74E4541B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37EF176-A1CA-6642-9DA1-1320CA499053}" type="datetime10">
              <a:rPr lang="en-US" altLang="en-US" sz="1400" smtClean="0"/>
              <a:pPr>
                <a:spcBef>
                  <a:spcPct val="0"/>
                </a:spcBef>
                <a:buFontTx/>
                <a:buNone/>
              </a:pPr>
              <a:t>22:52</a:t>
            </a:fld>
            <a:endParaRPr lang="en-US" altLang="en-US" sz="1400"/>
          </a:p>
        </p:txBody>
      </p:sp>
      <p:sp>
        <p:nvSpPr>
          <p:cNvPr id="4099" name="Rectangle 2">
            <a:extLst>
              <a:ext uri="{FF2B5EF4-FFF2-40B4-BE49-F238E27FC236}">
                <a16:creationId xmlns:a16="http://schemas.microsoft.com/office/drawing/2014/main" id="{74144673-D508-7945-B3F4-4FD0B1E0D6D3}"/>
              </a:ext>
            </a:extLst>
          </p:cNvPr>
          <p:cNvSpPr>
            <a:spLocks noGrp="1" noChangeArrowheads="1"/>
          </p:cNvSpPr>
          <p:nvPr>
            <p:ph type="title"/>
          </p:nvPr>
        </p:nvSpPr>
        <p:spPr>
          <a:xfrm>
            <a:off x="479425" y="274638"/>
            <a:ext cx="8642350" cy="581025"/>
          </a:xfrm>
        </p:spPr>
        <p:txBody>
          <a:bodyPr/>
          <a:lstStyle/>
          <a:p>
            <a:pPr eaLnBrk="1" hangingPunct="1">
              <a:defRPr/>
            </a:pPr>
            <a:r>
              <a:rPr lang="en-US" sz="3200" dirty="0">
                <a:solidFill>
                  <a:srgbClr val="080808"/>
                </a:solidFill>
                <a:cs typeface="+mj-cs"/>
              </a:rPr>
              <a:t>Learning Objectives</a:t>
            </a:r>
          </a:p>
        </p:txBody>
      </p:sp>
      <p:sp>
        <p:nvSpPr>
          <p:cNvPr id="20483" name="Rectangle 3">
            <a:extLst>
              <a:ext uri="{FF2B5EF4-FFF2-40B4-BE49-F238E27FC236}">
                <a16:creationId xmlns:a16="http://schemas.microsoft.com/office/drawing/2014/main" id="{B6CD9814-326F-394A-8FA9-164A0FD72538}"/>
              </a:ext>
            </a:extLst>
          </p:cNvPr>
          <p:cNvSpPr>
            <a:spLocks noGrp="1" noChangeArrowheads="1"/>
          </p:cNvSpPr>
          <p:nvPr>
            <p:ph type="body" idx="1"/>
          </p:nvPr>
        </p:nvSpPr>
        <p:spPr>
          <a:xfrm>
            <a:off x="479425" y="2841625"/>
            <a:ext cx="8642350" cy="2932113"/>
          </a:xfrm>
        </p:spPr>
        <p:txBody>
          <a:bodyPr/>
          <a:lstStyle/>
          <a:p>
            <a:pPr eaLnBrk="1" hangingPunct="1"/>
            <a:endParaRPr lang="en-US" altLang="en-US">
              <a:solidFill>
                <a:srgbClr val="080808"/>
              </a:solidFill>
              <a:ea typeface="ＭＳ Ｐゴシック" panose="020B0600070205080204" pitchFamily="34" charset="-128"/>
            </a:endParaRPr>
          </a:p>
          <a:p>
            <a:pPr eaLnBrk="1" hangingPunct="1"/>
            <a:endParaRPr lang="en-US" altLang="en-US">
              <a:solidFill>
                <a:srgbClr val="080808"/>
              </a:solidFill>
              <a:ea typeface="ＭＳ Ｐゴシック" panose="020B0600070205080204" pitchFamily="34" charset="-128"/>
            </a:endParaRPr>
          </a:p>
        </p:txBody>
      </p:sp>
      <p:sp>
        <p:nvSpPr>
          <p:cNvPr id="20484" name="Line 4">
            <a:extLst>
              <a:ext uri="{FF2B5EF4-FFF2-40B4-BE49-F238E27FC236}">
                <a16:creationId xmlns:a16="http://schemas.microsoft.com/office/drawing/2014/main" id="{14473B76-850C-A841-BC5A-ACD987733199}"/>
              </a:ext>
            </a:extLst>
          </p:cNvPr>
          <p:cNvSpPr>
            <a:spLocks noChangeShapeType="1"/>
          </p:cNvSpPr>
          <p:nvPr/>
        </p:nvSpPr>
        <p:spPr bwMode="auto">
          <a:xfrm>
            <a:off x="0" y="958850"/>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5" name="TextBox 1">
            <a:extLst>
              <a:ext uri="{FF2B5EF4-FFF2-40B4-BE49-F238E27FC236}">
                <a16:creationId xmlns:a16="http://schemas.microsoft.com/office/drawing/2014/main" id="{BDC6B18D-C79D-3A40-B5C9-FEB9304D70D5}"/>
              </a:ext>
            </a:extLst>
          </p:cNvPr>
          <p:cNvSpPr txBox="1">
            <a:spLocks noChangeArrowheads="1"/>
          </p:cNvSpPr>
          <p:nvPr/>
        </p:nvSpPr>
        <p:spPr bwMode="auto">
          <a:xfrm>
            <a:off x="228600" y="1120775"/>
            <a:ext cx="9372600" cy="574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b="1" i="1" u="sng" dirty="0"/>
              <a:t>Reality</a:t>
            </a:r>
            <a:r>
              <a:rPr lang="en-US" altLang="en-US" sz="2400" b="1" i="1" dirty="0"/>
              <a:t>: </a:t>
            </a:r>
          </a:p>
          <a:p>
            <a:pPr eaLnBrk="1" hangingPunct="1">
              <a:lnSpc>
                <a:spcPct val="90000"/>
              </a:lnSpc>
              <a:spcBef>
                <a:spcPct val="0"/>
              </a:spcBef>
              <a:buFontTx/>
              <a:buNone/>
            </a:pPr>
            <a:r>
              <a:rPr lang="en-US" altLang="en-US" sz="2400" b="1" i="1" dirty="0"/>
              <a:t>Fraud exists in every field of endeavor </a:t>
            </a:r>
            <a:r>
              <a:rPr lang="mr-IN" altLang="en-US" sz="2400" b="1" i="1" dirty="0"/>
              <a:t>–</a:t>
            </a:r>
            <a:r>
              <a:rPr lang="en-US" altLang="en-US" sz="2400" b="1" i="1" dirty="0"/>
              <a:t> business, sport, art, science &amp; medicine</a:t>
            </a:r>
          </a:p>
          <a:p>
            <a:pPr eaLnBrk="1" hangingPunct="1">
              <a:lnSpc>
                <a:spcPct val="90000"/>
              </a:lnSpc>
              <a:spcBef>
                <a:spcPct val="0"/>
              </a:spcBef>
              <a:buFontTx/>
              <a:buNone/>
            </a:pPr>
            <a:endParaRPr lang="en-US" altLang="en-US" sz="2400" dirty="0"/>
          </a:p>
          <a:p>
            <a:pPr eaLnBrk="1" hangingPunct="1">
              <a:lnSpc>
                <a:spcPct val="90000"/>
              </a:lnSpc>
              <a:spcBef>
                <a:spcPct val="0"/>
              </a:spcBef>
            </a:pPr>
            <a:r>
              <a:rPr lang="en-US" altLang="en-US" sz="2400" dirty="0"/>
              <a:t> Learn what constitutes a fraudulent image?</a:t>
            </a:r>
          </a:p>
          <a:p>
            <a:pPr eaLnBrk="1" hangingPunct="1">
              <a:lnSpc>
                <a:spcPct val="90000"/>
              </a:lnSpc>
              <a:spcBef>
                <a:spcPct val="0"/>
              </a:spcBef>
            </a:pPr>
            <a:r>
              <a:rPr lang="en-US" altLang="en-US" sz="2400" dirty="0"/>
              <a:t> Understand what can you do legally to manipulate an image?</a:t>
            </a:r>
          </a:p>
          <a:p>
            <a:pPr eaLnBrk="1" hangingPunct="1">
              <a:lnSpc>
                <a:spcPct val="90000"/>
              </a:lnSpc>
              <a:spcBef>
                <a:spcPct val="0"/>
              </a:spcBef>
            </a:pPr>
            <a:r>
              <a:rPr lang="en-US" altLang="en-US" sz="2400" dirty="0"/>
              <a:t> Be clear on the consequences of manipulating images fraudulently?</a:t>
            </a:r>
          </a:p>
          <a:p>
            <a:pPr eaLnBrk="1" hangingPunct="1">
              <a:lnSpc>
                <a:spcPct val="90000"/>
              </a:lnSpc>
              <a:spcBef>
                <a:spcPct val="0"/>
              </a:spcBef>
            </a:pPr>
            <a:r>
              <a:rPr lang="en-US" altLang="en-US" sz="2400" dirty="0"/>
              <a:t> Know the rules of image manipulation because ignorance is not a  defense!</a:t>
            </a:r>
          </a:p>
          <a:p>
            <a:pPr eaLnBrk="1" hangingPunct="1">
              <a:lnSpc>
                <a:spcPct val="90000"/>
              </a:lnSpc>
              <a:spcBef>
                <a:spcPct val="0"/>
              </a:spcBef>
            </a:pPr>
            <a:r>
              <a:rPr lang="en-US" altLang="en-US" sz="2400" dirty="0"/>
              <a:t> Use programs like</a:t>
            </a:r>
            <a:r>
              <a:rPr lang="en-US" altLang="en-US" sz="2400" i="1" dirty="0"/>
              <a:t> Photoshop </a:t>
            </a:r>
            <a:r>
              <a:rPr lang="en-US" altLang="en-US" sz="2400" dirty="0"/>
              <a:t>with caution on scientific images</a:t>
            </a:r>
          </a:p>
          <a:p>
            <a:pPr eaLnBrk="1" hangingPunct="1">
              <a:lnSpc>
                <a:spcPct val="90000"/>
              </a:lnSpc>
              <a:spcBef>
                <a:spcPct val="0"/>
              </a:spcBef>
            </a:pPr>
            <a:r>
              <a:rPr lang="en-US" altLang="en-US" sz="2400" dirty="0"/>
              <a:t> If you suspect fraud, the bottom line is you are obligated to report it</a:t>
            </a:r>
          </a:p>
          <a:p>
            <a:pPr eaLnBrk="1" hangingPunct="1">
              <a:lnSpc>
                <a:spcPct val="90000"/>
              </a:lnSpc>
              <a:spcBef>
                <a:spcPct val="0"/>
              </a:spcBef>
            </a:pPr>
            <a:r>
              <a:rPr lang="en-US" altLang="en-US" sz="2400" dirty="0"/>
              <a:t> Understand that there is a lifelong impact if you cheat in your science – particularly in </a:t>
            </a:r>
            <a:r>
              <a:rPr lang="en-US" altLang="en-US" sz="2400"/>
              <a:t>image manipulation.</a:t>
            </a:r>
            <a:endParaRPr lang="en-US" altLang="en-US" sz="2400" dirty="0"/>
          </a:p>
          <a:p>
            <a:pPr eaLnBrk="1" hangingPunct="1">
              <a:lnSpc>
                <a:spcPct val="90000"/>
              </a:lnSpc>
              <a:spcBef>
                <a:spcPct val="0"/>
              </a:spcBef>
            </a:pPr>
            <a:endParaRPr lang="en-US" altLang="en-US" sz="2400" dirty="0"/>
          </a:p>
          <a:p>
            <a:pPr eaLnBrk="1" hangingPunct="1">
              <a:lnSpc>
                <a:spcPct val="90000"/>
              </a:lnSpc>
              <a:spcBef>
                <a:spcPct val="0"/>
              </a:spcBef>
            </a:pPr>
            <a:endParaRPr lang="en-US" alt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6C9449BC-25C2-7F43-8216-29A0C77B0B51}"/>
              </a:ext>
            </a:extLst>
          </p:cNvPr>
          <p:cNvSpPr>
            <a:spLocks noGrp="1" noChangeArrowheads="1"/>
          </p:cNvSpPr>
          <p:nvPr>
            <p:ph type="title"/>
          </p:nvPr>
        </p:nvSpPr>
        <p:spPr/>
        <p:txBody>
          <a:bodyPr/>
          <a:lstStyle/>
          <a:p>
            <a:r>
              <a:rPr lang="en-US" altLang="en-US" sz="2800">
                <a:ea typeface="ＭＳ Ｐゴシック" panose="020B0600070205080204" pitchFamily="34" charset="-128"/>
              </a:rPr>
              <a:t>From the original paper</a:t>
            </a:r>
            <a:br>
              <a:rPr lang="en-US" altLang="en-US" sz="2800">
                <a:ea typeface="ＭＳ Ｐゴシック" panose="020B0600070205080204" pitchFamily="34" charset="-128"/>
              </a:rPr>
            </a:br>
            <a:r>
              <a:rPr lang="fi-FI" altLang="en-US" sz="2000" u="sng">
                <a:solidFill>
                  <a:srgbClr val="0000FF"/>
                </a:solidFill>
                <a:ea typeface="ＭＳ Ｐゴシック" panose="020B0600070205080204" pitchFamily="34" charset="-128"/>
              </a:rPr>
              <a:t>Proc Natl Acad Sci U S A. 2005 Oct 25; 102(43): 15611–15616.</a:t>
            </a:r>
            <a:endParaRPr lang="en-US" altLang="en-US" sz="2000">
              <a:solidFill>
                <a:srgbClr val="0000FF"/>
              </a:solidFill>
              <a:ea typeface="ＭＳ Ｐゴシック" panose="020B0600070205080204" pitchFamily="34" charset="-128"/>
            </a:endParaRPr>
          </a:p>
        </p:txBody>
      </p:sp>
      <p:sp>
        <p:nvSpPr>
          <p:cNvPr id="56322" name="Date Placeholder 3">
            <a:extLst>
              <a:ext uri="{FF2B5EF4-FFF2-40B4-BE49-F238E27FC236}">
                <a16:creationId xmlns:a16="http://schemas.microsoft.com/office/drawing/2014/main" id="{86B5D879-CB4D-2F40-A2EB-100C65AB2BE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9019C82-787B-5844-89D3-15FDBC6F7C52}" type="datetime10">
              <a:rPr lang="en-US" altLang="en-US" sz="1000" smtClean="0"/>
              <a:pPr>
                <a:spcBef>
                  <a:spcPct val="0"/>
                </a:spcBef>
                <a:buFontTx/>
                <a:buNone/>
              </a:pPr>
              <a:t>22:52</a:t>
            </a:fld>
            <a:endParaRPr lang="en-US" altLang="en-US" sz="1000"/>
          </a:p>
        </p:txBody>
      </p:sp>
      <p:pic>
        <p:nvPicPr>
          <p:cNvPr id="56323" name="Picture 4" descr="Screenshot 2017-03-26 16.35.52.png">
            <a:extLst>
              <a:ext uri="{FF2B5EF4-FFF2-40B4-BE49-F238E27FC236}">
                <a16:creationId xmlns:a16="http://schemas.microsoft.com/office/drawing/2014/main" id="{317792EC-F0A3-9B40-B297-D39808A0D3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700" y="1330325"/>
            <a:ext cx="8716963"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E9B820B3-654D-A546-A3CB-1292CC13429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7346" name="Date Placeholder 3">
            <a:extLst>
              <a:ext uri="{FF2B5EF4-FFF2-40B4-BE49-F238E27FC236}">
                <a16:creationId xmlns:a16="http://schemas.microsoft.com/office/drawing/2014/main" id="{FD90708B-7045-214C-843A-85CA996B9B0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5C1F5E6-8376-E846-8546-10463589721F}" type="datetime10">
              <a:rPr lang="en-US" altLang="en-US" sz="1000" smtClean="0"/>
              <a:pPr>
                <a:spcBef>
                  <a:spcPct val="0"/>
                </a:spcBef>
                <a:buFontTx/>
                <a:buNone/>
              </a:pPr>
              <a:t>22:52</a:t>
            </a:fld>
            <a:endParaRPr lang="en-US" altLang="en-US" sz="1000"/>
          </a:p>
        </p:txBody>
      </p:sp>
      <p:pic>
        <p:nvPicPr>
          <p:cNvPr id="57347" name="Picture 6" descr="Screenshot 2017-03-26 16.22.32.png">
            <a:extLst>
              <a:ext uri="{FF2B5EF4-FFF2-40B4-BE49-F238E27FC236}">
                <a16:creationId xmlns:a16="http://schemas.microsoft.com/office/drawing/2014/main" id="{255A3CA1-F670-0146-AB3A-F99893897F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62166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descr="Screenshot 2017-03-26 16.22.53.png">
            <a:extLst>
              <a:ext uri="{FF2B5EF4-FFF2-40B4-BE49-F238E27FC236}">
                <a16:creationId xmlns:a16="http://schemas.microsoft.com/office/drawing/2014/main" id="{E5CC6AB3-ED7D-854B-A32C-91F95F3EB2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57413"/>
            <a:ext cx="62293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4" descr="Screenshot 2017-03-26 16.23.02.png">
            <a:extLst>
              <a:ext uri="{FF2B5EF4-FFF2-40B4-BE49-F238E27FC236}">
                <a16:creationId xmlns:a16="http://schemas.microsoft.com/office/drawing/2014/main" id="{44845B92-0137-9D40-8BED-5AE5ABA801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 y="109538"/>
            <a:ext cx="605313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Date Placeholder 3">
            <a:extLst>
              <a:ext uri="{FF2B5EF4-FFF2-40B4-BE49-F238E27FC236}">
                <a16:creationId xmlns:a16="http://schemas.microsoft.com/office/drawing/2014/main" id="{3D5498A5-457E-4249-8D68-853F9AE2F7B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DA8612E-1F66-C44E-BE2B-FC4B1EC08A4B}" type="datetime10">
              <a:rPr lang="en-US" altLang="en-US" sz="1400" smtClean="0"/>
              <a:pPr>
                <a:spcBef>
                  <a:spcPct val="0"/>
                </a:spcBef>
                <a:buFontTx/>
                <a:buNone/>
              </a:pPr>
              <a:t>22:52</a:t>
            </a:fld>
            <a:endParaRPr lang="en-US" altLang="en-US" sz="1400"/>
          </a:p>
        </p:txBody>
      </p:sp>
      <p:sp>
        <p:nvSpPr>
          <p:cNvPr id="58370" name="Rectangle 2">
            <a:extLst>
              <a:ext uri="{FF2B5EF4-FFF2-40B4-BE49-F238E27FC236}">
                <a16:creationId xmlns:a16="http://schemas.microsoft.com/office/drawing/2014/main" id="{03203B67-3180-9443-B170-6E8053C0A82D}"/>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58371" name="Rectangle 3">
            <a:extLst>
              <a:ext uri="{FF2B5EF4-FFF2-40B4-BE49-F238E27FC236}">
                <a16:creationId xmlns:a16="http://schemas.microsoft.com/office/drawing/2014/main" id="{3A5D08ED-6699-F74C-B52E-4E33301BED5F}"/>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58372" name="Picture 4">
            <a:extLst>
              <a:ext uri="{FF2B5EF4-FFF2-40B4-BE49-F238E27FC236}">
                <a16:creationId xmlns:a16="http://schemas.microsoft.com/office/drawing/2014/main" id="{EEB43CB5-DD60-8445-BB07-9F9F31BE1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179388"/>
            <a:ext cx="6534150"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5">
            <a:extLst>
              <a:ext uri="{FF2B5EF4-FFF2-40B4-BE49-F238E27FC236}">
                <a16:creationId xmlns:a16="http://schemas.microsoft.com/office/drawing/2014/main" id="{085D7468-4586-5A48-BEFD-E622D31F7CE9}"/>
              </a:ext>
            </a:extLst>
          </p:cNvPr>
          <p:cNvSpPr txBox="1">
            <a:spLocks noChangeArrowheads="1"/>
          </p:cNvSpPr>
          <p:nvPr/>
        </p:nvSpPr>
        <p:spPr bwMode="auto">
          <a:xfrm>
            <a:off x="5845175" y="6510338"/>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a:t>
            </a:r>
          </a:p>
          <a:p>
            <a:pPr eaLnBrk="1" hangingPunct="1">
              <a:lnSpc>
                <a:spcPct val="90000"/>
              </a:lnSpc>
              <a:spcBef>
                <a:spcPct val="0"/>
              </a:spcBef>
              <a:buFontTx/>
              <a:buNone/>
            </a:pPr>
            <a:endParaRPr lang="en-US" altLang="en-US" sz="900">
              <a:solidFill>
                <a:srgbClr val="8A8A8A"/>
              </a:solidFill>
            </a:endParaRPr>
          </a:p>
        </p:txBody>
      </p:sp>
      <p:sp>
        <p:nvSpPr>
          <p:cNvPr id="557062" name="Freeform 6">
            <a:extLst>
              <a:ext uri="{FF2B5EF4-FFF2-40B4-BE49-F238E27FC236}">
                <a16:creationId xmlns:a16="http://schemas.microsoft.com/office/drawing/2014/main" id="{802E19D0-2A74-7244-A428-4678FB5CCF78}"/>
              </a:ext>
            </a:extLst>
          </p:cNvPr>
          <p:cNvSpPr>
            <a:spLocks/>
          </p:cNvSpPr>
          <p:nvPr/>
        </p:nvSpPr>
        <p:spPr bwMode="auto">
          <a:xfrm>
            <a:off x="6245225" y="574675"/>
            <a:ext cx="1400175" cy="2365375"/>
          </a:xfrm>
          <a:custGeom>
            <a:avLst/>
            <a:gdLst>
              <a:gd name="T0" fmla="*/ 2147483646 w 882"/>
              <a:gd name="T1" fmla="*/ 2147483646 h 1490"/>
              <a:gd name="T2" fmla="*/ 2147483646 w 882"/>
              <a:gd name="T3" fmla="*/ 2147483646 h 1490"/>
              <a:gd name="T4" fmla="*/ 2147483646 w 882"/>
              <a:gd name="T5" fmla="*/ 2147483646 h 1490"/>
              <a:gd name="T6" fmla="*/ 2147483646 w 882"/>
              <a:gd name="T7" fmla="*/ 0 h 1490"/>
              <a:gd name="T8" fmla="*/ 2147483646 w 882"/>
              <a:gd name="T9" fmla="*/ 2147483646 h 1490"/>
              <a:gd name="T10" fmla="*/ 2147483646 w 882"/>
              <a:gd name="T11" fmla="*/ 2147483646 h 1490"/>
              <a:gd name="T12" fmla="*/ 2147483646 w 882"/>
              <a:gd name="T13" fmla="*/ 2147483646 h 1490"/>
              <a:gd name="T14" fmla="*/ 2147483646 w 882"/>
              <a:gd name="T15" fmla="*/ 2147483646 h 1490"/>
              <a:gd name="T16" fmla="*/ 2147483646 w 882"/>
              <a:gd name="T17" fmla="*/ 2147483646 h 1490"/>
              <a:gd name="T18" fmla="*/ 2147483646 w 882"/>
              <a:gd name="T19" fmla="*/ 2147483646 h 1490"/>
              <a:gd name="T20" fmla="*/ 2147483646 w 882"/>
              <a:gd name="T21" fmla="*/ 2147483646 h 1490"/>
              <a:gd name="T22" fmla="*/ 2147483646 w 882"/>
              <a:gd name="T23" fmla="*/ 2147483646 h 1490"/>
              <a:gd name="T24" fmla="*/ 2147483646 w 882"/>
              <a:gd name="T25" fmla="*/ 2147483646 h 1490"/>
              <a:gd name="T26" fmla="*/ 2147483646 w 882"/>
              <a:gd name="T27" fmla="*/ 2147483646 h 1490"/>
              <a:gd name="T28" fmla="*/ 2147483646 w 882"/>
              <a:gd name="T29" fmla="*/ 2147483646 h 1490"/>
              <a:gd name="T30" fmla="*/ 2147483646 w 882"/>
              <a:gd name="T31" fmla="*/ 2147483646 h 1490"/>
              <a:gd name="T32" fmla="*/ 2147483646 w 882"/>
              <a:gd name="T33" fmla="*/ 2147483646 h 1490"/>
              <a:gd name="T34" fmla="*/ 2147483646 w 882"/>
              <a:gd name="T35" fmla="*/ 2147483646 h 1490"/>
              <a:gd name="T36" fmla="*/ 2147483646 w 882"/>
              <a:gd name="T37" fmla="*/ 2147483646 h 1490"/>
              <a:gd name="T38" fmla="*/ 2147483646 w 882"/>
              <a:gd name="T39" fmla="*/ 2147483646 h 1490"/>
              <a:gd name="T40" fmla="*/ 2147483646 w 882"/>
              <a:gd name="T41" fmla="*/ 2147483646 h 1490"/>
              <a:gd name="T42" fmla="*/ 2147483646 w 882"/>
              <a:gd name="T43" fmla="*/ 2147483646 h 1490"/>
              <a:gd name="T44" fmla="*/ 2147483646 w 882"/>
              <a:gd name="T45" fmla="*/ 2147483646 h 1490"/>
              <a:gd name="T46" fmla="*/ 2147483646 w 882"/>
              <a:gd name="T47" fmla="*/ 2147483646 h 14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2" h="1490">
                <a:moveTo>
                  <a:pt x="679" y="98"/>
                </a:moveTo>
                <a:cubicBezTo>
                  <a:pt x="639" y="73"/>
                  <a:pt x="613" y="60"/>
                  <a:pt x="568" y="49"/>
                </a:cubicBezTo>
                <a:cubicBezTo>
                  <a:pt x="538" y="18"/>
                  <a:pt x="529" y="17"/>
                  <a:pt x="483" y="6"/>
                </a:cubicBezTo>
                <a:cubicBezTo>
                  <a:pt x="475" y="4"/>
                  <a:pt x="458" y="0"/>
                  <a:pt x="458" y="0"/>
                </a:cubicBezTo>
                <a:cubicBezTo>
                  <a:pt x="347" y="4"/>
                  <a:pt x="302" y="6"/>
                  <a:pt x="213" y="36"/>
                </a:cubicBezTo>
                <a:cubicBezTo>
                  <a:pt x="199" y="51"/>
                  <a:pt x="187" y="62"/>
                  <a:pt x="170" y="73"/>
                </a:cubicBezTo>
                <a:cubicBezTo>
                  <a:pt x="146" y="106"/>
                  <a:pt x="123" y="136"/>
                  <a:pt x="103" y="171"/>
                </a:cubicBezTo>
                <a:cubicBezTo>
                  <a:pt x="80" y="252"/>
                  <a:pt x="54" y="333"/>
                  <a:pt x="35" y="416"/>
                </a:cubicBezTo>
                <a:cubicBezTo>
                  <a:pt x="20" y="484"/>
                  <a:pt x="18" y="556"/>
                  <a:pt x="11" y="625"/>
                </a:cubicBezTo>
                <a:cubicBezTo>
                  <a:pt x="15" y="772"/>
                  <a:pt x="0" y="962"/>
                  <a:pt x="96" y="1090"/>
                </a:cubicBezTo>
                <a:cubicBezTo>
                  <a:pt x="106" y="1127"/>
                  <a:pt x="126" y="1159"/>
                  <a:pt x="139" y="1194"/>
                </a:cubicBezTo>
                <a:cubicBezTo>
                  <a:pt x="154" y="1234"/>
                  <a:pt x="157" y="1256"/>
                  <a:pt x="195" y="1280"/>
                </a:cubicBezTo>
                <a:cubicBezTo>
                  <a:pt x="210" y="1304"/>
                  <a:pt x="224" y="1309"/>
                  <a:pt x="250" y="1317"/>
                </a:cubicBezTo>
                <a:cubicBezTo>
                  <a:pt x="270" y="1331"/>
                  <a:pt x="281" y="1347"/>
                  <a:pt x="305" y="1354"/>
                </a:cubicBezTo>
                <a:cubicBezTo>
                  <a:pt x="334" y="1376"/>
                  <a:pt x="356" y="1389"/>
                  <a:pt x="391" y="1397"/>
                </a:cubicBezTo>
                <a:cubicBezTo>
                  <a:pt x="577" y="1490"/>
                  <a:pt x="719" y="1332"/>
                  <a:pt x="832" y="1219"/>
                </a:cubicBezTo>
                <a:cubicBezTo>
                  <a:pt x="867" y="1137"/>
                  <a:pt x="873" y="1111"/>
                  <a:pt x="881" y="1023"/>
                </a:cubicBezTo>
                <a:cubicBezTo>
                  <a:pt x="879" y="855"/>
                  <a:pt x="882" y="688"/>
                  <a:pt x="875" y="520"/>
                </a:cubicBezTo>
                <a:cubicBezTo>
                  <a:pt x="874" y="497"/>
                  <a:pt x="861" y="476"/>
                  <a:pt x="856" y="453"/>
                </a:cubicBezTo>
                <a:cubicBezTo>
                  <a:pt x="849" y="423"/>
                  <a:pt x="851" y="390"/>
                  <a:pt x="838" y="361"/>
                </a:cubicBezTo>
                <a:cubicBezTo>
                  <a:pt x="830" y="344"/>
                  <a:pt x="820" y="329"/>
                  <a:pt x="813" y="312"/>
                </a:cubicBezTo>
                <a:cubicBezTo>
                  <a:pt x="795" y="270"/>
                  <a:pt x="782" y="225"/>
                  <a:pt x="764" y="183"/>
                </a:cubicBezTo>
                <a:cubicBezTo>
                  <a:pt x="753" y="158"/>
                  <a:pt x="741" y="134"/>
                  <a:pt x="728" y="110"/>
                </a:cubicBezTo>
                <a:cubicBezTo>
                  <a:pt x="716" y="86"/>
                  <a:pt x="685" y="42"/>
                  <a:pt x="685" y="42"/>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7063" name="Freeform 7">
            <a:extLst>
              <a:ext uri="{FF2B5EF4-FFF2-40B4-BE49-F238E27FC236}">
                <a16:creationId xmlns:a16="http://schemas.microsoft.com/office/drawing/2014/main" id="{D7ABD7A3-C73D-514A-BBC6-223A400987D5}"/>
              </a:ext>
            </a:extLst>
          </p:cNvPr>
          <p:cNvSpPr>
            <a:spLocks/>
          </p:cNvSpPr>
          <p:nvPr/>
        </p:nvSpPr>
        <p:spPr bwMode="auto">
          <a:xfrm>
            <a:off x="6105525" y="3635375"/>
            <a:ext cx="1400175" cy="2365375"/>
          </a:xfrm>
          <a:custGeom>
            <a:avLst/>
            <a:gdLst>
              <a:gd name="T0" fmla="*/ 2147483646 w 882"/>
              <a:gd name="T1" fmla="*/ 2147483646 h 1490"/>
              <a:gd name="T2" fmla="*/ 2147483646 w 882"/>
              <a:gd name="T3" fmla="*/ 2147483646 h 1490"/>
              <a:gd name="T4" fmla="*/ 2147483646 w 882"/>
              <a:gd name="T5" fmla="*/ 2147483646 h 1490"/>
              <a:gd name="T6" fmla="*/ 2147483646 w 882"/>
              <a:gd name="T7" fmla="*/ 0 h 1490"/>
              <a:gd name="T8" fmla="*/ 2147483646 w 882"/>
              <a:gd name="T9" fmla="*/ 2147483646 h 1490"/>
              <a:gd name="T10" fmla="*/ 2147483646 w 882"/>
              <a:gd name="T11" fmla="*/ 2147483646 h 1490"/>
              <a:gd name="T12" fmla="*/ 2147483646 w 882"/>
              <a:gd name="T13" fmla="*/ 2147483646 h 1490"/>
              <a:gd name="T14" fmla="*/ 2147483646 w 882"/>
              <a:gd name="T15" fmla="*/ 2147483646 h 1490"/>
              <a:gd name="T16" fmla="*/ 2147483646 w 882"/>
              <a:gd name="T17" fmla="*/ 2147483646 h 1490"/>
              <a:gd name="T18" fmla="*/ 2147483646 w 882"/>
              <a:gd name="T19" fmla="*/ 2147483646 h 1490"/>
              <a:gd name="T20" fmla="*/ 2147483646 w 882"/>
              <a:gd name="T21" fmla="*/ 2147483646 h 1490"/>
              <a:gd name="T22" fmla="*/ 2147483646 w 882"/>
              <a:gd name="T23" fmla="*/ 2147483646 h 1490"/>
              <a:gd name="T24" fmla="*/ 2147483646 w 882"/>
              <a:gd name="T25" fmla="*/ 2147483646 h 1490"/>
              <a:gd name="T26" fmla="*/ 2147483646 w 882"/>
              <a:gd name="T27" fmla="*/ 2147483646 h 1490"/>
              <a:gd name="T28" fmla="*/ 2147483646 w 882"/>
              <a:gd name="T29" fmla="*/ 2147483646 h 1490"/>
              <a:gd name="T30" fmla="*/ 2147483646 w 882"/>
              <a:gd name="T31" fmla="*/ 2147483646 h 1490"/>
              <a:gd name="T32" fmla="*/ 2147483646 w 882"/>
              <a:gd name="T33" fmla="*/ 2147483646 h 1490"/>
              <a:gd name="T34" fmla="*/ 2147483646 w 882"/>
              <a:gd name="T35" fmla="*/ 2147483646 h 1490"/>
              <a:gd name="T36" fmla="*/ 2147483646 w 882"/>
              <a:gd name="T37" fmla="*/ 2147483646 h 1490"/>
              <a:gd name="T38" fmla="*/ 2147483646 w 882"/>
              <a:gd name="T39" fmla="*/ 2147483646 h 1490"/>
              <a:gd name="T40" fmla="*/ 2147483646 w 882"/>
              <a:gd name="T41" fmla="*/ 2147483646 h 1490"/>
              <a:gd name="T42" fmla="*/ 2147483646 w 882"/>
              <a:gd name="T43" fmla="*/ 2147483646 h 1490"/>
              <a:gd name="T44" fmla="*/ 2147483646 w 882"/>
              <a:gd name="T45" fmla="*/ 2147483646 h 1490"/>
              <a:gd name="T46" fmla="*/ 2147483646 w 882"/>
              <a:gd name="T47" fmla="*/ 2147483646 h 14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2" h="1490">
                <a:moveTo>
                  <a:pt x="679" y="98"/>
                </a:moveTo>
                <a:cubicBezTo>
                  <a:pt x="639" y="73"/>
                  <a:pt x="613" y="60"/>
                  <a:pt x="568" y="49"/>
                </a:cubicBezTo>
                <a:cubicBezTo>
                  <a:pt x="538" y="18"/>
                  <a:pt x="529" y="17"/>
                  <a:pt x="483" y="6"/>
                </a:cubicBezTo>
                <a:cubicBezTo>
                  <a:pt x="475" y="4"/>
                  <a:pt x="458" y="0"/>
                  <a:pt x="458" y="0"/>
                </a:cubicBezTo>
                <a:cubicBezTo>
                  <a:pt x="347" y="4"/>
                  <a:pt x="302" y="6"/>
                  <a:pt x="213" y="36"/>
                </a:cubicBezTo>
                <a:cubicBezTo>
                  <a:pt x="199" y="51"/>
                  <a:pt x="187" y="62"/>
                  <a:pt x="170" y="73"/>
                </a:cubicBezTo>
                <a:cubicBezTo>
                  <a:pt x="146" y="106"/>
                  <a:pt x="123" y="136"/>
                  <a:pt x="103" y="171"/>
                </a:cubicBezTo>
                <a:cubicBezTo>
                  <a:pt x="80" y="252"/>
                  <a:pt x="54" y="333"/>
                  <a:pt x="35" y="416"/>
                </a:cubicBezTo>
                <a:cubicBezTo>
                  <a:pt x="20" y="484"/>
                  <a:pt x="18" y="556"/>
                  <a:pt x="11" y="625"/>
                </a:cubicBezTo>
                <a:cubicBezTo>
                  <a:pt x="15" y="772"/>
                  <a:pt x="0" y="962"/>
                  <a:pt x="96" y="1090"/>
                </a:cubicBezTo>
                <a:cubicBezTo>
                  <a:pt x="106" y="1127"/>
                  <a:pt x="126" y="1159"/>
                  <a:pt x="139" y="1194"/>
                </a:cubicBezTo>
                <a:cubicBezTo>
                  <a:pt x="154" y="1234"/>
                  <a:pt x="157" y="1256"/>
                  <a:pt x="195" y="1280"/>
                </a:cubicBezTo>
                <a:cubicBezTo>
                  <a:pt x="210" y="1304"/>
                  <a:pt x="224" y="1309"/>
                  <a:pt x="250" y="1317"/>
                </a:cubicBezTo>
                <a:cubicBezTo>
                  <a:pt x="270" y="1331"/>
                  <a:pt x="281" y="1347"/>
                  <a:pt x="305" y="1354"/>
                </a:cubicBezTo>
                <a:cubicBezTo>
                  <a:pt x="334" y="1376"/>
                  <a:pt x="356" y="1389"/>
                  <a:pt x="391" y="1397"/>
                </a:cubicBezTo>
                <a:cubicBezTo>
                  <a:pt x="577" y="1490"/>
                  <a:pt x="719" y="1332"/>
                  <a:pt x="832" y="1219"/>
                </a:cubicBezTo>
                <a:cubicBezTo>
                  <a:pt x="867" y="1137"/>
                  <a:pt x="873" y="1111"/>
                  <a:pt x="881" y="1023"/>
                </a:cubicBezTo>
                <a:cubicBezTo>
                  <a:pt x="879" y="855"/>
                  <a:pt x="882" y="688"/>
                  <a:pt x="875" y="520"/>
                </a:cubicBezTo>
                <a:cubicBezTo>
                  <a:pt x="874" y="497"/>
                  <a:pt x="861" y="476"/>
                  <a:pt x="856" y="453"/>
                </a:cubicBezTo>
                <a:cubicBezTo>
                  <a:pt x="849" y="423"/>
                  <a:pt x="851" y="390"/>
                  <a:pt x="838" y="361"/>
                </a:cubicBezTo>
                <a:cubicBezTo>
                  <a:pt x="830" y="344"/>
                  <a:pt x="820" y="329"/>
                  <a:pt x="813" y="312"/>
                </a:cubicBezTo>
                <a:cubicBezTo>
                  <a:pt x="795" y="270"/>
                  <a:pt x="782" y="225"/>
                  <a:pt x="764" y="183"/>
                </a:cubicBezTo>
                <a:cubicBezTo>
                  <a:pt x="753" y="158"/>
                  <a:pt x="741" y="134"/>
                  <a:pt x="728" y="110"/>
                </a:cubicBezTo>
                <a:cubicBezTo>
                  <a:pt x="716" y="86"/>
                  <a:pt x="685" y="42"/>
                  <a:pt x="685" y="42"/>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7064" name="AutoShape 8">
            <a:hlinkClick r:id="" action="ppaction://noaction" highlightClick="1"/>
            <a:extLst>
              <a:ext uri="{FF2B5EF4-FFF2-40B4-BE49-F238E27FC236}">
                <a16:creationId xmlns:a16="http://schemas.microsoft.com/office/drawing/2014/main" id="{F61B88E4-6447-6345-A99C-83422AFC6D79}"/>
              </a:ext>
            </a:extLst>
          </p:cNvPr>
          <p:cNvSpPr>
            <a:spLocks noChangeArrowheads="1"/>
          </p:cNvSpPr>
          <p:nvPr/>
        </p:nvSpPr>
        <p:spPr bwMode="auto">
          <a:xfrm>
            <a:off x="89455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57065" name="AutoShape 9">
            <a:hlinkClick r:id="" action="ppaction://noaction" highlightClick="1"/>
            <a:extLst>
              <a:ext uri="{FF2B5EF4-FFF2-40B4-BE49-F238E27FC236}">
                <a16:creationId xmlns:a16="http://schemas.microsoft.com/office/drawing/2014/main" id="{3ECC47F3-2586-C342-B6C0-BE5ED9B62897}"/>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7062"/>
                                        </p:tgtEl>
                                        <p:attrNameLst>
                                          <p:attrName>style.visibility</p:attrName>
                                        </p:attrNameLst>
                                      </p:cBhvr>
                                      <p:to>
                                        <p:strVal val="visible"/>
                                      </p:to>
                                    </p:set>
                                    <p:animEffect transition="in" filter="dissolve">
                                      <p:cBhvr>
                                        <p:cTn id="7" dur="500"/>
                                        <p:tgtEl>
                                          <p:spTgt spid="5570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57063"/>
                                        </p:tgtEl>
                                        <p:attrNameLst>
                                          <p:attrName>style.visibility</p:attrName>
                                        </p:attrNameLst>
                                      </p:cBhvr>
                                      <p:to>
                                        <p:strVal val="visible"/>
                                      </p:to>
                                    </p:set>
                                    <p:animEffect transition="in" filter="dissolve">
                                      <p:cBhvr>
                                        <p:cTn id="12" dur="500"/>
                                        <p:tgtEl>
                                          <p:spTgt spid="557063"/>
                                        </p:tgtEl>
                                      </p:cBhvr>
                                    </p:animEffect>
                                  </p:childTnLst>
                                </p:cTn>
                              </p:par>
                              <p:par>
                                <p:cTn id="13" presetID="9" presetClass="exit" presetSubtype="0" fill="hold" grpId="0" nodeType="withEffect">
                                  <p:stCondLst>
                                    <p:cond delay="0"/>
                                  </p:stCondLst>
                                  <p:childTnLst>
                                    <p:animEffect transition="out" filter="dissolve">
                                      <p:cBhvr>
                                        <p:cTn id="14" dur="500"/>
                                        <p:tgtEl>
                                          <p:spTgt spid="557064"/>
                                        </p:tgtEl>
                                      </p:cBhvr>
                                    </p:animEffect>
                                    <p:set>
                                      <p:cBhvr>
                                        <p:cTn id="15" dur="1" fill="hold">
                                          <p:stCondLst>
                                            <p:cond delay="499"/>
                                          </p:stCondLst>
                                        </p:cTn>
                                        <p:tgtEl>
                                          <p:spTgt spid="557064"/>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557065"/>
                                        </p:tgtEl>
                                      </p:cBhvr>
                                    </p:animEffect>
                                    <p:set>
                                      <p:cBhvr>
                                        <p:cTn id="18" dur="1" fill="hold">
                                          <p:stCondLst>
                                            <p:cond delay="499"/>
                                          </p:stCondLst>
                                        </p:cTn>
                                        <p:tgtEl>
                                          <p:spTgt spid="5570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64" grpId="0" animBg="1"/>
      <p:bldP spid="5570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Date Placeholder 3">
            <a:extLst>
              <a:ext uri="{FF2B5EF4-FFF2-40B4-BE49-F238E27FC236}">
                <a16:creationId xmlns:a16="http://schemas.microsoft.com/office/drawing/2014/main" id="{4A8D5373-2014-1844-ADE6-57913E8119A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4F82C88-9734-9A40-9BA1-9099B76909C3}" type="datetime10">
              <a:rPr lang="en-US" altLang="en-US" sz="1400" smtClean="0"/>
              <a:pPr>
                <a:spcBef>
                  <a:spcPct val="0"/>
                </a:spcBef>
                <a:buFontTx/>
                <a:buNone/>
              </a:pPr>
              <a:t>22:52</a:t>
            </a:fld>
            <a:endParaRPr lang="en-US" altLang="en-US" sz="1400"/>
          </a:p>
        </p:txBody>
      </p:sp>
      <p:sp>
        <p:nvSpPr>
          <p:cNvPr id="21507" name="Rectangle 2">
            <a:extLst>
              <a:ext uri="{FF2B5EF4-FFF2-40B4-BE49-F238E27FC236}">
                <a16:creationId xmlns:a16="http://schemas.microsoft.com/office/drawing/2014/main" id="{054B66BC-AF91-0848-8B6D-84BA0D0B4387}"/>
              </a:ext>
            </a:extLst>
          </p:cNvPr>
          <p:cNvSpPr>
            <a:spLocks noGrp="1" noChangeArrowheads="1"/>
          </p:cNvSpPr>
          <p:nvPr>
            <p:ph type="title"/>
          </p:nvPr>
        </p:nvSpPr>
        <p:spPr>
          <a:xfrm>
            <a:off x="479425" y="120650"/>
            <a:ext cx="8642350" cy="1143000"/>
          </a:xfrm>
        </p:spPr>
        <p:txBody>
          <a:bodyPr/>
          <a:lstStyle/>
          <a:p>
            <a:pPr eaLnBrk="1" hangingPunct="1">
              <a:defRPr/>
            </a:pPr>
            <a:r>
              <a:rPr lang="en-US" sz="3200">
                <a:cs typeface="+mj-cs"/>
              </a:rPr>
              <a:t>Real examples of fraud</a:t>
            </a:r>
          </a:p>
        </p:txBody>
      </p:sp>
      <p:sp>
        <p:nvSpPr>
          <p:cNvPr id="60419" name="Rectangle 3">
            <a:extLst>
              <a:ext uri="{FF2B5EF4-FFF2-40B4-BE49-F238E27FC236}">
                <a16:creationId xmlns:a16="http://schemas.microsoft.com/office/drawing/2014/main" id="{5496FEA0-D352-E945-889C-3FA204FCD97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0420" name="Picture 4">
            <a:extLst>
              <a:ext uri="{FF2B5EF4-FFF2-40B4-BE49-F238E27FC236}">
                <a16:creationId xmlns:a16="http://schemas.microsoft.com/office/drawing/2014/main" id="{4A334199-9EF9-C340-BAA4-DB49157F7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231900"/>
            <a:ext cx="7564437" cy="4725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21" name="Text Box 5">
            <a:extLst>
              <a:ext uri="{FF2B5EF4-FFF2-40B4-BE49-F238E27FC236}">
                <a16:creationId xmlns:a16="http://schemas.microsoft.com/office/drawing/2014/main" id="{FC8198BC-4194-2849-9560-F4FC82DC7197}"/>
              </a:ext>
            </a:extLst>
          </p:cNvPr>
          <p:cNvSpPr txBox="1">
            <a:spLocks noChangeArrowheads="1"/>
          </p:cNvSpPr>
          <p:nvPr/>
        </p:nvSpPr>
        <p:spPr bwMode="auto">
          <a:xfrm>
            <a:off x="5770563" y="6342063"/>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a:t>
            </a:r>
          </a:p>
          <a:p>
            <a:pPr eaLnBrk="1" hangingPunct="1">
              <a:lnSpc>
                <a:spcPct val="90000"/>
              </a:lnSpc>
              <a:spcBef>
                <a:spcPct val="0"/>
              </a:spcBef>
              <a:buFontTx/>
              <a:buNone/>
            </a:pPr>
            <a:endParaRPr lang="en-US" altLang="en-US" sz="900">
              <a:solidFill>
                <a:srgbClr val="8A8A8A"/>
              </a:solidFill>
            </a:endParaRPr>
          </a:p>
        </p:txBody>
      </p:sp>
      <p:grpSp>
        <p:nvGrpSpPr>
          <p:cNvPr id="3" name="Group 2">
            <a:extLst>
              <a:ext uri="{FF2B5EF4-FFF2-40B4-BE49-F238E27FC236}">
                <a16:creationId xmlns:a16="http://schemas.microsoft.com/office/drawing/2014/main" id="{AB3F4F59-BC55-9546-A4A1-793755900E06}"/>
              </a:ext>
            </a:extLst>
          </p:cNvPr>
          <p:cNvGrpSpPr>
            <a:grpSpLocks/>
          </p:cNvGrpSpPr>
          <p:nvPr/>
        </p:nvGrpSpPr>
        <p:grpSpPr bwMode="auto">
          <a:xfrm>
            <a:off x="1470025" y="2111375"/>
            <a:ext cx="4211638" cy="3506788"/>
            <a:chOff x="1469571" y="2112003"/>
            <a:chExt cx="4212772" cy="3506165"/>
          </a:xfrm>
        </p:grpSpPr>
        <p:sp>
          <p:nvSpPr>
            <p:cNvPr id="60424" name="Freeform 1">
              <a:extLst>
                <a:ext uri="{FF2B5EF4-FFF2-40B4-BE49-F238E27FC236}">
                  <a16:creationId xmlns:a16="http://schemas.microsoft.com/office/drawing/2014/main" id="{DC91F4AD-B5AD-C547-B999-94531AE4E5BD}"/>
                </a:ext>
              </a:extLst>
            </p:cNvPr>
            <p:cNvSpPr>
              <a:spLocks/>
            </p:cNvSpPr>
            <p:nvPr/>
          </p:nvSpPr>
          <p:spPr bwMode="auto">
            <a:xfrm>
              <a:off x="1469571" y="2112003"/>
              <a:ext cx="4060372" cy="1231890"/>
            </a:xfrm>
            <a:custGeom>
              <a:avLst/>
              <a:gdLst>
                <a:gd name="T0" fmla="*/ 3929743 w 4060372"/>
                <a:gd name="T1" fmla="*/ 337283 h 1231890"/>
                <a:gd name="T2" fmla="*/ 3810000 w 4060372"/>
                <a:gd name="T3" fmla="*/ 293740 h 1231890"/>
                <a:gd name="T4" fmla="*/ 3646715 w 4060372"/>
                <a:gd name="T5" fmla="*/ 239311 h 1231890"/>
                <a:gd name="T6" fmla="*/ 3396343 w 4060372"/>
                <a:gd name="T7" fmla="*/ 152226 h 1231890"/>
                <a:gd name="T8" fmla="*/ 3211286 w 4060372"/>
                <a:gd name="T9" fmla="*/ 86911 h 1231890"/>
                <a:gd name="T10" fmla="*/ 2939143 w 4060372"/>
                <a:gd name="T11" fmla="*/ 43368 h 1231890"/>
                <a:gd name="T12" fmla="*/ 478972 w 4060372"/>
                <a:gd name="T13" fmla="*/ 21597 h 1231890"/>
                <a:gd name="T14" fmla="*/ 402772 w 4060372"/>
                <a:gd name="T15" fmla="*/ 43368 h 1231890"/>
                <a:gd name="T16" fmla="*/ 326572 w 4060372"/>
                <a:gd name="T17" fmla="*/ 76026 h 1231890"/>
                <a:gd name="T18" fmla="*/ 272143 w 4060372"/>
                <a:gd name="T19" fmla="*/ 119568 h 1231890"/>
                <a:gd name="T20" fmla="*/ 195943 w 4060372"/>
                <a:gd name="T21" fmla="*/ 195768 h 1231890"/>
                <a:gd name="T22" fmla="*/ 130629 w 4060372"/>
                <a:gd name="T23" fmla="*/ 261083 h 1231890"/>
                <a:gd name="T24" fmla="*/ 21772 w 4060372"/>
                <a:gd name="T25" fmla="*/ 391711 h 1231890"/>
                <a:gd name="T26" fmla="*/ 10886 w 4060372"/>
                <a:gd name="T27" fmla="*/ 631197 h 1231890"/>
                <a:gd name="T28" fmla="*/ 119743 w 4060372"/>
                <a:gd name="T29" fmla="*/ 750940 h 1231890"/>
                <a:gd name="T30" fmla="*/ 174172 w 4060372"/>
                <a:gd name="T31" fmla="*/ 827140 h 1231890"/>
                <a:gd name="T32" fmla="*/ 304800 w 4060372"/>
                <a:gd name="T33" fmla="*/ 925111 h 1231890"/>
                <a:gd name="T34" fmla="*/ 402772 w 4060372"/>
                <a:gd name="T35" fmla="*/ 990426 h 1231890"/>
                <a:gd name="T36" fmla="*/ 511629 w 4060372"/>
                <a:gd name="T37" fmla="*/ 1044854 h 1231890"/>
                <a:gd name="T38" fmla="*/ 576943 w 4060372"/>
                <a:gd name="T39" fmla="*/ 1077511 h 1231890"/>
                <a:gd name="T40" fmla="*/ 674915 w 4060372"/>
                <a:gd name="T41" fmla="*/ 1121054 h 1231890"/>
                <a:gd name="T42" fmla="*/ 783772 w 4060372"/>
                <a:gd name="T43" fmla="*/ 1164597 h 1231890"/>
                <a:gd name="T44" fmla="*/ 947058 w 4060372"/>
                <a:gd name="T45" fmla="*/ 1197254 h 1231890"/>
                <a:gd name="T46" fmla="*/ 1175658 w 4060372"/>
                <a:gd name="T47" fmla="*/ 1229911 h 1231890"/>
                <a:gd name="T48" fmla="*/ 2623458 w 4060372"/>
                <a:gd name="T49" fmla="*/ 1175483 h 1231890"/>
                <a:gd name="T50" fmla="*/ 2884715 w 4060372"/>
                <a:gd name="T51" fmla="*/ 1142826 h 1231890"/>
                <a:gd name="T52" fmla="*/ 3113315 w 4060372"/>
                <a:gd name="T53" fmla="*/ 1099283 h 1231890"/>
                <a:gd name="T54" fmla="*/ 3200400 w 4060372"/>
                <a:gd name="T55" fmla="*/ 1066626 h 1231890"/>
                <a:gd name="T56" fmla="*/ 3320143 w 4060372"/>
                <a:gd name="T57" fmla="*/ 1023083 h 1231890"/>
                <a:gd name="T58" fmla="*/ 3450772 w 4060372"/>
                <a:gd name="T59" fmla="*/ 990426 h 1231890"/>
                <a:gd name="T60" fmla="*/ 3635829 w 4060372"/>
                <a:gd name="T61" fmla="*/ 903340 h 1231890"/>
                <a:gd name="T62" fmla="*/ 3701143 w 4060372"/>
                <a:gd name="T63" fmla="*/ 859797 h 1231890"/>
                <a:gd name="T64" fmla="*/ 3897086 w 4060372"/>
                <a:gd name="T65" fmla="*/ 696511 h 1231890"/>
                <a:gd name="T66" fmla="*/ 3951515 w 4060372"/>
                <a:gd name="T67" fmla="*/ 598540 h 123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60372" h="1231890">
                  <a:moveTo>
                    <a:pt x="4060372" y="348168"/>
                  </a:moveTo>
                  <a:cubicBezTo>
                    <a:pt x="4016829" y="344540"/>
                    <a:pt x="3973054" y="343058"/>
                    <a:pt x="3929743" y="337283"/>
                  </a:cubicBezTo>
                  <a:cubicBezTo>
                    <a:pt x="3918369" y="335767"/>
                    <a:pt x="3908119" y="329549"/>
                    <a:pt x="3897086" y="326397"/>
                  </a:cubicBezTo>
                  <a:cubicBezTo>
                    <a:pt x="3806095" y="300399"/>
                    <a:pt x="3901313" y="334324"/>
                    <a:pt x="3810000" y="293740"/>
                  </a:cubicBezTo>
                  <a:cubicBezTo>
                    <a:pt x="3751408" y="267699"/>
                    <a:pt x="3762409" y="273335"/>
                    <a:pt x="3701143" y="261083"/>
                  </a:cubicBezTo>
                  <a:cubicBezTo>
                    <a:pt x="3683000" y="253826"/>
                    <a:pt x="3665141" y="245814"/>
                    <a:pt x="3646715" y="239311"/>
                  </a:cubicBezTo>
                  <a:cubicBezTo>
                    <a:pt x="3603433" y="224035"/>
                    <a:pt x="3557139" y="216294"/>
                    <a:pt x="3516086" y="195768"/>
                  </a:cubicBezTo>
                  <a:cubicBezTo>
                    <a:pt x="3434223" y="154837"/>
                    <a:pt x="3474640" y="167884"/>
                    <a:pt x="3396343" y="152226"/>
                  </a:cubicBezTo>
                  <a:cubicBezTo>
                    <a:pt x="3208429" y="71689"/>
                    <a:pt x="3410650" y="152163"/>
                    <a:pt x="3265715" y="108683"/>
                  </a:cubicBezTo>
                  <a:cubicBezTo>
                    <a:pt x="3246998" y="103068"/>
                    <a:pt x="3230138" y="92052"/>
                    <a:pt x="3211286" y="86911"/>
                  </a:cubicBezTo>
                  <a:cubicBezTo>
                    <a:pt x="3177700" y="77751"/>
                    <a:pt x="3072424" y="67854"/>
                    <a:pt x="3048000" y="65140"/>
                  </a:cubicBezTo>
                  <a:cubicBezTo>
                    <a:pt x="3002528" y="53771"/>
                    <a:pt x="2990472" y="49527"/>
                    <a:pt x="2939143" y="43368"/>
                  </a:cubicBezTo>
                  <a:cubicBezTo>
                    <a:pt x="2294652" y="-33971"/>
                    <a:pt x="2054626" y="17018"/>
                    <a:pt x="1121229" y="10711"/>
                  </a:cubicBezTo>
                  <a:lnTo>
                    <a:pt x="478972" y="21597"/>
                  </a:lnTo>
                  <a:cubicBezTo>
                    <a:pt x="467503" y="21967"/>
                    <a:pt x="457348" y="29331"/>
                    <a:pt x="446315" y="32483"/>
                  </a:cubicBezTo>
                  <a:cubicBezTo>
                    <a:pt x="431930" y="36593"/>
                    <a:pt x="417286" y="39740"/>
                    <a:pt x="402772" y="43368"/>
                  </a:cubicBezTo>
                  <a:cubicBezTo>
                    <a:pt x="388258" y="50625"/>
                    <a:pt x="374144" y="58747"/>
                    <a:pt x="359229" y="65140"/>
                  </a:cubicBezTo>
                  <a:cubicBezTo>
                    <a:pt x="348682" y="69660"/>
                    <a:pt x="336411" y="70122"/>
                    <a:pt x="326572" y="76026"/>
                  </a:cubicBezTo>
                  <a:cubicBezTo>
                    <a:pt x="317771" y="81306"/>
                    <a:pt x="312814" y="91386"/>
                    <a:pt x="304800" y="97797"/>
                  </a:cubicBezTo>
                  <a:cubicBezTo>
                    <a:pt x="294584" y="105970"/>
                    <a:pt x="282076" y="111054"/>
                    <a:pt x="272143" y="119568"/>
                  </a:cubicBezTo>
                  <a:cubicBezTo>
                    <a:pt x="256558" y="132926"/>
                    <a:pt x="243114" y="148597"/>
                    <a:pt x="228600" y="163111"/>
                  </a:cubicBezTo>
                  <a:lnTo>
                    <a:pt x="195943" y="195768"/>
                  </a:lnTo>
                  <a:lnTo>
                    <a:pt x="163286" y="228426"/>
                  </a:lnTo>
                  <a:cubicBezTo>
                    <a:pt x="152400" y="239312"/>
                    <a:pt x="139168" y="248274"/>
                    <a:pt x="130629" y="261083"/>
                  </a:cubicBezTo>
                  <a:cubicBezTo>
                    <a:pt x="123372" y="271969"/>
                    <a:pt x="117550" y="283962"/>
                    <a:pt x="108858" y="293740"/>
                  </a:cubicBezTo>
                  <a:cubicBezTo>
                    <a:pt x="86958" y="318378"/>
                    <a:pt x="38243" y="354650"/>
                    <a:pt x="21772" y="391711"/>
                  </a:cubicBezTo>
                  <a:cubicBezTo>
                    <a:pt x="12451" y="412682"/>
                    <a:pt x="0" y="457026"/>
                    <a:pt x="0" y="457026"/>
                  </a:cubicBezTo>
                  <a:cubicBezTo>
                    <a:pt x="3629" y="515083"/>
                    <a:pt x="-1098" y="574274"/>
                    <a:pt x="10886" y="631197"/>
                  </a:cubicBezTo>
                  <a:cubicBezTo>
                    <a:pt x="14057" y="646261"/>
                    <a:pt x="33688" y="652028"/>
                    <a:pt x="43543" y="663854"/>
                  </a:cubicBezTo>
                  <a:cubicBezTo>
                    <a:pt x="133555" y="771867"/>
                    <a:pt x="-49853" y="581342"/>
                    <a:pt x="119743" y="750940"/>
                  </a:cubicBezTo>
                  <a:cubicBezTo>
                    <a:pt x="130629" y="761826"/>
                    <a:pt x="145515" y="769828"/>
                    <a:pt x="152400" y="783597"/>
                  </a:cubicBezTo>
                  <a:cubicBezTo>
                    <a:pt x="159657" y="798111"/>
                    <a:pt x="164740" y="813935"/>
                    <a:pt x="174172" y="827140"/>
                  </a:cubicBezTo>
                  <a:cubicBezTo>
                    <a:pt x="189462" y="848546"/>
                    <a:pt x="230100" y="878939"/>
                    <a:pt x="250372" y="892454"/>
                  </a:cubicBezTo>
                  <a:cubicBezTo>
                    <a:pt x="267976" y="904190"/>
                    <a:pt x="287467" y="912978"/>
                    <a:pt x="304800" y="925111"/>
                  </a:cubicBezTo>
                  <a:cubicBezTo>
                    <a:pt x="323834" y="938435"/>
                    <a:pt x="339897" y="955766"/>
                    <a:pt x="359229" y="968654"/>
                  </a:cubicBezTo>
                  <a:cubicBezTo>
                    <a:pt x="372731" y="977655"/>
                    <a:pt x="388526" y="982655"/>
                    <a:pt x="402772" y="990426"/>
                  </a:cubicBezTo>
                  <a:cubicBezTo>
                    <a:pt x="428454" y="1004434"/>
                    <a:pt x="452806" y="1020885"/>
                    <a:pt x="478972" y="1033968"/>
                  </a:cubicBezTo>
                  <a:cubicBezTo>
                    <a:pt x="489235" y="1039100"/>
                    <a:pt x="501366" y="1039722"/>
                    <a:pt x="511629" y="1044854"/>
                  </a:cubicBezTo>
                  <a:cubicBezTo>
                    <a:pt x="523331" y="1050705"/>
                    <a:pt x="532584" y="1060775"/>
                    <a:pt x="544286" y="1066626"/>
                  </a:cubicBezTo>
                  <a:cubicBezTo>
                    <a:pt x="554549" y="1071758"/>
                    <a:pt x="566680" y="1072380"/>
                    <a:pt x="576943" y="1077511"/>
                  </a:cubicBezTo>
                  <a:cubicBezTo>
                    <a:pt x="595867" y="1086973"/>
                    <a:pt x="612037" y="1101575"/>
                    <a:pt x="631372" y="1110168"/>
                  </a:cubicBezTo>
                  <a:cubicBezTo>
                    <a:pt x="645044" y="1116244"/>
                    <a:pt x="660855" y="1115941"/>
                    <a:pt x="674915" y="1121054"/>
                  </a:cubicBezTo>
                  <a:cubicBezTo>
                    <a:pt x="700886" y="1130498"/>
                    <a:pt x="725457" y="1143448"/>
                    <a:pt x="751115" y="1153711"/>
                  </a:cubicBezTo>
                  <a:cubicBezTo>
                    <a:pt x="761769" y="1157973"/>
                    <a:pt x="772483" y="1162544"/>
                    <a:pt x="783772" y="1164597"/>
                  </a:cubicBezTo>
                  <a:cubicBezTo>
                    <a:pt x="812555" y="1169830"/>
                    <a:pt x="841829" y="1171854"/>
                    <a:pt x="870858" y="1175483"/>
                  </a:cubicBezTo>
                  <a:cubicBezTo>
                    <a:pt x="898835" y="1184808"/>
                    <a:pt x="916991" y="1191787"/>
                    <a:pt x="947058" y="1197254"/>
                  </a:cubicBezTo>
                  <a:cubicBezTo>
                    <a:pt x="1025607" y="1211536"/>
                    <a:pt x="1036404" y="1206908"/>
                    <a:pt x="1121229" y="1219026"/>
                  </a:cubicBezTo>
                  <a:cubicBezTo>
                    <a:pt x="1139545" y="1221643"/>
                    <a:pt x="1157515" y="1226283"/>
                    <a:pt x="1175658" y="1229911"/>
                  </a:cubicBezTo>
                  <a:cubicBezTo>
                    <a:pt x="1271874" y="1228876"/>
                    <a:pt x="2100032" y="1245594"/>
                    <a:pt x="2438400" y="1197254"/>
                  </a:cubicBezTo>
                  <a:cubicBezTo>
                    <a:pt x="2603666" y="1173644"/>
                    <a:pt x="2413791" y="1199675"/>
                    <a:pt x="2623458" y="1175483"/>
                  </a:cubicBezTo>
                  <a:lnTo>
                    <a:pt x="2797629" y="1153711"/>
                  </a:lnTo>
                  <a:cubicBezTo>
                    <a:pt x="2826658" y="1150082"/>
                    <a:pt x="2856029" y="1148563"/>
                    <a:pt x="2884715" y="1142826"/>
                  </a:cubicBezTo>
                  <a:cubicBezTo>
                    <a:pt x="3077431" y="1104281"/>
                    <a:pt x="2781742" y="1162813"/>
                    <a:pt x="3004458" y="1121054"/>
                  </a:cubicBezTo>
                  <a:cubicBezTo>
                    <a:pt x="3040828" y="1114235"/>
                    <a:pt x="3113315" y="1099283"/>
                    <a:pt x="3113315" y="1099283"/>
                  </a:cubicBezTo>
                  <a:cubicBezTo>
                    <a:pt x="3127829" y="1092026"/>
                    <a:pt x="3141664" y="1083209"/>
                    <a:pt x="3156858" y="1077511"/>
                  </a:cubicBezTo>
                  <a:cubicBezTo>
                    <a:pt x="3170866" y="1072258"/>
                    <a:pt x="3186649" y="1072519"/>
                    <a:pt x="3200400" y="1066626"/>
                  </a:cubicBezTo>
                  <a:cubicBezTo>
                    <a:pt x="3212425" y="1061472"/>
                    <a:pt x="3220762" y="1049325"/>
                    <a:pt x="3233058" y="1044854"/>
                  </a:cubicBezTo>
                  <a:cubicBezTo>
                    <a:pt x="3261178" y="1034628"/>
                    <a:pt x="3291115" y="1030340"/>
                    <a:pt x="3320143" y="1023083"/>
                  </a:cubicBezTo>
                  <a:lnTo>
                    <a:pt x="3407229" y="1001311"/>
                  </a:lnTo>
                  <a:lnTo>
                    <a:pt x="3450772" y="990426"/>
                  </a:lnTo>
                  <a:cubicBezTo>
                    <a:pt x="3551239" y="940192"/>
                    <a:pt x="3506372" y="954755"/>
                    <a:pt x="3581400" y="935997"/>
                  </a:cubicBezTo>
                  <a:cubicBezTo>
                    <a:pt x="3636570" y="880830"/>
                    <a:pt x="3565167" y="945739"/>
                    <a:pt x="3635829" y="903340"/>
                  </a:cubicBezTo>
                  <a:cubicBezTo>
                    <a:pt x="3644630" y="898059"/>
                    <a:pt x="3649061" y="887261"/>
                    <a:pt x="3657600" y="881568"/>
                  </a:cubicBezTo>
                  <a:cubicBezTo>
                    <a:pt x="3671102" y="872567"/>
                    <a:pt x="3687054" y="867848"/>
                    <a:pt x="3701143" y="859797"/>
                  </a:cubicBezTo>
                  <a:cubicBezTo>
                    <a:pt x="3743148" y="835795"/>
                    <a:pt x="3748086" y="823740"/>
                    <a:pt x="3788229" y="783597"/>
                  </a:cubicBezTo>
                  <a:cubicBezTo>
                    <a:pt x="3823167" y="760305"/>
                    <a:pt x="3872268" y="733738"/>
                    <a:pt x="3897086" y="696511"/>
                  </a:cubicBezTo>
                  <a:cubicBezTo>
                    <a:pt x="3911600" y="674740"/>
                    <a:pt x="3932354" y="656020"/>
                    <a:pt x="3940629" y="631197"/>
                  </a:cubicBezTo>
                  <a:cubicBezTo>
                    <a:pt x="3944258" y="620311"/>
                    <a:pt x="3950373" y="609958"/>
                    <a:pt x="3951515" y="598540"/>
                  </a:cubicBezTo>
                  <a:cubicBezTo>
                    <a:pt x="3954042" y="573266"/>
                    <a:pt x="3951515" y="547740"/>
                    <a:pt x="3951515" y="522340"/>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5" name="Freeform 7">
              <a:extLst>
                <a:ext uri="{FF2B5EF4-FFF2-40B4-BE49-F238E27FC236}">
                  <a16:creationId xmlns:a16="http://schemas.microsoft.com/office/drawing/2014/main" id="{3BEA89AD-0F00-2942-99C3-F923B8D9742C}"/>
                </a:ext>
              </a:extLst>
            </p:cNvPr>
            <p:cNvSpPr>
              <a:spLocks/>
            </p:cNvSpPr>
            <p:nvPr/>
          </p:nvSpPr>
          <p:spPr bwMode="auto">
            <a:xfrm>
              <a:off x="1621971" y="4386278"/>
              <a:ext cx="4060372" cy="1231890"/>
            </a:xfrm>
            <a:custGeom>
              <a:avLst/>
              <a:gdLst>
                <a:gd name="T0" fmla="*/ 3929743 w 4060372"/>
                <a:gd name="T1" fmla="*/ 337283 h 1231890"/>
                <a:gd name="T2" fmla="*/ 3810000 w 4060372"/>
                <a:gd name="T3" fmla="*/ 293740 h 1231890"/>
                <a:gd name="T4" fmla="*/ 3646715 w 4060372"/>
                <a:gd name="T5" fmla="*/ 239311 h 1231890"/>
                <a:gd name="T6" fmla="*/ 3396343 w 4060372"/>
                <a:gd name="T7" fmla="*/ 152226 h 1231890"/>
                <a:gd name="T8" fmla="*/ 3211286 w 4060372"/>
                <a:gd name="T9" fmla="*/ 86911 h 1231890"/>
                <a:gd name="T10" fmla="*/ 2939143 w 4060372"/>
                <a:gd name="T11" fmla="*/ 43368 h 1231890"/>
                <a:gd name="T12" fmla="*/ 478972 w 4060372"/>
                <a:gd name="T13" fmla="*/ 21597 h 1231890"/>
                <a:gd name="T14" fmla="*/ 402772 w 4060372"/>
                <a:gd name="T15" fmla="*/ 43368 h 1231890"/>
                <a:gd name="T16" fmla="*/ 326572 w 4060372"/>
                <a:gd name="T17" fmla="*/ 76026 h 1231890"/>
                <a:gd name="T18" fmla="*/ 272143 w 4060372"/>
                <a:gd name="T19" fmla="*/ 119568 h 1231890"/>
                <a:gd name="T20" fmla="*/ 195943 w 4060372"/>
                <a:gd name="T21" fmla="*/ 195768 h 1231890"/>
                <a:gd name="T22" fmla="*/ 130629 w 4060372"/>
                <a:gd name="T23" fmla="*/ 261083 h 1231890"/>
                <a:gd name="T24" fmla="*/ 21772 w 4060372"/>
                <a:gd name="T25" fmla="*/ 391711 h 1231890"/>
                <a:gd name="T26" fmla="*/ 10886 w 4060372"/>
                <a:gd name="T27" fmla="*/ 631197 h 1231890"/>
                <a:gd name="T28" fmla="*/ 119743 w 4060372"/>
                <a:gd name="T29" fmla="*/ 750940 h 1231890"/>
                <a:gd name="T30" fmla="*/ 174172 w 4060372"/>
                <a:gd name="T31" fmla="*/ 827140 h 1231890"/>
                <a:gd name="T32" fmla="*/ 304800 w 4060372"/>
                <a:gd name="T33" fmla="*/ 925111 h 1231890"/>
                <a:gd name="T34" fmla="*/ 402772 w 4060372"/>
                <a:gd name="T35" fmla="*/ 990426 h 1231890"/>
                <a:gd name="T36" fmla="*/ 511629 w 4060372"/>
                <a:gd name="T37" fmla="*/ 1044854 h 1231890"/>
                <a:gd name="T38" fmla="*/ 576943 w 4060372"/>
                <a:gd name="T39" fmla="*/ 1077511 h 1231890"/>
                <a:gd name="T40" fmla="*/ 674915 w 4060372"/>
                <a:gd name="T41" fmla="*/ 1121054 h 1231890"/>
                <a:gd name="T42" fmla="*/ 783772 w 4060372"/>
                <a:gd name="T43" fmla="*/ 1164597 h 1231890"/>
                <a:gd name="T44" fmla="*/ 947058 w 4060372"/>
                <a:gd name="T45" fmla="*/ 1197254 h 1231890"/>
                <a:gd name="T46" fmla="*/ 1175658 w 4060372"/>
                <a:gd name="T47" fmla="*/ 1229911 h 1231890"/>
                <a:gd name="T48" fmla="*/ 2623458 w 4060372"/>
                <a:gd name="T49" fmla="*/ 1175483 h 1231890"/>
                <a:gd name="T50" fmla="*/ 2884715 w 4060372"/>
                <a:gd name="T51" fmla="*/ 1142826 h 1231890"/>
                <a:gd name="T52" fmla="*/ 3113315 w 4060372"/>
                <a:gd name="T53" fmla="*/ 1099283 h 1231890"/>
                <a:gd name="T54" fmla="*/ 3200400 w 4060372"/>
                <a:gd name="T55" fmla="*/ 1066626 h 1231890"/>
                <a:gd name="T56" fmla="*/ 3320143 w 4060372"/>
                <a:gd name="T57" fmla="*/ 1023083 h 1231890"/>
                <a:gd name="T58" fmla="*/ 3450772 w 4060372"/>
                <a:gd name="T59" fmla="*/ 990426 h 1231890"/>
                <a:gd name="T60" fmla="*/ 3635829 w 4060372"/>
                <a:gd name="T61" fmla="*/ 903340 h 1231890"/>
                <a:gd name="T62" fmla="*/ 3701143 w 4060372"/>
                <a:gd name="T63" fmla="*/ 859797 h 1231890"/>
                <a:gd name="T64" fmla="*/ 3897086 w 4060372"/>
                <a:gd name="T65" fmla="*/ 696511 h 1231890"/>
                <a:gd name="T66" fmla="*/ 3951515 w 4060372"/>
                <a:gd name="T67" fmla="*/ 598540 h 123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60372" h="1231890">
                  <a:moveTo>
                    <a:pt x="4060372" y="348168"/>
                  </a:moveTo>
                  <a:cubicBezTo>
                    <a:pt x="4016829" y="344540"/>
                    <a:pt x="3973054" y="343058"/>
                    <a:pt x="3929743" y="337283"/>
                  </a:cubicBezTo>
                  <a:cubicBezTo>
                    <a:pt x="3918369" y="335767"/>
                    <a:pt x="3908119" y="329549"/>
                    <a:pt x="3897086" y="326397"/>
                  </a:cubicBezTo>
                  <a:cubicBezTo>
                    <a:pt x="3806095" y="300399"/>
                    <a:pt x="3901313" y="334324"/>
                    <a:pt x="3810000" y="293740"/>
                  </a:cubicBezTo>
                  <a:cubicBezTo>
                    <a:pt x="3751408" y="267699"/>
                    <a:pt x="3762409" y="273335"/>
                    <a:pt x="3701143" y="261083"/>
                  </a:cubicBezTo>
                  <a:cubicBezTo>
                    <a:pt x="3683000" y="253826"/>
                    <a:pt x="3665141" y="245814"/>
                    <a:pt x="3646715" y="239311"/>
                  </a:cubicBezTo>
                  <a:cubicBezTo>
                    <a:pt x="3603433" y="224035"/>
                    <a:pt x="3557139" y="216294"/>
                    <a:pt x="3516086" y="195768"/>
                  </a:cubicBezTo>
                  <a:cubicBezTo>
                    <a:pt x="3434223" y="154837"/>
                    <a:pt x="3474640" y="167884"/>
                    <a:pt x="3396343" y="152226"/>
                  </a:cubicBezTo>
                  <a:cubicBezTo>
                    <a:pt x="3208429" y="71689"/>
                    <a:pt x="3410650" y="152163"/>
                    <a:pt x="3265715" y="108683"/>
                  </a:cubicBezTo>
                  <a:cubicBezTo>
                    <a:pt x="3246998" y="103068"/>
                    <a:pt x="3230138" y="92052"/>
                    <a:pt x="3211286" y="86911"/>
                  </a:cubicBezTo>
                  <a:cubicBezTo>
                    <a:pt x="3177700" y="77751"/>
                    <a:pt x="3072424" y="67854"/>
                    <a:pt x="3048000" y="65140"/>
                  </a:cubicBezTo>
                  <a:cubicBezTo>
                    <a:pt x="3002528" y="53771"/>
                    <a:pt x="2990472" y="49527"/>
                    <a:pt x="2939143" y="43368"/>
                  </a:cubicBezTo>
                  <a:cubicBezTo>
                    <a:pt x="2294652" y="-33971"/>
                    <a:pt x="2054626" y="17018"/>
                    <a:pt x="1121229" y="10711"/>
                  </a:cubicBezTo>
                  <a:lnTo>
                    <a:pt x="478972" y="21597"/>
                  </a:lnTo>
                  <a:cubicBezTo>
                    <a:pt x="467503" y="21967"/>
                    <a:pt x="457348" y="29331"/>
                    <a:pt x="446315" y="32483"/>
                  </a:cubicBezTo>
                  <a:cubicBezTo>
                    <a:pt x="431930" y="36593"/>
                    <a:pt x="417286" y="39740"/>
                    <a:pt x="402772" y="43368"/>
                  </a:cubicBezTo>
                  <a:cubicBezTo>
                    <a:pt x="388258" y="50625"/>
                    <a:pt x="374144" y="58747"/>
                    <a:pt x="359229" y="65140"/>
                  </a:cubicBezTo>
                  <a:cubicBezTo>
                    <a:pt x="348682" y="69660"/>
                    <a:pt x="336411" y="70122"/>
                    <a:pt x="326572" y="76026"/>
                  </a:cubicBezTo>
                  <a:cubicBezTo>
                    <a:pt x="317771" y="81306"/>
                    <a:pt x="312814" y="91386"/>
                    <a:pt x="304800" y="97797"/>
                  </a:cubicBezTo>
                  <a:cubicBezTo>
                    <a:pt x="294584" y="105970"/>
                    <a:pt x="282076" y="111054"/>
                    <a:pt x="272143" y="119568"/>
                  </a:cubicBezTo>
                  <a:cubicBezTo>
                    <a:pt x="256558" y="132926"/>
                    <a:pt x="243114" y="148597"/>
                    <a:pt x="228600" y="163111"/>
                  </a:cubicBezTo>
                  <a:lnTo>
                    <a:pt x="195943" y="195768"/>
                  </a:lnTo>
                  <a:lnTo>
                    <a:pt x="163286" y="228426"/>
                  </a:lnTo>
                  <a:cubicBezTo>
                    <a:pt x="152400" y="239312"/>
                    <a:pt x="139168" y="248274"/>
                    <a:pt x="130629" y="261083"/>
                  </a:cubicBezTo>
                  <a:cubicBezTo>
                    <a:pt x="123372" y="271969"/>
                    <a:pt x="117550" y="283962"/>
                    <a:pt x="108858" y="293740"/>
                  </a:cubicBezTo>
                  <a:cubicBezTo>
                    <a:pt x="86958" y="318378"/>
                    <a:pt x="38243" y="354650"/>
                    <a:pt x="21772" y="391711"/>
                  </a:cubicBezTo>
                  <a:cubicBezTo>
                    <a:pt x="12451" y="412682"/>
                    <a:pt x="0" y="457026"/>
                    <a:pt x="0" y="457026"/>
                  </a:cubicBezTo>
                  <a:cubicBezTo>
                    <a:pt x="3629" y="515083"/>
                    <a:pt x="-1098" y="574274"/>
                    <a:pt x="10886" y="631197"/>
                  </a:cubicBezTo>
                  <a:cubicBezTo>
                    <a:pt x="14057" y="646261"/>
                    <a:pt x="33688" y="652028"/>
                    <a:pt x="43543" y="663854"/>
                  </a:cubicBezTo>
                  <a:cubicBezTo>
                    <a:pt x="133555" y="771867"/>
                    <a:pt x="-49853" y="581342"/>
                    <a:pt x="119743" y="750940"/>
                  </a:cubicBezTo>
                  <a:cubicBezTo>
                    <a:pt x="130629" y="761826"/>
                    <a:pt x="145515" y="769828"/>
                    <a:pt x="152400" y="783597"/>
                  </a:cubicBezTo>
                  <a:cubicBezTo>
                    <a:pt x="159657" y="798111"/>
                    <a:pt x="164740" y="813935"/>
                    <a:pt x="174172" y="827140"/>
                  </a:cubicBezTo>
                  <a:cubicBezTo>
                    <a:pt x="189462" y="848546"/>
                    <a:pt x="230100" y="878939"/>
                    <a:pt x="250372" y="892454"/>
                  </a:cubicBezTo>
                  <a:cubicBezTo>
                    <a:pt x="267976" y="904190"/>
                    <a:pt x="287467" y="912978"/>
                    <a:pt x="304800" y="925111"/>
                  </a:cubicBezTo>
                  <a:cubicBezTo>
                    <a:pt x="323834" y="938435"/>
                    <a:pt x="339897" y="955766"/>
                    <a:pt x="359229" y="968654"/>
                  </a:cubicBezTo>
                  <a:cubicBezTo>
                    <a:pt x="372731" y="977655"/>
                    <a:pt x="388526" y="982655"/>
                    <a:pt x="402772" y="990426"/>
                  </a:cubicBezTo>
                  <a:cubicBezTo>
                    <a:pt x="428454" y="1004434"/>
                    <a:pt x="452806" y="1020885"/>
                    <a:pt x="478972" y="1033968"/>
                  </a:cubicBezTo>
                  <a:cubicBezTo>
                    <a:pt x="489235" y="1039100"/>
                    <a:pt x="501366" y="1039722"/>
                    <a:pt x="511629" y="1044854"/>
                  </a:cubicBezTo>
                  <a:cubicBezTo>
                    <a:pt x="523331" y="1050705"/>
                    <a:pt x="532584" y="1060775"/>
                    <a:pt x="544286" y="1066626"/>
                  </a:cubicBezTo>
                  <a:cubicBezTo>
                    <a:pt x="554549" y="1071758"/>
                    <a:pt x="566680" y="1072380"/>
                    <a:pt x="576943" y="1077511"/>
                  </a:cubicBezTo>
                  <a:cubicBezTo>
                    <a:pt x="595867" y="1086973"/>
                    <a:pt x="612037" y="1101575"/>
                    <a:pt x="631372" y="1110168"/>
                  </a:cubicBezTo>
                  <a:cubicBezTo>
                    <a:pt x="645044" y="1116244"/>
                    <a:pt x="660855" y="1115941"/>
                    <a:pt x="674915" y="1121054"/>
                  </a:cubicBezTo>
                  <a:cubicBezTo>
                    <a:pt x="700886" y="1130498"/>
                    <a:pt x="725457" y="1143448"/>
                    <a:pt x="751115" y="1153711"/>
                  </a:cubicBezTo>
                  <a:cubicBezTo>
                    <a:pt x="761769" y="1157973"/>
                    <a:pt x="772483" y="1162544"/>
                    <a:pt x="783772" y="1164597"/>
                  </a:cubicBezTo>
                  <a:cubicBezTo>
                    <a:pt x="812555" y="1169830"/>
                    <a:pt x="841829" y="1171854"/>
                    <a:pt x="870858" y="1175483"/>
                  </a:cubicBezTo>
                  <a:cubicBezTo>
                    <a:pt x="898835" y="1184808"/>
                    <a:pt x="916991" y="1191787"/>
                    <a:pt x="947058" y="1197254"/>
                  </a:cubicBezTo>
                  <a:cubicBezTo>
                    <a:pt x="1025607" y="1211536"/>
                    <a:pt x="1036404" y="1206908"/>
                    <a:pt x="1121229" y="1219026"/>
                  </a:cubicBezTo>
                  <a:cubicBezTo>
                    <a:pt x="1139545" y="1221643"/>
                    <a:pt x="1157515" y="1226283"/>
                    <a:pt x="1175658" y="1229911"/>
                  </a:cubicBezTo>
                  <a:cubicBezTo>
                    <a:pt x="1271874" y="1228876"/>
                    <a:pt x="2100032" y="1245594"/>
                    <a:pt x="2438400" y="1197254"/>
                  </a:cubicBezTo>
                  <a:cubicBezTo>
                    <a:pt x="2603666" y="1173644"/>
                    <a:pt x="2413791" y="1199675"/>
                    <a:pt x="2623458" y="1175483"/>
                  </a:cubicBezTo>
                  <a:lnTo>
                    <a:pt x="2797629" y="1153711"/>
                  </a:lnTo>
                  <a:cubicBezTo>
                    <a:pt x="2826658" y="1150082"/>
                    <a:pt x="2856029" y="1148563"/>
                    <a:pt x="2884715" y="1142826"/>
                  </a:cubicBezTo>
                  <a:cubicBezTo>
                    <a:pt x="3077431" y="1104281"/>
                    <a:pt x="2781742" y="1162813"/>
                    <a:pt x="3004458" y="1121054"/>
                  </a:cubicBezTo>
                  <a:cubicBezTo>
                    <a:pt x="3040828" y="1114235"/>
                    <a:pt x="3113315" y="1099283"/>
                    <a:pt x="3113315" y="1099283"/>
                  </a:cubicBezTo>
                  <a:cubicBezTo>
                    <a:pt x="3127829" y="1092026"/>
                    <a:pt x="3141664" y="1083209"/>
                    <a:pt x="3156858" y="1077511"/>
                  </a:cubicBezTo>
                  <a:cubicBezTo>
                    <a:pt x="3170866" y="1072258"/>
                    <a:pt x="3186649" y="1072519"/>
                    <a:pt x="3200400" y="1066626"/>
                  </a:cubicBezTo>
                  <a:cubicBezTo>
                    <a:pt x="3212425" y="1061472"/>
                    <a:pt x="3220762" y="1049325"/>
                    <a:pt x="3233058" y="1044854"/>
                  </a:cubicBezTo>
                  <a:cubicBezTo>
                    <a:pt x="3261178" y="1034628"/>
                    <a:pt x="3291115" y="1030340"/>
                    <a:pt x="3320143" y="1023083"/>
                  </a:cubicBezTo>
                  <a:lnTo>
                    <a:pt x="3407229" y="1001311"/>
                  </a:lnTo>
                  <a:lnTo>
                    <a:pt x="3450772" y="990426"/>
                  </a:lnTo>
                  <a:cubicBezTo>
                    <a:pt x="3551239" y="940192"/>
                    <a:pt x="3506372" y="954755"/>
                    <a:pt x="3581400" y="935997"/>
                  </a:cubicBezTo>
                  <a:cubicBezTo>
                    <a:pt x="3636570" y="880830"/>
                    <a:pt x="3565167" y="945739"/>
                    <a:pt x="3635829" y="903340"/>
                  </a:cubicBezTo>
                  <a:cubicBezTo>
                    <a:pt x="3644630" y="898059"/>
                    <a:pt x="3649061" y="887261"/>
                    <a:pt x="3657600" y="881568"/>
                  </a:cubicBezTo>
                  <a:cubicBezTo>
                    <a:pt x="3671102" y="872567"/>
                    <a:pt x="3687054" y="867848"/>
                    <a:pt x="3701143" y="859797"/>
                  </a:cubicBezTo>
                  <a:cubicBezTo>
                    <a:pt x="3743148" y="835795"/>
                    <a:pt x="3748086" y="823740"/>
                    <a:pt x="3788229" y="783597"/>
                  </a:cubicBezTo>
                  <a:cubicBezTo>
                    <a:pt x="3823167" y="760305"/>
                    <a:pt x="3872268" y="733738"/>
                    <a:pt x="3897086" y="696511"/>
                  </a:cubicBezTo>
                  <a:cubicBezTo>
                    <a:pt x="3911600" y="674740"/>
                    <a:pt x="3932354" y="656020"/>
                    <a:pt x="3940629" y="631197"/>
                  </a:cubicBezTo>
                  <a:cubicBezTo>
                    <a:pt x="3944258" y="620311"/>
                    <a:pt x="3950373" y="609958"/>
                    <a:pt x="3951515" y="598540"/>
                  </a:cubicBezTo>
                  <a:cubicBezTo>
                    <a:pt x="3954042" y="573266"/>
                    <a:pt x="3951515" y="547740"/>
                    <a:pt x="3951515" y="522340"/>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 name="AutoShape 9">
            <a:hlinkClick r:id="" action="ppaction://noaction" highlightClick="1"/>
            <a:extLst>
              <a:ext uri="{FF2B5EF4-FFF2-40B4-BE49-F238E27FC236}">
                <a16:creationId xmlns:a16="http://schemas.microsoft.com/office/drawing/2014/main" id="{D6AA73ED-1732-4544-AA6E-B1C529492E59}"/>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xit" presetSubtype="0" fill="hold" grpId="0"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Date Placeholder 3">
            <a:extLst>
              <a:ext uri="{FF2B5EF4-FFF2-40B4-BE49-F238E27FC236}">
                <a16:creationId xmlns:a16="http://schemas.microsoft.com/office/drawing/2014/main" id="{F72ED9BD-4C7D-9944-B537-AA4026C4998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555DC2A-967E-9A40-8439-FC6683BE3258}" type="datetime10">
              <a:rPr lang="en-US" altLang="en-US" sz="1400" smtClean="0"/>
              <a:pPr>
                <a:spcBef>
                  <a:spcPct val="0"/>
                </a:spcBef>
                <a:buFontTx/>
                <a:buNone/>
              </a:pPr>
              <a:t>22:52</a:t>
            </a:fld>
            <a:endParaRPr lang="en-US" altLang="en-US" sz="1400"/>
          </a:p>
        </p:txBody>
      </p:sp>
      <p:sp>
        <p:nvSpPr>
          <p:cNvPr id="62466" name="Rectangle 2">
            <a:extLst>
              <a:ext uri="{FF2B5EF4-FFF2-40B4-BE49-F238E27FC236}">
                <a16:creationId xmlns:a16="http://schemas.microsoft.com/office/drawing/2014/main" id="{8A73FE76-1ACF-994A-84C6-C01EB81E34E6}"/>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62467" name="Rectangle 3">
            <a:extLst>
              <a:ext uri="{FF2B5EF4-FFF2-40B4-BE49-F238E27FC236}">
                <a16:creationId xmlns:a16="http://schemas.microsoft.com/office/drawing/2014/main" id="{9BB9EAFB-A4DF-4A48-A2D1-977AF65957CC}"/>
              </a:ext>
            </a:extLst>
          </p:cNvPr>
          <p:cNvSpPr>
            <a:spLocks noGrp="1" noChangeArrowheads="1"/>
          </p:cNvSpPr>
          <p:nvPr>
            <p:ph type="body" idx="1"/>
          </p:nvPr>
        </p:nvSpPr>
        <p:spPr>
          <a:xfrm>
            <a:off x="139700" y="4146550"/>
            <a:ext cx="8642350" cy="1190625"/>
          </a:xfrm>
        </p:spPr>
        <p:txBody>
          <a:bodyPr/>
          <a:lstStyle/>
          <a:p>
            <a:pPr eaLnBrk="1" hangingPunct="1">
              <a:buFontTx/>
              <a:buNone/>
            </a:pPr>
            <a:r>
              <a:rPr lang="en-US" altLang="en-US" sz="1400">
                <a:ea typeface="ＭＳ Ｐゴシック" panose="020B0600070205080204" pitchFamily="34" charset="-128"/>
              </a:rPr>
              <a:t>	</a:t>
            </a:r>
            <a:r>
              <a:rPr lang="ja-JP" altLang="en-US" sz="1400">
                <a:ea typeface="ＭＳ Ｐゴシック" panose="020B0600070205080204" pitchFamily="34" charset="-128"/>
              </a:rPr>
              <a:t>“</a:t>
            </a:r>
            <a:r>
              <a:rPr lang="en-US" altLang="ja-JP" sz="1400" i="1">
                <a:ea typeface="ＭＳ Ｐゴシック" panose="020B0600070205080204" pitchFamily="34" charset="-128"/>
              </a:rPr>
              <a:t>You should be aware of the resolution at which the image was acquired by the digital camera on your microscope. When that file is opened in Photoshop, you have the option of setting the size and resolution of the image. You should not set the total number of pixels to be greater than that in the original image; otherwise, the computer must create data for you that were not present in the original, and the resulting image is a misrepresentation of the original data—that is, the dpi of an image can only be increased if the size of the image is reduced proportionately</a:t>
            </a:r>
            <a:r>
              <a:rPr lang="en-US" altLang="ja-JP" sz="1400">
                <a:ea typeface="ＭＳ Ｐゴシック" panose="020B0600070205080204" pitchFamily="34" charset="-128"/>
              </a:rPr>
              <a:t>.</a:t>
            </a:r>
            <a:r>
              <a:rPr lang="ja-JP" altLang="en-US" sz="1400">
                <a:ea typeface="ＭＳ Ｐゴシック" panose="020B0600070205080204" pitchFamily="34" charset="-128"/>
              </a:rPr>
              <a:t>”</a:t>
            </a:r>
            <a:endParaRPr lang="en-US" altLang="ja-JP" sz="1400">
              <a:ea typeface="ＭＳ Ｐゴシック" panose="020B0600070205080204" pitchFamily="34" charset="-128"/>
            </a:endParaRPr>
          </a:p>
          <a:p>
            <a:pPr eaLnBrk="1" hangingPunct="1">
              <a:buFontTx/>
              <a:buNone/>
            </a:pPr>
            <a:endParaRPr lang="en-US" altLang="en-US" sz="1400">
              <a:ea typeface="ＭＳ Ｐゴシック" panose="020B0600070205080204" pitchFamily="34" charset="-128"/>
            </a:endParaRPr>
          </a:p>
        </p:txBody>
      </p:sp>
      <p:pic>
        <p:nvPicPr>
          <p:cNvPr id="62468" name="Picture 4">
            <a:extLst>
              <a:ext uri="{FF2B5EF4-FFF2-40B4-BE49-F238E27FC236}">
                <a16:creationId xmlns:a16="http://schemas.microsoft.com/office/drawing/2014/main" id="{11340A0E-EA32-7047-AFD7-3FA578C34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9525"/>
            <a:ext cx="6667500" cy="4076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9" name="Text Box 5">
            <a:extLst>
              <a:ext uri="{FF2B5EF4-FFF2-40B4-BE49-F238E27FC236}">
                <a16:creationId xmlns:a16="http://schemas.microsoft.com/office/drawing/2014/main" id="{EA637897-84E5-384F-88E0-A0D21D0F04E9}"/>
              </a:ext>
            </a:extLst>
          </p:cNvPr>
          <p:cNvSpPr txBox="1">
            <a:spLocks noChangeArrowheads="1"/>
          </p:cNvSpPr>
          <p:nvPr/>
        </p:nvSpPr>
        <p:spPr bwMode="auto">
          <a:xfrm>
            <a:off x="5481638" y="6518275"/>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 p15</a:t>
            </a:r>
          </a:p>
          <a:p>
            <a:pPr eaLnBrk="1" hangingPunct="1">
              <a:lnSpc>
                <a:spcPct val="90000"/>
              </a:lnSpc>
              <a:spcBef>
                <a:spcPct val="0"/>
              </a:spcBef>
              <a:buFontTx/>
              <a:buNone/>
            </a:pPr>
            <a:endParaRPr lang="en-US" altLang="en-US" sz="900">
              <a:solidFill>
                <a:srgbClr val="8A8A8A"/>
              </a:solidFill>
            </a:endParaRPr>
          </a:p>
        </p:txBody>
      </p:sp>
      <p:pic>
        <p:nvPicPr>
          <p:cNvPr id="563206" name="Picture 6">
            <a:extLst>
              <a:ext uri="{FF2B5EF4-FFF2-40B4-BE49-F238E27FC236}">
                <a16:creationId xmlns:a16="http://schemas.microsoft.com/office/drawing/2014/main" id="{B159D637-E5D9-3847-9B28-9D19B4DF5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9095"/>
          <a:stretch>
            <a:fillRect/>
          </a:stretch>
        </p:blipFill>
        <p:spPr bwMode="auto">
          <a:xfrm>
            <a:off x="6789738" y="646113"/>
            <a:ext cx="23622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07" name="AutoShape 7">
            <a:hlinkClick r:id="" action="ppaction://noaction" highlightClick="1"/>
            <a:extLst>
              <a:ext uri="{FF2B5EF4-FFF2-40B4-BE49-F238E27FC236}">
                <a16:creationId xmlns:a16="http://schemas.microsoft.com/office/drawing/2014/main" id="{453A48EC-D5FE-8F48-885D-5AF295835B25}"/>
              </a:ext>
            </a:extLst>
          </p:cNvPr>
          <p:cNvSpPr>
            <a:spLocks noChangeArrowheads="1"/>
          </p:cNvSpPr>
          <p:nvPr/>
        </p:nvSpPr>
        <p:spPr bwMode="auto">
          <a:xfrm>
            <a:off x="896461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63208" name="AutoShape 8">
            <a:hlinkClick r:id="" action="ppaction://noaction" highlightClick="1"/>
            <a:extLst>
              <a:ext uri="{FF2B5EF4-FFF2-40B4-BE49-F238E27FC236}">
                <a16:creationId xmlns:a16="http://schemas.microsoft.com/office/drawing/2014/main" id="{AD00A853-3181-EE4B-A759-275DF092DF1E}"/>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grpSp>
        <p:nvGrpSpPr>
          <p:cNvPr id="563209" name="Group 9">
            <a:extLst>
              <a:ext uri="{FF2B5EF4-FFF2-40B4-BE49-F238E27FC236}">
                <a16:creationId xmlns:a16="http://schemas.microsoft.com/office/drawing/2014/main" id="{E9E62F76-1918-5140-9008-6285714D8E74}"/>
              </a:ext>
            </a:extLst>
          </p:cNvPr>
          <p:cNvGrpSpPr>
            <a:grpSpLocks/>
          </p:cNvGrpSpPr>
          <p:nvPr/>
        </p:nvGrpSpPr>
        <p:grpSpPr bwMode="auto">
          <a:xfrm>
            <a:off x="866775" y="206375"/>
            <a:ext cx="4973638" cy="6330950"/>
            <a:chOff x="546" y="130"/>
            <a:chExt cx="3133" cy="3988"/>
          </a:xfrm>
        </p:grpSpPr>
        <p:grpSp>
          <p:nvGrpSpPr>
            <p:cNvPr id="62476" name="Group 10">
              <a:extLst>
                <a:ext uri="{FF2B5EF4-FFF2-40B4-BE49-F238E27FC236}">
                  <a16:creationId xmlns:a16="http://schemas.microsoft.com/office/drawing/2014/main" id="{7D3462C0-FF49-E04C-955F-172B66618ECB}"/>
                </a:ext>
              </a:extLst>
            </p:cNvPr>
            <p:cNvGrpSpPr>
              <a:grpSpLocks/>
            </p:cNvGrpSpPr>
            <p:nvPr/>
          </p:nvGrpSpPr>
          <p:grpSpPr bwMode="auto">
            <a:xfrm>
              <a:off x="546" y="130"/>
              <a:ext cx="3133" cy="3988"/>
              <a:chOff x="546" y="130"/>
              <a:chExt cx="3133" cy="3988"/>
            </a:xfrm>
          </p:grpSpPr>
          <p:pic>
            <p:nvPicPr>
              <p:cNvPr id="62480" name="Picture 11">
                <a:extLst>
                  <a:ext uri="{FF2B5EF4-FFF2-40B4-BE49-F238E27FC236}">
                    <a16:creationId xmlns:a16="http://schemas.microsoft.com/office/drawing/2014/main" id="{FAD9487A-95C2-F34E-9551-49996AC0E3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 y="130"/>
                <a:ext cx="3133" cy="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1" name="Line 12">
                <a:extLst>
                  <a:ext uri="{FF2B5EF4-FFF2-40B4-BE49-F238E27FC236}">
                    <a16:creationId xmlns:a16="http://schemas.microsoft.com/office/drawing/2014/main" id="{E95EA9E2-3AE4-1E43-82ED-0A4511E6C7B7}"/>
                  </a:ext>
                </a:extLst>
              </p:cNvPr>
              <p:cNvSpPr>
                <a:spLocks noChangeShapeType="1"/>
              </p:cNvSpPr>
              <p:nvPr/>
            </p:nvSpPr>
            <p:spPr bwMode="auto">
              <a:xfrm>
                <a:off x="2567" y="3205"/>
                <a:ext cx="13" cy="34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2" name="Line 13">
                <a:extLst>
                  <a:ext uri="{FF2B5EF4-FFF2-40B4-BE49-F238E27FC236}">
                    <a16:creationId xmlns:a16="http://schemas.microsoft.com/office/drawing/2014/main" id="{BCC4BDA6-3E38-8141-ABD5-BBAFD8461C84}"/>
                  </a:ext>
                </a:extLst>
              </p:cNvPr>
              <p:cNvSpPr>
                <a:spLocks noChangeShapeType="1"/>
              </p:cNvSpPr>
              <p:nvPr/>
            </p:nvSpPr>
            <p:spPr bwMode="auto">
              <a:xfrm flipH="1" flipV="1">
                <a:off x="1587" y="2235"/>
                <a:ext cx="379" cy="4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3" name="Line 14">
                <a:extLst>
                  <a:ext uri="{FF2B5EF4-FFF2-40B4-BE49-F238E27FC236}">
                    <a16:creationId xmlns:a16="http://schemas.microsoft.com/office/drawing/2014/main" id="{F09CC784-EC42-1C4F-814B-38E0EC27FA68}"/>
                  </a:ext>
                </a:extLst>
              </p:cNvPr>
              <p:cNvSpPr>
                <a:spLocks noChangeShapeType="1"/>
              </p:cNvSpPr>
              <p:nvPr/>
            </p:nvSpPr>
            <p:spPr bwMode="auto">
              <a:xfrm flipV="1">
                <a:off x="2441" y="2204"/>
                <a:ext cx="338" cy="7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2477" name="Line 15">
              <a:extLst>
                <a:ext uri="{FF2B5EF4-FFF2-40B4-BE49-F238E27FC236}">
                  <a16:creationId xmlns:a16="http://schemas.microsoft.com/office/drawing/2014/main" id="{B68B7C17-D287-1F44-91C5-6373E4FC0341}"/>
                </a:ext>
              </a:extLst>
            </p:cNvPr>
            <p:cNvSpPr>
              <a:spLocks noChangeShapeType="1"/>
            </p:cNvSpPr>
            <p:nvPr/>
          </p:nvSpPr>
          <p:spPr bwMode="auto">
            <a:xfrm flipH="1" flipV="1">
              <a:off x="1183" y="834"/>
              <a:ext cx="104" cy="324"/>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8" name="Line 16">
              <a:extLst>
                <a:ext uri="{FF2B5EF4-FFF2-40B4-BE49-F238E27FC236}">
                  <a16:creationId xmlns:a16="http://schemas.microsoft.com/office/drawing/2014/main" id="{E4DCDF59-FF48-094B-AFD6-983714DDEC58}"/>
                </a:ext>
              </a:extLst>
            </p:cNvPr>
            <p:cNvSpPr>
              <a:spLocks noChangeShapeType="1"/>
            </p:cNvSpPr>
            <p:nvPr/>
          </p:nvSpPr>
          <p:spPr bwMode="auto">
            <a:xfrm flipV="1">
              <a:off x="2124" y="1181"/>
              <a:ext cx="325" cy="12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9" name="Line 17">
              <a:extLst>
                <a:ext uri="{FF2B5EF4-FFF2-40B4-BE49-F238E27FC236}">
                  <a16:creationId xmlns:a16="http://schemas.microsoft.com/office/drawing/2014/main" id="{1CC63056-89AC-DB4A-BD91-B6B87BD9FC89}"/>
                </a:ext>
              </a:extLst>
            </p:cNvPr>
            <p:cNvSpPr>
              <a:spLocks noChangeShapeType="1"/>
            </p:cNvSpPr>
            <p:nvPr/>
          </p:nvSpPr>
          <p:spPr bwMode="auto">
            <a:xfrm>
              <a:off x="2256" y="3235"/>
              <a:ext cx="18" cy="35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563218" name="Picture 18">
            <a:extLst>
              <a:ext uri="{FF2B5EF4-FFF2-40B4-BE49-F238E27FC236}">
                <a16:creationId xmlns:a16="http://schemas.microsoft.com/office/drawing/2014/main" id="{46CE15D6-F938-3D4A-8B40-5BAF799FB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00" y="3252788"/>
            <a:ext cx="22098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9" name="AutoShape 19">
            <a:hlinkClick r:id="" action="ppaction://noaction" highlightClick="1"/>
            <a:extLst>
              <a:ext uri="{FF2B5EF4-FFF2-40B4-BE49-F238E27FC236}">
                <a16:creationId xmlns:a16="http://schemas.microsoft.com/office/drawing/2014/main" id="{9F9F1F81-1DBE-BC4A-90F6-705F80390DC1}"/>
              </a:ext>
            </a:extLst>
          </p:cNvPr>
          <p:cNvSpPr>
            <a:spLocks noChangeArrowheads="1"/>
          </p:cNvSpPr>
          <p:nvPr/>
        </p:nvSpPr>
        <p:spPr bwMode="auto">
          <a:xfrm>
            <a:off x="9221788" y="6176963"/>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3209"/>
                                        </p:tgtEl>
                                        <p:attrNameLst>
                                          <p:attrName>style.visibility</p:attrName>
                                        </p:attrNameLst>
                                      </p:cBhvr>
                                      <p:to>
                                        <p:strVal val="visible"/>
                                      </p:to>
                                    </p:set>
                                    <p:animEffect transition="in" filter="dissolve">
                                      <p:cBhvr>
                                        <p:cTn id="7" dur="500"/>
                                        <p:tgtEl>
                                          <p:spTgt spid="563209"/>
                                        </p:tgtEl>
                                      </p:cBhvr>
                                    </p:animEffect>
                                  </p:childTnLst>
                                </p:cTn>
                              </p:par>
                              <p:par>
                                <p:cTn id="8" presetID="9" presetClass="exit" presetSubtype="0" fill="hold" grpId="0" nodeType="withEffect">
                                  <p:stCondLst>
                                    <p:cond delay="0"/>
                                  </p:stCondLst>
                                  <p:childTnLst>
                                    <p:animEffect transition="out" filter="dissolve">
                                      <p:cBhvr>
                                        <p:cTn id="9" dur="500"/>
                                        <p:tgtEl>
                                          <p:spTgt spid="563208"/>
                                        </p:tgtEl>
                                      </p:cBhvr>
                                    </p:animEffect>
                                    <p:set>
                                      <p:cBhvr>
                                        <p:cTn id="10" dur="1" fill="hold">
                                          <p:stCondLst>
                                            <p:cond delay="499"/>
                                          </p:stCondLst>
                                        </p:cTn>
                                        <p:tgtEl>
                                          <p:spTgt spid="56320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563206"/>
                                        </p:tgtEl>
                                        <p:attrNameLst>
                                          <p:attrName>style.visibility</p:attrName>
                                        </p:attrNameLst>
                                      </p:cBhvr>
                                      <p:to>
                                        <p:strVal val="visible"/>
                                      </p:to>
                                    </p:set>
                                    <p:animEffect transition="in" filter="dissolve">
                                      <p:cBhvr>
                                        <p:cTn id="15" dur="500"/>
                                        <p:tgtEl>
                                          <p:spTgt spid="563206"/>
                                        </p:tgtEl>
                                      </p:cBhvr>
                                    </p:animEffect>
                                  </p:childTnLst>
                                </p:cTn>
                              </p:par>
                              <p:par>
                                <p:cTn id="16" presetID="9" presetClass="exit" presetSubtype="0" fill="hold" grpId="0" nodeType="withEffect">
                                  <p:stCondLst>
                                    <p:cond delay="0"/>
                                  </p:stCondLst>
                                  <p:childTnLst>
                                    <p:animEffect transition="out" filter="dissolve">
                                      <p:cBhvr>
                                        <p:cTn id="17" dur="500"/>
                                        <p:tgtEl>
                                          <p:spTgt spid="563207"/>
                                        </p:tgtEl>
                                      </p:cBhvr>
                                    </p:animEffect>
                                    <p:set>
                                      <p:cBhvr>
                                        <p:cTn id="18" dur="1" fill="hold">
                                          <p:stCondLst>
                                            <p:cond delay="499"/>
                                          </p:stCondLst>
                                        </p:cTn>
                                        <p:tgtEl>
                                          <p:spTgt spid="56320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563218"/>
                                        </p:tgtEl>
                                        <p:attrNameLst>
                                          <p:attrName>style.visibility</p:attrName>
                                        </p:attrNameLst>
                                      </p:cBhvr>
                                      <p:to>
                                        <p:strVal val="visible"/>
                                      </p:to>
                                    </p:set>
                                    <p:animEffect transition="in" filter="dissolve">
                                      <p:cBhvr>
                                        <p:cTn id="23" dur="500"/>
                                        <p:tgtEl>
                                          <p:spTgt spid="563218"/>
                                        </p:tgtEl>
                                      </p:cBhvr>
                                    </p:animEffect>
                                  </p:childTnLst>
                                </p:cTn>
                              </p:par>
                              <p:par>
                                <p:cTn id="24" presetID="9" presetClass="exit" presetSubtype="0" fill="hold" grpId="0" nodeType="withEffect">
                                  <p:stCondLst>
                                    <p:cond delay="0"/>
                                  </p:stCondLst>
                                  <p:childTnLst>
                                    <p:animEffect transition="out" filter="dissolve">
                                      <p:cBhvr>
                                        <p:cTn id="25" dur="500"/>
                                        <p:tgtEl>
                                          <p:spTgt spid="563219"/>
                                        </p:tgtEl>
                                      </p:cBhvr>
                                    </p:animEffect>
                                    <p:set>
                                      <p:cBhvr>
                                        <p:cTn id="26" dur="1" fill="hold">
                                          <p:stCondLst>
                                            <p:cond delay="499"/>
                                          </p:stCondLst>
                                        </p:cTn>
                                        <p:tgtEl>
                                          <p:spTgt spid="563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P spid="563208" grpId="0" animBg="1"/>
      <p:bldP spid="5632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ate Placeholder 3">
            <a:extLst>
              <a:ext uri="{FF2B5EF4-FFF2-40B4-BE49-F238E27FC236}">
                <a16:creationId xmlns:a16="http://schemas.microsoft.com/office/drawing/2014/main" id="{5ACAF46A-F57C-7849-BE23-EFF5EFE4B1F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81F0AE-D592-9941-AA9E-456ADD340028}" type="datetime10">
              <a:rPr lang="en-US" altLang="en-US" sz="1400" smtClean="0"/>
              <a:pPr>
                <a:spcBef>
                  <a:spcPct val="0"/>
                </a:spcBef>
                <a:buFontTx/>
                <a:buNone/>
              </a:pPr>
              <a:t>22:52</a:t>
            </a:fld>
            <a:endParaRPr lang="en-US" altLang="en-US" sz="1400"/>
          </a:p>
        </p:txBody>
      </p:sp>
      <p:sp>
        <p:nvSpPr>
          <p:cNvPr id="64514" name="Rectangle 2">
            <a:extLst>
              <a:ext uri="{FF2B5EF4-FFF2-40B4-BE49-F238E27FC236}">
                <a16:creationId xmlns:a16="http://schemas.microsoft.com/office/drawing/2014/main" id="{76C72663-5B01-1E41-B94C-5B3885F2EB50}"/>
              </a:ext>
            </a:extLst>
          </p:cNvPr>
          <p:cNvSpPr>
            <a:spLocks noGrp="1" noChangeArrowheads="1"/>
          </p:cNvSpPr>
          <p:nvPr>
            <p:ph type="title"/>
          </p:nvPr>
        </p:nvSpPr>
        <p:spPr>
          <a:xfrm>
            <a:off x="4289425" y="1809750"/>
            <a:ext cx="4722813" cy="1143000"/>
          </a:xfrm>
        </p:spPr>
        <p:txBody>
          <a:bodyPr/>
          <a:lstStyle/>
          <a:p>
            <a:pPr eaLnBrk="1" hangingPunct="1"/>
            <a:r>
              <a:rPr lang="en-US" altLang="en-US">
                <a:ea typeface="ＭＳ Ｐゴシック" panose="020B0600070205080204" pitchFamily="34" charset="-128"/>
              </a:rPr>
              <a:t>You cannot alter the background to suit….</a:t>
            </a:r>
          </a:p>
        </p:txBody>
      </p:sp>
      <p:sp>
        <p:nvSpPr>
          <p:cNvPr id="64515" name="Rectangle 3">
            <a:extLst>
              <a:ext uri="{FF2B5EF4-FFF2-40B4-BE49-F238E27FC236}">
                <a16:creationId xmlns:a16="http://schemas.microsoft.com/office/drawing/2014/main" id="{047BAAA5-5A0D-BF4B-BFC4-4CD2748994E9}"/>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4516" name="Picture 4">
            <a:extLst>
              <a:ext uri="{FF2B5EF4-FFF2-40B4-BE49-F238E27FC236}">
                <a16:creationId xmlns:a16="http://schemas.microsoft.com/office/drawing/2014/main" id="{BC96EFDD-9E2B-8B4F-B0F8-262859B86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12738"/>
            <a:ext cx="3449638" cy="688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5">
            <a:extLst>
              <a:ext uri="{FF2B5EF4-FFF2-40B4-BE49-F238E27FC236}">
                <a16:creationId xmlns:a16="http://schemas.microsoft.com/office/drawing/2014/main" id="{2F691466-88A1-934C-B5A3-6858D60DE54D}"/>
              </a:ext>
            </a:extLst>
          </p:cNvPr>
          <p:cNvSpPr txBox="1">
            <a:spLocks noChangeArrowheads="1"/>
          </p:cNvSpPr>
          <p:nvPr/>
        </p:nvSpPr>
        <p:spPr bwMode="auto">
          <a:xfrm>
            <a:off x="5481638" y="6518275"/>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 p15</a:t>
            </a:r>
          </a:p>
          <a:p>
            <a:pPr eaLnBrk="1" hangingPunct="1">
              <a:lnSpc>
                <a:spcPct val="90000"/>
              </a:lnSpc>
              <a:spcBef>
                <a:spcPct val="0"/>
              </a:spcBef>
              <a:buFontTx/>
              <a:buNone/>
            </a:pPr>
            <a:endParaRPr lang="en-US" altLang="en-US" sz="900">
              <a:solidFill>
                <a:srgbClr val="8A8A8A"/>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Date Placeholder 3">
            <a:extLst>
              <a:ext uri="{FF2B5EF4-FFF2-40B4-BE49-F238E27FC236}">
                <a16:creationId xmlns:a16="http://schemas.microsoft.com/office/drawing/2014/main" id="{7243807D-4C75-0C40-9E2D-6798F605DB5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6AE3315-4223-E345-BB8D-705464D67ECE}" type="datetime10">
              <a:rPr lang="en-US" altLang="en-US" sz="1400" smtClean="0"/>
              <a:pPr>
                <a:spcBef>
                  <a:spcPct val="0"/>
                </a:spcBef>
                <a:buFontTx/>
                <a:buNone/>
              </a:pPr>
              <a:t>22:52</a:t>
            </a:fld>
            <a:endParaRPr lang="en-US" altLang="en-US" sz="1400"/>
          </a:p>
        </p:txBody>
      </p:sp>
      <p:sp>
        <p:nvSpPr>
          <p:cNvPr id="66562" name="Rectangle 2">
            <a:extLst>
              <a:ext uri="{FF2B5EF4-FFF2-40B4-BE49-F238E27FC236}">
                <a16:creationId xmlns:a16="http://schemas.microsoft.com/office/drawing/2014/main" id="{7B04C74A-C7D4-274F-B234-81EDE4D1D09D}"/>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66563" name="Text Box 4">
            <a:extLst>
              <a:ext uri="{FF2B5EF4-FFF2-40B4-BE49-F238E27FC236}">
                <a16:creationId xmlns:a16="http://schemas.microsoft.com/office/drawing/2014/main" id="{33635F26-1881-BD4A-BF5A-3705AA9C4DCE}"/>
              </a:ext>
            </a:extLst>
          </p:cNvPr>
          <p:cNvSpPr txBox="1">
            <a:spLocks noChangeArrowheads="1"/>
          </p:cNvSpPr>
          <p:nvPr/>
        </p:nvSpPr>
        <p:spPr bwMode="auto">
          <a:xfrm>
            <a:off x="0" y="5240338"/>
            <a:ext cx="9601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t>(</a:t>
            </a:r>
            <a:r>
              <a:rPr lang="en-US" altLang="en-US" sz="2000" b="1"/>
              <a:t>D</a:t>
            </a:r>
            <a:r>
              <a:rPr lang="en-US" altLang="en-US" sz="2000"/>
              <a:t>) Authors have submitted subsections of previously published figures as original images, as in this hypothetical example. Note: The images have been intentionally manipulated for illustrative purposes.</a:t>
            </a:r>
          </a:p>
          <a:p>
            <a:pPr eaLnBrk="1" hangingPunct="1">
              <a:lnSpc>
                <a:spcPct val="90000"/>
              </a:lnSpc>
              <a:spcBef>
                <a:spcPct val="0"/>
              </a:spcBef>
              <a:buFontTx/>
              <a:buNone/>
            </a:pPr>
            <a:endParaRPr lang="en-US" altLang="en-US" sz="2000"/>
          </a:p>
        </p:txBody>
      </p:sp>
      <p:pic>
        <p:nvPicPr>
          <p:cNvPr id="66564" name="Picture 5">
            <a:extLst>
              <a:ext uri="{FF2B5EF4-FFF2-40B4-BE49-F238E27FC236}">
                <a16:creationId xmlns:a16="http://schemas.microsoft.com/office/drawing/2014/main" id="{09966C41-F59E-5743-8B12-4FD17969B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328613"/>
            <a:ext cx="55054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6">
            <a:extLst>
              <a:ext uri="{FF2B5EF4-FFF2-40B4-BE49-F238E27FC236}">
                <a16:creationId xmlns:a16="http://schemas.microsoft.com/office/drawing/2014/main" id="{B06DDD8D-9CAA-7145-AB4F-F92DC2F82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2116138"/>
            <a:ext cx="60674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7">
            <a:extLst>
              <a:ext uri="{FF2B5EF4-FFF2-40B4-BE49-F238E27FC236}">
                <a16:creationId xmlns:a16="http://schemas.microsoft.com/office/drawing/2014/main" id="{6CF7DC7E-6498-064A-96C4-08C1248CB27B}"/>
              </a:ext>
            </a:extLst>
          </p:cNvPr>
          <p:cNvSpPr txBox="1">
            <a:spLocks noChangeArrowheads="1"/>
          </p:cNvSpPr>
          <p:nvPr/>
        </p:nvSpPr>
        <p:spPr bwMode="auto">
          <a:xfrm>
            <a:off x="80963" y="1849438"/>
            <a:ext cx="9520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t>(</a:t>
            </a:r>
            <a:r>
              <a:rPr lang="en-US" altLang="en-US" sz="2000" b="1"/>
              <a:t>C</a:t>
            </a:r>
            <a:r>
              <a:rPr lang="en-US" altLang="en-US" sz="2000"/>
              <a:t>) The eraser tool was used to remove duplicate bands and background noise.</a:t>
            </a:r>
            <a:r>
              <a:rPr lang="en-US" altLang="en-US" sz="2000">
                <a:solidFill>
                  <a:srgbClr val="FFFFFF"/>
                </a:solidFill>
              </a:rPr>
              <a:t> </a:t>
            </a:r>
          </a:p>
        </p:txBody>
      </p:sp>
      <p:sp>
        <p:nvSpPr>
          <p:cNvPr id="66567" name="Text Box 8">
            <a:extLst>
              <a:ext uri="{FF2B5EF4-FFF2-40B4-BE49-F238E27FC236}">
                <a16:creationId xmlns:a16="http://schemas.microsoft.com/office/drawing/2014/main" id="{6FD34CE0-C6DD-1D44-AD16-A48034F01F48}"/>
              </a:ext>
            </a:extLst>
          </p:cNvPr>
          <p:cNvSpPr txBox="1">
            <a:spLocks noChangeArrowheads="1"/>
          </p:cNvSpPr>
          <p:nvPr/>
        </p:nvSpPr>
        <p:spPr bwMode="auto">
          <a:xfrm>
            <a:off x="2027238" y="6211888"/>
            <a:ext cx="72532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400" b="1" i="1"/>
              <a:t>The Journal of Clinical Investigation </a:t>
            </a:r>
            <a:r>
              <a:rPr lang="en-US" altLang="en-US" sz="1400" i="1"/>
              <a:t>http://www.jci.org Volume 116 Number 7 July 2006</a:t>
            </a:r>
          </a:p>
          <a:p>
            <a:pPr eaLnBrk="1" hangingPunct="1">
              <a:lnSpc>
                <a:spcPct val="90000"/>
              </a:lnSpc>
              <a:spcBef>
                <a:spcPct val="0"/>
              </a:spcBef>
              <a:buFontTx/>
              <a:buNone/>
            </a:pPr>
            <a:endParaRPr lang="en-US" altLang="en-US" sz="1400" i="1"/>
          </a:p>
        </p:txBody>
      </p:sp>
      <p:sp>
        <p:nvSpPr>
          <p:cNvPr id="66568" name="TextBox 1">
            <a:extLst>
              <a:ext uri="{FF2B5EF4-FFF2-40B4-BE49-F238E27FC236}">
                <a16:creationId xmlns:a16="http://schemas.microsoft.com/office/drawing/2014/main" id="{A8B885F6-D628-0E43-99B7-787FD00D0F3E}"/>
              </a:ext>
            </a:extLst>
          </p:cNvPr>
          <p:cNvSpPr txBox="1">
            <a:spLocks noChangeArrowheads="1"/>
          </p:cNvSpPr>
          <p:nvPr/>
        </p:nvSpPr>
        <p:spPr bwMode="auto">
          <a:xfrm>
            <a:off x="6605588" y="4692650"/>
            <a:ext cx="181451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600">
                <a:solidFill>
                  <a:srgbClr val="0070C0"/>
                </a:solidFill>
              </a:rPr>
              <a:t>Image flipped and</a:t>
            </a:r>
          </a:p>
          <a:p>
            <a:pPr eaLnBrk="1" hangingPunct="1">
              <a:lnSpc>
                <a:spcPct val="90000"/>
              </a:lnSpc>
              <a:spcBef>
                <a:spcPct val="0"/>
              </a:spcBef>
              <a:buFontTx/>
              <a:buNone/>
            </a:pPr>
            <a:r>
              <a:rPr lang="en-US" altLang="en-US" sz="1600">
                <a:solidFill>
                  <a:srgbClr val="0070C0"/>
                </a:solidFill>
              </a:rPr>
              <a:t> color enhanced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Date Placeholder 3">
            <a:extLst>
              <a:ext uri="{FF2B5EF4-FFF2-40B4-BE49-F238E27FC236}">
                <a16:creationId xmlns:a16="http://schemas.microsoft.com/office/drawing/2014/main" id="{C1A5BB47-8933-C84F-A00D-732F466790C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B6A2B90-5590-F444-B81E-CF08F788298D}" type="datetime10">
              <a:rPr lang="en-US" altLang="en-US" sz="1400" smtClean="0"/>
              <a:pPr>
                <a:spcBef>
                  <a:spcPct val="0"/>
                </a:spcBef>
                <a:buFontTx/>
                <a:buNone/>
              </a:pPr>
              <a:t>22:52</a:t>
            </a:fld>
            <a:endParaRPr lang="en-US" altLang="en-US" sz="1400"/>
          </a:p>
        </p:txBody>
      </p:sp>
      <p:sp>
        <p:nvSpPr>
          <p:cNvPr id="68610" name="Rectangle 2">
            <a:extLst>
              <a:ext uri="{FF2B5EF4-FFF2-40B4-BE49-F238E27FC236}">
                <a16:creationId xmlns:a16="http://schemas.microsoft.com/office/drawing/2014/main" id="{15FE9249-FC97-3441-BB4F-8D77D121AFF3}"/>
              </a:ext>
            </a:extLst>
          </p:cNvPr>
          <p:cNvSpPr>
            <a:spLocks noGrp="1" noChangeArrowheads="1"/>
          </p:cNvSpPr>
          <p:nvPr>
            <p:ph type="title"/>
          </p:nvPr>
        </p:nvSpPr>
        <p:spPr>
          <a:xfrm>
            <a:off x="7123113" y="274638"/>
            <a:ext cx="1998662" cy="1143000"/>
          </a:xfrm>
        </p:spPr>
        <p:txBody>
          <a:bodyPr/>
          <a:lstStyle/>
          <a:p>
            <a:pPr eaLnBrk="1" hangingPunct="1"/>
            <a:endParaRPr lang="en-US" altLang="en-US">
              <a:ea typeface="ＭＳ Ｐゴシック" panose="020B0600070205080204" pitchFamily="34" charset="-128"/>
            </a:endParaRPr>
          </a:p>
        </p:txBody>
      </p:sp>
      <p:sp>
        <p:nvSpPr>
          <p:cNvPr id="68611" name="Rectangle 3">
            <a:extLst>
              <a:ext uri="{FF2B5EF4-FFF2-40B4-BE49-F238E27FC236}">
                <a16:creationId xmlns:a16="http://schemas.microsoft.com/office/drawing/2014/main" id="{B818BBC0-6F72-EB47-B3B8-E0133B86C0A3}"/>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8612" name="Picture 4">
            <a:extLst>
              <a:ext uri="{FF2B5EF4-FFF2-40B4-BE49-F238E27FC236}">
                <a16:creationId xmlns:a16="http://schemas.microsoft.com/office/drawing/2014/main" id="{3193AD10-5D22-DE48-B150-4A7704435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7069138"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Date Placeholder 3">
            <a:extLst>
              <a:ext uri="{FF2B5EF4-FFF2-40B4-BE49-F238E27FC236}">
                <a16:creationId xmlns:a16="http://schemas.microsoft.com/office/drawing/2014/main" id="{77F75FBA-D412-0144-9A45-7B0340E30D4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416874C-ADAF-134F-B8BE-7988CEAE1594}" type="datetime10">
              <a:rPr lang="en-US" altLang="en-US" sz="1400" smtClean="0"/>
              <a:pPr>
                <a:spcBef>
                  <a:spcPct val="0"/>
                </a:spcBef>
                <a:buFontTx/>
                <a:buNone/>
              </a:pPr>
              <a:t>22:52</a:t>
            </a:fld>
            <a:endParaRPr lang="en-US" altLang="en-US" sz="1400"/>
          </a:p>
        </p:txBody>
      </p:sp>
      <p:sp>
        <p:nvSpPr>
          <p:cNvPr id="70658" name="Rectangle 2">
            <a:extLst>
              <a:ext uri="{FF2B5EF4-FFF2-40B4-BE49-F238E27FC236}">
                <a16:creationId xmlns:a16="http://schemas.microsoft.com/office/drawing/2014/main" id="{DAFAFE35-781B-614C-8343-01C4AD0618DD}"/>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0659" name="Rectangle 3">
            <a:extLst>
              <a:ext uri="{FF2B5EF4-FFF2-40B4-BE49-F238E27FC236}">
                <a16:creationId xmlns:a16="http://schemas.microsoft.com/office/drawing/2014/main" id="{FFF43515-C4E8-AF4B-8772-FEC8EA5C7C3F}"/>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0660" name="Picture 4">
            <a:extLst>
              <a:ext uri="{FF2B5EF4-FFF2-40B4-BE49-F238E27FC236}">
                <a16:creationId xmlns:a16="http://schemas.microsoft.com/office/drawing/2014/main" id="{7CCD06FE-B765-4F49-A21E-F3A017BEA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01600"/>
            <a:ext cx="68326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Date Placeholder 3">
            <a:extLst>
              <a:ext uri="{FF2B5EF4-FFF2-40B4-BE49-F238E27FC236}">
                <a16:creationId xmlns:a16="http://schemas.microsoft.com/office/drawing/2014/main" id="{A1450EC4-F3A5-DB4D-9453-79AC9C007CC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DD8B9C3-DBED-444E-B39E-2816B8C55261}" type="datetime10">
              <a:rPr lang="en-US" altLang="en-US" sz="1400" smtClean="0"/>
              <a:pPr>
                <a:spcBef>
                  <a:spcPct val="0"/>
                </a:spcBef>
                <a:buFontTx/>
                <a:buNone/>
              </a:pPr>
              <a:t>22:52</a:t>
            </a:fld>
            <a:endParaRPr lang="en-US" altLang="en-US" sz="1400"/>
          </a:p>
        </p:txBody>
      </p:sp>
      <p:sp>
        <p:nvSpPr>
          <p:cNvPr id="72706" name="Rectangle 2">
            <a:extLst>
              <a:ext uri="{FF2B5EF4-FFF2-40B4-BE49-F238E27FC236}">
                <a16:creationId xmlns:a16="http://schemas.microsoft.com/office/drawing/2014/main" id="{D8683011-3A2B-4447-B6D2-02E2BB001370}"/>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2707" name="Rectangle 3">
            <a:extLst>
              <a:ext uri="{FF2B5EF4-FFF2-40B4-BE49-F238E27FC236}">
                <a16:creationId xmlns:a16="http://schemas.microsoft.com/office/drawing/2014/main" id="{67E81467-A4A5-C24B-B5DF-81ECBE73CCB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2708" name="Picture 4">
            <a:extLst>
              <a:ext uri="{FF2B5EF4-FFF2-40B4-BE49-F238E27FC236}">
                <a16:creationId xmlns:a16="http://schemas.microsoft.com/office/drawing/2014/main" id="{34790425-F023-234D-84EC-772BCF50E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865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DFFFD353-1528-724E-BF95-4AFE44D3D18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123" name="Content Placeholder 2">
            <a:extLst>
              <a:ext uri="{FF2B5EF4-FFF2-40B4-BE49-F238E27FC236}">
                <a16:creationId xmlns:a16="http://schemas.microsoft.com/office/drawing/2014/main" id="{F3F706DA-BE6F-C948-B244-FC60F4E97FE0}"/>
              </a:ext>
            </a:extLst>
          </p:cNvPr>
          <p:cNvSpPr>
            <a:spLocks noGrp="1"/>
          </p:cNvSpPr>
          <p:nvPr>
            <p:ph idx="1"/>
          </p:nvPr>
        </p:nvSpPr>
        <p:spPr>
          <a:xfrm>
            <a:off x="4895850" y="1600200"/>
            <a:ext cx="4225925" cy="4525963"/>
          </a:xfrm>
        </p:spPr>
        <p:txBody>
          <a:bodyPr/>
          <a:lstStyle/>
          <a:p>
            <a:pPr>
              <a:defRPr/>
            </a:pPr>
            <a:r>
              <a:rPr lang="en-US" sz="1800">
                <a:cs typeface="+mn-cs"/>
                <a:hlinkClick r:id="rId3" tooltip="Joseph Stalin"/>
              </a:rPr>
              <a:t>Joseph Stalin</a:t>
            </a:r>
            <a:r>
              <a:rPr lang="en-US" sz="1800">
                <a:cs typeface="+mn-cs"/>
              </a:rPr>
              <a:t> made use of photo retouching for </a:t>
            </a:r>
            <a:r>
              <a:rPr lang="en-US" sz="1800">
                <a:cs typeface="+mn-cs"/>
                <a:hlinkClick r:id="rId4" tooltip="Damnatio memoriae"/>
              </a:rPr>
              <a:t>propaganda purposes</a:t>
            </a:r>
            <a:r>
              <a:rPr lang="en-US" sz="1800">
                <a:cs typeface="+mn-cs"/>
              </a:rPr>
              <a:t>.</a:t>
            </a:r>
            <a:r>
              <a:rPr lang="en-US" sz="1800" baseline="30000">
                <a:cs typeface="+mn-cs"/>
                <a:hlinkClick r:id="rId5"/>
              </a:rPr>
              <a:t>[4]</a:t>
            </a:r>
            <a:r>
              <a:rPr lang="en-US" sz="1800">
                <a:cs typeface="+mn-cs"/>
              </a:rPr>
              <a:t> On May 5, 1920 his predecessor </a:t>
            </a:r>
            <a:r>
              <a:rPr lang="en-US" sz="1800">
                <a:cs typeface="+mn-cs"/>
                <a:hlinkClick r:id="rId6" tooltip="Vladimir Lenin"/>
              </a:rPr>
              <a:t>Vladimir Lenin</a:t>
            </a:r>
            <a:r>
              <a:rPr lang="en-US" sz="1800">
                <a:cs typeface="+mn-cs"/>
              </a:rPr>
              <a:t> held a speech for Soviet troops that </a:t>
            </a:r>
            <a:r>
              <a:rPr lang="en-US" sz="1800">
                <a:cs typeface="+mn-cs"/>
                <a:hlinkClick r:id="rId7" tooltip="Leon Trotsky"/>
              </a:rPr>
              <a:t>Leon Trotsky</a:t>
            </a:r>
            <a:r>
              <a:rPr lang="en-US" sz="1800">
                <a:cs typeface="+mn-cs"/>
              </a:rPr>
              <a:t> attended. Stalin had Trotsky retouched out of a photograph showing Trotsky in attendance. </a:t>
            </a:r>
            <a:r>
              <a:rPr lang="en-US" sz="1800">
                <a:cs typeface="+mn-cs"/>
                <a:hlinkClick r:id="rId8" tooltip="Nikolai Yezhov"/>
              </a:rPr>
              <a:t>Nikolai Yezhov</a:t>
            </a:r>
            <a:r>
              <a:rPr lang="en-US" sz="1800">
                <a:cs typeface="+mn-cs"/>
              </a:rPr>
              <a:t>, an </a:t>
            </a:r>
            <a:r>
              <a:rPr lang="en-US" sz="1800">
                <a:cs typeface="+mn-cs"/>
                <a:hlinkClick r:id="rId9" tooltip="NKVD"/>
              </a:rPr>
              <a:t>NKVD</a:t>
            </a:r>
            <a:r>
              <a:rPr lang="en-US" sz="1800">
                <a:cs typeface="+mn-cs"/>
              </a:rPr>
              <a:t> leader photographed alongside Stalin in at least one photograph, was edited out of the photograph after his execution in 1940. For more information, see </a:t>
            </a:r>
            <a:r>
              <a:rPr lang="en-US" sz="1800">
                <a:cs typeface="+mn-cs"/>
                <a:hlinkClick r:id="rId10" tooltip="Censorship of images in the Soviet Union"/>
              </a:rPr>
              <a:t>images altered by Soviet censors</a:t>
            </a:r>
            <a:r>
              <a:rPr lang="en-US" sz="1800">
                <a:cs typeface="+mn-cs"/>
              </a:rPr>
              <a:t>.</a:t>
            </a:r>
          </a:p>
        </p:txBody>
      </p:sp>
      <p:sp>
        <p:nvSpPr>
          <p:cNvPr id="22531" name="Date Placeholder 3">
            <a:extLst>
              <a:ext uri="{FF2B5EF4-FFF2-40B4-BE49-F238E27FC236}">
                <a16:creationId xmlns:a16="http://schemas.microsoft.com/office/drawing/2014/main" id="{5030DB0E-D795-A146-B6D5-319C7F57224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EFA7093-3F17-D448-BE32-5E591B64C90D}" type="datetime10">
              <a:rPr lang="en-US" altLang="en-US" sz="1400" smtClean="0"/>
              <a:pPr>
                <a:spcBef>
                  <a:spcPct val="0"/>
                </a:spcBef>
                <a:buFontTx/>
                <a:buNone/>
              </a:pPr>
              <a:t>22:52</a:t>
            </a:fld>
            <a:endParaRPr lang="en-US" altLang="en-US" sz="1400"/>
          </a:p>
        </p:txBody>
      </p:sp>
      <p:pic>
        <p:nvPicPr>
          <p:cNvPr id="22532" name="Picture 2">
            <a:extLst>
              <a:ext uri="{FF2B5EF4-FFF2-40B4-BE49-F238E27FC236}">
                <a16:creationId xmlns:a16="http://schemas.microsoft.com/office/drawing/2014/main" id="{B7BB07A0-9145-A445-80A9-529864001C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 y="0"/>
            <a:ext cx="485775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a:extLst>
              <a:ext uri="{FF2B5EF4-FFF2-40B4-BE49-F238E27FC236}">
                <a16:creationId xmlns:a16="http://schemas.microsoft.com/office/drawing/2014/main" id="{13A1B95E-5EB2-7F48-847E-4D6C31DFAC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 y="3271838"/>
            <a:ext cx="485775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4">
            <a:extLst>
              <a:ext uri="{FF2B5EF4-FFF2-40B4-BE49-F238E27FC236}">
                <a16:creationId xmlns:a16="http://schemas.microsoft.com/office/drawing/2014/main" id="{D812B152-1D65-C545-8F02-4A3B9FCD0191}"/>
              </a:ext>
            </a:extLst>
          </p:cNvPr>
          <p:cNvSpPr txBox="1">
            <a:spLocks noChangeArrowheads="1"/>
          </p:cNvSpPr>
          <p:nvPr/>
        </p:nvSpPr>
        <p:spPr bwMode="auto">
          <a:xfrm>
            <a:off x="4895850" y="6456363"/>
            <a:ext cx="4445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600">
                <a:solidFill>
                  <a:srgbClr val="0070C0"/>
                </a:solidFill>
              </a:rPr>
              <a:t>http://en.wikipedia.org/wiki/Photo_manipulation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Date Placeholder 3">
            <a:extLst>
              <a:ext uri="{FF2B5EF4-FFF2-40B4-BE49-F238E27FC236}">
                <a16:creationId xmlns:a16="http://schemas.microsoft.com/office/drawing/2014/main" id="{C75680A6-028F-A64D-A4E4-652E63515C4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C46FD1F-AAB9-3642-84E7-DCAFD7150F86}" type="datetime10">
              <a:rPr lang="en-US" altLang="en-US" sz="1400" smtClean="0"/>
              <a:pPr>
                <a:spcBef>
                  <a:spcPct val="0"/>
                </a:spcBef>
                <a:buFontTx/>
                <a:buNone/>
              </a:pPr>
              <a:t>22:52</a:t>
            </a:fld>
            <a:endParaRPr lang="en-US" altLang="en-US" sz="1400"/>
          </a:p>
        </p:txBody>
      </p:sp>
      <p:sp>
        <p:nvSpPr>
          <p:cNvPr id="74754" name="Rectangle 2">
            <a:extLst>
              <a:ext uri="{FF2B5EF4-FFF2-40B4-BE49-F238E27FC236}">
                <a16:creationId xmlns:a16="http://schemas.microsoft.com/office/drawing/2014/main" id="{DF5A1547-2E0E-1D44-A629-73E0559ECA14}"/>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4755" name="Rectangle 3">
            <a:extLst>
              <a:ext uri="{FF2B5EF4-FFF2-40B4-BE49-F238E27FC236}">
                <a16:creationId xmlns:a16="http://schemas.microsoft.com/office/drawing/2014/main" id="{0114435B-05DE-4C4D-8A3C-1C5F09A73EF2}"/>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4756" name="Picture 4">
            <a:extLst>
              <a:ext uri="{FF2B5EF4-FFF2-40B4-BE49-F238E27FC236}">
                <a16:creationId xmlns:a16="http://schemas.microsoft.com/office/drawing/2014/main" id="{D9416130-A110-6746-B2F6-0EC706F00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0"/>
            <a:ext cx="6230938" cy="68675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ate Placeholder 3">
            <a:extLst>
              <a:ext uri="{FF2B5EF4-FFF2-40B4-BE49-F238E27FC236}">
                <a16:creationId xmlns:a16="http://schemas.microsoft.com/office/drawing/2014/main" id="{1BD1A1AB-FC9D-B84D-B14D-2CCEE5CAEAD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9167E50-148B-9E4F-8B06-95F27F736824}" type="datetime10">
              <a:rPr lang="en-US" altLang="en-US" sz="1400" smtClean="0"/>
              <a:pPr>
                <a:spcBef>
                  <a:spcPct val="0"/>
                </a:spcBef>
                <a:buFontTx/>
                <a:buNone/>
              </a:pPr>
              <a:t>22:52</a:t>
            </a:fld>
            <a:endParaRPr lang="en-US" altLang="en-US" sz="1400"/>
          </a:p>
        </p:txBody>
      </p:sp>
      <p:sp>
        <p:nvSpPr>
          <p:cNvPr id="76802" name="Rectangle 2">
            <a:extLst>
              <a:ext uri="{FF2B5EF4-FFF2-40B4-BE49-F238E27FC236}">
                <a16:creationId xmlns:a16="http://schemas.microsoft.com/office/drawing/2014/main" id="{76E4341B-FF33-5949-8381-9DD64B4249F7}"/>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6803" name="Rectangle 3">
            <a:extLst>
              <a:ext uri="{FF2B5EF4-FFF2-40B4-BE49-F238E27FC236}">
                <a16:creationId xmlns:a16="http://schemas.microsoft.com/office/drawing/2014/main" id="{E0662F03-11B4-254A-82FC-720AB1A3AAA5}"/>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6804" name="Picture 4">
            <a:extLst>
              <a:ext uri="{FF2B5EF4-FFF2-40B4-BE49-F238E27FC236}">
                <a16:creationId xmlns:a16="http://schemas.microsoft.com/office/drawing/2014/main" id="{8D5FA83C-6545-504B-8D6F-CF0272A8F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0"/>
            <a:ext cx="8688387" cy="66754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6805" name="TextBox 1">
            <a:extLst>
              <a:ext uri="{FF2B5EF4-FFF2-40B4-BE49-F238E27FC236}">
                <a16:creationId xmlns:a16="http://schemas.microsoft.com/office/drawing/2014/main" id="{BE3B403A-8FF0-B94F-9603-CC76C00ADDF8}"/>
              </a:ext>
            </a:extLst>
          </p:cNvPr>
          <p:cNvSpPr txBox="1">
            <a:spLocks noChangeArrowheads="1"/>
          </p:cNvSpPr>
          <p:nvPr/>
        </p:nvSpPr>
        <p:spPr bwMode="auto">
          <a:xfrm>
            <a:off x="3444875" y="500063"/>
            <a:ext cx="259715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solidFill>
                  <a:srgbClr val="0070C0"/>
                </a:solidFill>
              </a:rPr>
              <a:t>Susan M. Aronica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07FA5D60-EE5A-3C47-9F80-7F6E0C9E705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78850" name="Content Placeholder 2">
            <a:extLst>
              <a:ext uri="{FF2B5EF4-FFF2-40B4-BE49-F238E27FC236}">
                <a16:creationId xmlns:a16="http://schemas.microsoft.com/office/drawing/2014/main" id="{3D6CE6AF-E510-5446-A39E-A3A89984AD4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78851" name="Date Placeholder 3">
            <a:extLst>
              <a:ext uri="{FF2B5EF4-FFF2-40B4-BE49-F238E27FC236}">
                <a16:creationId xmlns:a16="http://schemas.microsoft.com/office/drawing/2014/main" id="{B24073AC-6AD1-0143-85AD-1EC09A81B1C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E558913-EF99-8742-B68F-BF41DB758C14}" type="datetime10">
              <a:rPr lang="en-US" altLang="en-US" sz="1400" smtClean="0"/>
              <a:pPr>
                <a:spcBef>
                  <a:spcPct val="0"/>
                </a:spcBef>
                <a:buFontTx/>
                <a:buNone/>
              </a:pPr>
              <a:t>22:52</a:t>
            </a:fld>
            <a:endParaRPr lang="en-US" altLang="en-US" sz="1400"/>
          </a:p>
        </p:txBody>
      </p:sp>
      <p:pic>
        <p:nvPicPr>
          <p:cNvPr id="78852" name="Picture 2">
            <a:extLst>
              <a:ext uri="{FF2B5EF4-FFF2-40B4-BE49-F238E27FC236}">
                <a16:creationId xmlns:a16="http://schemas.microsoft.com/office/drawing/2014/main" id="{6E04E380-59D6-024E-B7A8-7EE07D88F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0700"/>
            <a:ext cx="9526588" cy="634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92641CED-0C0C-9E40-A4A0-14ABC4A54F6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0898" name="Content Placeholder 2">
            <a:extLst>
              <a:ext uri="{FF2B5EF4-FFF2-40B4-BE49-F238E27FC236}">
                <a16:creationId xmlns:a16="http://schemas.microsoft.com/office/drawing/2014/main" id="{C8F81B07-C2DF-1444-8AFC-64A89FF42F7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80899" name="Date Placeholder 3">
            <a:extLst>
              <a:ext uri="{FF2B5EF4-FFF2-40B4-BE49-F238E27FC236}">
                <a16:creationId xmlns:a16="http://schemas.microsoft.com/office/drawing/2014/main" id="{DB111A50-FABE-EF44-A4F2-4EF711FC29A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78CB25C-126E-DC4F-8801-E830DA4CBBDE}" type="datetime10">
              <a:rPr lang="en-US" altLang="en-US" sz="1400" smtClean="0"/>
              <a:pPr>
                <a:spcBef>
                  <a:spcPct val="0"/>
                </a:spcBef>
                <a:buFontTx/>
                <a:buNone/>
              </a:pPr>
              <a:t>22:52</a:t>
            </a:fld>
            <a:endParaRPr lang="en-US" altLang="en-US" sz="1400"/>
          </a:p>
        </p:txBody>
      </p:sp>
      <p:pic>
        <p:nvPicPr>
          <p:cNvPr id="80900" name="Picture 2">
            <a:extLst>
              <a:ext uri="{FF2B5EF4-FFF2-40B4-BE49-F238E27FC236}">
                <a16:creationId xmlns:a16="http://schemas.microsoft.com/office/drawing/2014/main" id="{FC0837CD-DB3A-A644-AB5A-2627AF923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8281988"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F6DA8601-3169-9943-87CC-F8617DE75DE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2946" name="Content Placeholder 2">
            <a:extLst>
              <a:ext uri="{FF2B5EF4-FFF2-40B4-BE49-F238E27FC236}">
                <a16:creationId xmlns:a16="http://schemas.microsoft.com/office/drawing/2014/main" id="{9C9B7240-7C52-6342-B8CE-A8BDE924A68A}"/>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82947" name="Date Placeholder 3">
            <a:extLst>
              <a:ext uri="{FF2B5EF4-FFF2-40B4-BE49-F238E27FC236}">
                <a16:creationId xmlns:a16="http://schemas.microsoft.com/office/drawing/2014/main" id="{60909267-9B79-0641-BBA3-BAA715A00C9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91A7E31-F68B-7841-8C8F-E6578550F8C0}" type="datetime10">
              <a:rPr lang="en-US" altLang="en-US" sz="1400" smtClean="0"/>
              <a:pPr>
                <a:spcBef>
                  <a:spcPct val="0"/>
                </a:spcBef>
                <a:buFontTx/>
                <a:buNone/>
              </a:pPr>
              <a:t>22:52</a:t>
            </a:fld>
            <a:endParaRPr lang="en-US" altLang="en-US" sz="1400"/>
          </a:p>
        </p:txBody>
      </p:sp>
      <p:pic>
        <p:nvPicPr>
          <p:cNvPr id="82948" name="Picture 2">
            <a:extLst>
              <a:ext uri="{FF2B5EF4-FFF2-40B4-BE49-F238E27FC236}">
                <a16:creationId xmlns:a16="http://schemas.microsoft.com/office/drawing/2014/main" id="{A49224F4-D426-C34A-ABBA-04B394F60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39700"/>
            <a:ext cx="9628188"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C571F985-1BF2-7645-8B7F-8BE99122F6E0}"/>
              </a:ext>
            </a:extLst>
          </p:cNvPr>
          <p:cNvSpPr>
            <a:spLocks noGrp="1"/>
          </p:cNvSpPr>
          <p:nvPr>
            <p:ph type="title"/>
          </p:nvPr>
        </p:nvSpPr>
        <p:spPr/>
        <p:txBody>
          <a:bodyPr/>
          <a:lstStyle/>
          <a:p>
            <a:pPr>
              <a:defRPr/>
            </a:pPr>
            <a:r>
              <a:rPr lang="en-US">
                <a:cs typeface="+mj-cs"/>
              </a:rPr>
              <a:t>Case History</a:t>
            </a:r>
          </a:p>
        </p:txBody>
      </p:sp>
      <p:sp>
        <p:nvSpPr>
          <p:cNvPr id="84994" name="Content Placeholder 2">
            <a:extLst>
              <a:ext uri="{FF2B5EF4-FFF2-40B4-BE49-F238E27FC236}">
                <a16:creationId xmlns:a16="http://schemas.microsoft.com/office/drawing/2014/main" id="{72A5636D-7314-3D42-B54A-45D77300D5DA}"/>
              </a:ext>
            </a:extLst>
          </p:cNvPr>
          <p:cNvSpPr>
            <a:spLocks noGrp="1" noChangeArrowheads="1"/>
          </p:cNvSpPr>
          <p:nvPr>
            <p:ph idx="1"/>
          </p:nvPr>
        </p:nvSpPr>
        <p:spPr>
          <a:xfrm>
            <a:off x="479425" y="1600200"/>
            <a:ext cx="8642350" cy="3130550"/>
          </a:xfrm>
        </p:spPr>
        <p:txBody>
          <a:bodyPr/>
          <a:lstStyle/>
          <a:p>
            <a:r>
              <a:rPr lang="en-US" altLang="en-US" sz="2000">
                <a:ea typeface="ＭＳ Ｐゴシック" panose="020B0600070205080204" pitchFamily="34" charset="-128"/>
              </a:rPr>
              <a:t>A Japanese virologist, </a:t>
            </a:r>
            <a:r>
              <a:rPr lang="en-US" altLang="en-US" sz="2000">
                <a:solidFill>
                  <a:srgbClr val="FF0000"/>
                </a:solidFill>
                <a:ea typeface="ＭＳ Ｐゴシック" panose="020B0600070205080204" pitchFamily="34" charset="-128"/>
              </a:rPr>
              <a:t>Naoki Mori</a:t>
            </a:r>
            <a:r>
              <a:rPr lang="en-US" altLang="en-US" sz="2000">
                <a:ea typeface="ＭＳ Ｐゴシック" panose="020B0600070205080204" pitchFamily="34" charset="-128"/>
              </a:rPr>
              <a:t>, has been dismissed from his job at the University of the Ryukyus in Nishihara, Okinawa, following numerous retractions due to problems with images, </a:t>
            </a:r>
            <a:r>
              <a:rPr lang="en-US" altLang="en-US" sz="2000" u="sng">
                <a:ea typeface="ＭＳ Ｐゴシック" panose="020B0600070205080204" pitchFamily="34" charset="-128"/>
                <a:hlinkClick r:id="rId3"/>
              </a:rPr>
              <a:t>according to </a:t>
            </a:r>
            <a:r>
              <a:rPr lang="en-US" altLang="en-US" sz="2000" i="1" u="sng">
                <a:ea typeface="ＭＳ Ｐゴシック" panose="020B0600070205080204" pitchFamily="34" charset="-128"/>
                <a:hlinkClick r:id="rId3"/>
              </a:rPr>
              <a:t>ScienceInsider</a:t>
            </a:r>
            <a:r>
              <a:rPr lang="en-US" altLang="en-US" sz="2000">
                <a:ea typeface="ＭＳ Ｐゴシック" panose="020B0600070205080204" pitchFamily="34" charset="-128"/>
              </a:rPr>
              <a:t>. </a:t>
            </a:r>
          </a:p>
          <a:p>
            <a:endParaRPr lang="en-US" altLang="en-US" sz="2000">
              <a:ea typeface="ＭＳ Ｐゴシック" panose="020B0600070205080204" pitchFamily="34" charset="-128"/>
            </a:endParaRPr>
          </a:p>
          <a:p>
            <a:r>
              <a:rPr lang="en-US" altLang="en-US" sz="2000">
                <a:ea typeface="ＭＳ Ｐゴシック" panose="020B0600070205080204" pitchFamily="34" charset="-128"/>
              </a:rPr>
              <a:t>Over the last year, Mori and co-authors had five papers retracted from the journal </a:t>
            </a:r>
            <a:r>
              <a:rPr lang="en-US" altLang="en-US" sz="2000" i="1">
                <a:solidFill>
                  <a:srgbClr val="FF0000"/>
                </a:solidFill>
                <a:ea typeface="ＭＳ Ｐゴシック" panose="020B0600070205080204" pitchFamily="34" charset="-128"/>
              </a:rPr>
              <a:t>Infection and Immunity</a:t>
            </a:r>
            <a:r>
              <a:rPr lang="en-US" altLang="en-US" sz="2000" i="1">
                <a:ea typeface="ＭＳ Ｐゴシック" panose="020B0600070205080204" pitchFamily="34" charset="-128"/>
              </a:rPr>
              <a:t>,</a:t>
            </a:r>
            <a:r>
              <a:rPr lang="en-US" altLang="en-US" sz="2000">
                <a:ea typeface="ＭＳ Ｐゴシック" panose="020B0600070205080204" pitchFamily="34" charset="-128"/>
              </a:rPr>
              <a:t> three from the </a:t>
            </a:r>
            <a:r>
              <a:rPr lang="en-US" altLang="en-US" sz="2000" i="1">
                <a:solidFill>
                  <a:srgbClr val="FF0000"/>
                </a:solidFill>
                <a:ea typeface="ＭＳ Ｐゴシック" panose="020B0600070205080204" pitchFamily="34" charset="-128"/>
              </a:rPr>
              <a:t>Journal of Virology</a:t>
            </a:r>
            <a:r>
              <a:rPr lang="en-US" altLang="en-US" sz="2000">
                <a:ea typeface="ＭＳ Ｐゴシック" panose="020B0600070205080204" pitchFamily="34" charset="-128"/>
              </a:rPr>
              <a:t>, two from </a:t>
            </a:r>
            <a:r>
              <a:rPr lang="en-US" altLang="en-US" sz="2000" i="1">
                <a:solidFill>
                  <a:srgbClr val="FF0000"/>
                </a:solidFill>
                <a:ea typeface="ＭＳ Ｐゴシック" panose="020B0600070205080204" pitchFamily="34" charset="-128"/>
              </a:rPr>
              <a:t>Blood</a:t>
            </a:r>
            <a:r>
              <a:rPr lang="en-US" altLang="en-US" sz="2000">
                <a:ea typeface="ＭＳ Ｐゴシック" panose="020B0600070205080204" pitchFamily="34" charset="-128"/>
              </a:rPr>
              <a:t> and one from </a:t>
            </a:r>
            <a:r>
              <a:rPr lang="en-US" altLang="en-US" sz="2000" i="1">
                <a:solidFill>
                  <a:srgbClr val="FF0000"/>
                </a:solidFill>
                <a:ea typeface="ＭＳ Ｐゴシック" panose="020B0600070205080204" pitchFamily="34" charset="-128"/>
              </a:rPr>
              <a:t>Retrovirology</a:t>
            </a:r>
            <a:r>
              <a:rPr lang="en-US" altLang="en-US" sz="2000" i="1">
                <a:ea typeface="ＭＳ Ｐゴシック" panose="020B0600070205080204" pitchFamily="34" charset="-128"/>
              </a:rPr>
              <a:t>. </a:t>
            </a:r>
            <a:r>
              <a:rPr lang="en-US" altLang="en-US" sz="2000">
                <a:ea typeface="ＭＳ Ｐゴシック" panose="020B0600070205080204" pitchFamily="34" charset="-128"/>
              </a:rPr>
              <a:t>The initial retractions were </a:t>
            </a:r>
            <a:r>
              <a:rPr lang="en-US" altLang="en-US" sz="2000" u="sng">
                <a:ea typeface="ＭＳ Ｐゴシック" panose="020B0600070205080204" pitchFamily="34" charset="-128"/>
                <a:hlinkClick r:id="rId4"/>
              </a:rPr>
              <a:t>reported in December</a:t>
            </a:r>
            <a:r>
              <a:rPr lang="en-US" altLang="en-US" sz="2000">
                <a:ea typeface="ＭＳ Ｐゴシック" panose="020B0600070205080204" pitchFamily="34" charset="-128"/>
              </a:rPr>
              <a:t> on </a:t>
            </a:r>
            <a:r>
              <a:rPr lang="en-US" altLang="en-US" sz="2000" i="1">
                <a:ea typeface="ＭＳ Ｐゴシック" panose="020B0600070205080204" pitchFamily="34" charset="-128"/>
              </a:rPr>
              <a:t>Retraction Watch. </a:t>
            </a:r>
          </a:p>
          <a:p>
            <a:endParaRPr lang="en-US" altLang="en-US" sz="2000" i="1">
              <a:ea typeface="ＭＳ Ｐゴシック" panose="020B0600070205080204" pitchFamily="34" charset="-128"/>
            </a:endParaRPr>
          </a:p>
          <a:p>
            <a:r>
              <a:rPr lang="en-US" altLang="en-US" sz="2000">
                <a:ea typeface="ＭＳ Ｐゴシック" panose="020B0600070205080204" pitchFamily="34" charset="-128"/>
              </a:rPr>
              <a:t>Mori is appealing his dismissal, claiming the inaccuracies were confined to the images depicting control data and that the experimental data </a:t>
            </a:r>
            <a:r>
              <a:rPr lang="ja-JP" altLang="en-US" sz="2000">
                <a:ea typeface="ＭＳ Ｐゴシック" panose="020B0600070205080204" pitchFamily="34" charset="-128"/>
              </a:rPr>
              <a:t>“</a:t>
            </a:r>
            <a:r>
              <a:rPr lang="en-US" altLang="ja-JP" sz="2000">
                <a:ea typeface="ＭＳ Ｐゴシック" panose="020B0600070205080204" pitchFamily="34" charset="-128"/>
              </a:rPr>
              <a:t>were portrayed entirely accurately,</a:t>
            </a:r>
            <a:r>
              <a:rPr lang="ja-JP" altLang="en-US" sz="2000">
                <a:ea typeface="ＭＳ Ｐゴシック" panose="020B0600070205080204" pitchFamily="34" charset="-128"/>
              </a:rPr>
              <a:t>”</a:t>
            </a:r>
            <a:r>
              <a:rPr lang="en-US" altLang="ja-JP" sz="2000">
                <a:ea typeface="ＭＳ Ｐゴシック" panose="020B0600070205080204" pitchFamily="34" charset="-128"/>
              </a:rPr>
              <a:t> he told </a:t>
            </a:r>
            <a:endParaRPr lang="en-US" altLang="en-US" sz="2000">
              <a:ea typeface="ＭＳ Ｐゴシック" panose="020B0600070205080204" pitchFamily="34" charset="-128"/>
            </a:endParaRPr>
          </a:p>
        </p:txBody>
      </p:sp>
      <p:sp>
        <p:nvSpPr>
          <p:cNvPr id="84995" name="Date Placeholder 3">
            <a:extLst>
              <a:ext uri="{FF2B5EF4-FFF2-40B4-BE49-F238E27FC236}">
                <a16:creationId xmlns:a16="http://schemas.microsoft.com/office/drawing/2014/main" id="{431F914B-7531-CF4B-BBCB-7427A577CB2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9306812-929B-5046-BB72-B94591101902}" type="datetime10">
              <a:rPr lang="en-US" altLang="en-US" sz="1400" smtClean="0"/>
              <a:pPr>
                <a:spcBef>
                  <a:spcPct val="0"/>
                </a:spcBef>
                <a:buFontTx/>
                <a:buNone/>
              </a:pPr>
              <a:t>22:52</a:t>
            </a:fld>
            <a:endParaRPr lang="en-US" altLang="en-US" sz="1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268EA0C1-204F-3F47-B7F3-D287E40758DC}"/>
              </a:ext>
            </a:extLst>
          </p:cNvPr>
          <p:cNvSpPr>
            <a:spLocks noGrp="1"/>
          </p:cNvSpPr>
          <p:nvPr>
            <p:ph type="title"/>
          </p:nvPr>
        </p:nvSpPr>
        <p:spPr/>
        <p:txBody>
          <a:bodyPr/>
          <a:lstStyle/>
          <a:p>
            <a:pPr>
              <a:defRPr/>
            </a:pPr>
            <a:r>
              <a:rPr lang="en-US">
                <a:cs typeface="+mj-cs"/>
              </a:rPr>
              <a:t>Case History</a:t>
            </a:r>
          </a:p>
        </p:txBody>
      </p:sp>
      <p:sp>
        <p:nvSpPr>
          <p:cNvPr id="87042" name="Content Placeholder 2">
            <a:extLst>
              <a:ext uri="{FF2B5EF4-FFF2-40B4-BE49-F238E27FC236}">
                <a16:creationId xmlns:a16="http://schemas.microsoft.com/office/drawing/2014/main" id="{0DB6DA1D-6807-0647-8EFA-3E9A360DBBBC}"/>
              </a:ext>
            </a:extLst>
          </p:cNvPr>
          <p:cNvSpPr>
            <a:spLocks noGrp="1" noChangeArrowheads="1"/>
          </p:cNvSpPr>
          <p:nvPr>
            <p:ph idx="1"/>
          </p:nvPr>
        </p:nvSpPr>
        <p:spPr>
          <a:xfrm>
            <a:off x="479425" y="1600200"/>
            <a:ext cx="8642350" cy="2800350"/>
          </a:xfrm>
        </p:spPr>
        <p:txBody>
          <a:bodyPr/>
          <a:lstStyle/>
          <a:p>
            <a:r>
              <a:rPr lang="en-US" altLang="en-US" sz="2000">
                <a:ea typeface="ＭＳ Ｐゴシック" panose="020B0600070205080204" pitchFamily="34" charset="-128"/>
              </a:rPr>
              <a:t>University of Washington (UW) School of Medicine researcher </a:t>
            </a:r>
            <a:r>
              <a:rPr lang="en-US" altLang="en-US" sz="2000">
                <a:solidFill>
                  <a:srgbClr val="FF0000"/>
                </a:solidFill>
                <a:ea typeface="ＭＳ Ｐゴシック" panose="020B0600070205080204" pitchFamily="34" charset="-128"/>
              </a:rPr>
              <a:t>Andrew Aprikyan </a:t>
            </a:r>
            <a:r>
              <a:rPr lang="en-US" altLang="en-US" sz="2000">
                <a:ea typeface="ＭＳ Ｐゴシック" panose="020B0600070205080204" pitchFamily="34" charset="-128"/>
              </a:rPr>
              <a:t>was </a:t>
            </a:r>
            <a:r>
              <a:rPr lang="en-US" altLang="en-US" sz="2000" u="sng">
                <a:ea typeface="ＭＳ Ｐゴシック" panose="020B0600070205080204" pitchFamily="34" charset="-128"/>
                <a:hlinkClick r:id="rId3"/>
              </a:rPr>
              <a:t>fired for misconduct</a:t>
            </a:r>
            <a:r>
              <a:rPr lang="en-US" altLang="en-US" sz="2000">
                <a:ea typeface="ＭＳ Ｐゴシック" panose="020B0600070205080204" pitchFamily="34" charset="-128"/>
              </a:rPr>
              <a:t> after a seven year investigation stemming from errors identified in digital images of a paper he published in </a:t>
            </a:r>
            <a:r>
              <a:rPr lang="en-US" altLang="en-US" sz="2000" i="1">
                <a:solidFill>
                  <a:srgbClr val="FF0000"/>
                </a:solidFill>
                <a:ea typeface="ＭＳ Ｐゴシック" panose="020B0600070205080204" pitchFamily="34" charset="-128"/>
              </a:rPr>
              <a:t>Blood</a:t>
            </a:r>
            <a:r>
              <a:rPr lang="en-US" altLang="en-US" sz="2000">
                <a:ea typeface="ＭＳ Ｐゴシック" panose="020B0600070205080204" pitchFamily="34" charset="-128"/>
              </a:rPr>
              <a:t>. </a:t>
            </a:r>
          </a:p>
          <a:p>
            <a:endParaRPr lang="en-US" altLang="en-US" sz="2000">
              <a:ea typeface="ＭＳ Ｐゴシック" panose="020B0600070205080204" pitchFamily="34" charset="-128"/>
            </a:endParaRPr>
          </a:p>
          <a:p>
            <a:r>
              <a:rPr lang="en-US" altLang="en-US" sz="2000">
                <a:ea typeface="ＭＳ Ｐゴシック" panose="020B0600070205080204" pitchFamily="34" charset="-128"/>
              </a:rPr>
              <a:t>Now, </a:t>
            </a:r>
            <a:r>
              <a:rPr lang="en-US" altLang="en-US" sz="2000" u="sng">
                <a:ea typeface="ＭＳ Ｐゴシック" panose="020B0600070205080204" pitchFamily="34" charset="-128"/>
                <a:hlinkClick r:id="rId4"/>
              </a:rPr>
              <a:t>an off-campus UW blog</a:t>
            </a:r>
            <a:r>
              <a:rPr lang="en-US" altLang="en-US" sz="2000">
                <a:ea typeface="ＭＳ Ｐゴシック" panose="020B0600070205080204" pitchFamily="34" charset="-128"/>
              </a:rPr>
              <a:t> says the UW Senate issued a report, accessible only by UW staff, saying that the administration violated Aprikyan</a:t>
            </a:r>
            <a:r>
              <a:rPr lang="ja-JP" altLang="en-US" sz="2000">
                <a:ea typeface="ＭＳ Ｐゴシック" panose="020B0600070205080204" pitchFamily="34" charset="-128"/>
              </a:rPr>
              <a:t>’</a:t>
            </a:r>
            <a:r>
              <a:rPr lang="en-US" altLang="ja-JP" sz="2000">
                <a:ea typeface="ＭＳ Ｐゴシック" panose="020B0600070205080204" pitchFamily="34" charset="-128"/>
              </a:rPr>
              <a:t>s rights to due process during the misconduct case.</a:t>
            </a:r>
            <a:endParaRPr lang="en-US" altLang="en-US" sz="2000">
              <a:ea typeface="ＭＳ Ｐゴシック" panose="020B0600070205080204" pitchFamily="34" charset="-128"/>
            </a:endParaRPr>
          </a:p>
        </p:txBody>
      </p:sp>
      <p:sp>
        <p:nvSpPr>
          <p:cNvPr id="87043" name="Date Placeholder 3">
            <a:extLst>
              <a:ext uri="{FF2B5EF4-FFF2-40B4-BE49-F238E27FC236}">
                <a16:creationId xmlns:a16="http://schemas.microsoft.com/office/drawing/2014/main" id="{3BE07228-E69D-D344-A899-85AD3BDCD42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247DDF7-ACC8-5546-9298-F3B9A7A4C3D3}" type="datetime10">
              <a:rPr lang="en-US" altLang="en-US" sz="1400" smtClean="0"/>
              <a:pPr>
                <a:spcBef>
                  <a:spcPct val="0"/>
                </a:spcBef>
                <a:buFontTx/>
                <a:buNone/>
              </a:pPr>
              <a:t>22:52</a:t>
            </a:fld>
            <a:endParaRPr lang="en-US" altLang="en-US" sz="1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58EA8A31-4F14-5A43-BFD0-ECE06DE52F1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9090" name="Content Placeholder 2">
            <a:extLst>
              <a:ext uri="{FF2B5EF4-FFF2-40B4-BE49-F238E27FC236}">
                <a16:creationId xmlns:a16="http://schemas.microsoft.com/office/drawing/2014/main" id="{ECDB8B62-B7E4-CE4A-A57F-DFA7C3FB927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89091" name="Date Placeholder 3">
            <a:extLst>
              <a:ext uri="{FF2B5EF4-FFF2-40B4-BE49-F238E27FC236}">
                <a16:creationId xmlns:a16="http://schemas.microsoft.com/office/drawing/2014/main" id="{481C1386-C0E4-5848-B5DC-578524D1691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2F5783C-3764-2F4E-B5C4-2B143016A274}" type="datetime10">
              <a:rPr lang="en-US" altLang="en-US" sz="1400" smtClean="0"/>
              <a:pPr>
                <a:spcBef>
                  <a:spcPct val="0"/>
                </a:spcBef>
                <a:buFontTx/>
                <a:buNone/>
              </a:pPr>
              <a:t>22:52</a:t>
            </a:fld>
            <a:endParaRPr lang="en-US" altLang="en-US" sz="1400"/>
          </a:p>
        </p:txBody>
      </p:sp>
      <p:pic>
        <p:nvPicPr>
          <p:cNvPr id="89092" name="Picture 2">
            <a:extLst>
              <a:ext uri="{FF2B5EF4-FFF2-40B4-BE49-F238E27FC236}">
                <a16:creationId xmlns:a16="http://schemas.microsoft.com/office/drawing/2014/main" id="{CA520DE1-F4E9-064F-8027-3069AB0BB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56513"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0B0617D6-FBEF-1B4B-8CA0-10A6DEC2357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1138" name="Content Placeholder 2">
            <a:extLst>
              <a:ext uri="{FF2B5EF4-FFF2-40B4-BE49-F238E27FC236}">
                <a16:creationId xmlns:a16="http://schemas.microsoft.com/office/drawing/2014/main" id="{8293EC9C-E838-C141-B366-BA06F5FBBAB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1139" name="Date Placeholder 3">
            <a:extLst>
              <a:ext uri="{FF2B5EF4-FFF2-40B4-BE49-F238E27FC236}">
                <a16:creationId xmlns:a16="http://schemas.microsoft.com/office/drawing/2014/main" id="{CDEA8C0A-50EF-4A46-A822-18006F04AA9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4897AB4-A99E-3C4F-9B7A-8E5B0E8CF1C4}" type="datetime10">
              <a:rPr lang="en-US" altLang="en-US" sz="1400" smtClean="0"/>
              <a:pPr>
                <a:spcBef>
                  <a:spcPct val="0"/>
                </a:spcBef>
                <a:buFontTx/>
                <a:buNone/>
              </a:pPr>
              <a:t>22:52</a:t>
            </a:fld>
            <a:endParaRPr lang="en-US" altLang="en-US" sz="1400"/>
          </a:p>
        </p:txBody>
      </p:sp>
      <p:pic>
        <p:nvPicPr>
          <p:cNvPr id="91140" name="Picture 2">
            <a:extLst>
              <a:ext uri="{FF2B5EF4-FFF2-40B4-BE49-F238E27FC236}">
                <a16:creationId xmlns:a16="http://schemas.microsoft.com/office/drawing/2014/main" id="{59762819-CA50-6144-8938-17F0F8569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24788"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1278E7F6-2A66-5A42-B5AF-5382414B9AB2}"/>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3186" name="Content Placeholder 2">
            <a:extLst>
              <a:ext uri="{FF2B5EF4-FFF2-40B4-BE49-F238E27FC236}">
                <a16:creationId xmlns:a16="http://schemas.microsoft.com/office/drawing/2014/main" id="{A4348A88-22DB-5145-986A-7DEA3951A2CC}"/>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3187" name="Date Placeholder 3">
            <a:extLst>
              <a:ext uri="{FF2B5EF4-FFF2-40B4-BE49-F238E27FC236}">
                <a16:creationId xmlns:a16="http://schemas.microsoft.com/office/drawing/2014/main" id="{24867890-F78E-424B-93CE-59D7457A5C6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B44F93C-7480-594B-A3AC-ADBD4B07778D}" type="datetime10">
              <a:rPr lang="en-US" altLang="en-US" sz="1400" smtClean="0"/>
              <a:pPr>
                <a:spcBef>
                  <a:spcPct val="0"/>
                </a:spcBef>
                <a:buFontTx/>
                <a:buNone/>
              </a:pPr>
              <a:t>22:52</a:t>
            </a:fld>
            <a:endParaRPr lang="en-US" altLang="en-US" sz="1400"/>
          </a:p>
        </p:txBody>
      </p:sp>
      <p:pic>
        <p:nvPicPr>
          <p:cNvPr id="93188" name="Picture 2">
            <a:extLst>
              <a:ext uri="{FF2B5EF4-FFF2-40B4-BE49-F238E27FC236}">
                <a16:creationId xmlns:a16="http://schemas.microsoft.com/office/drawing/2014/main" id="{1798C1CC-5284-9F43-AE94-5180C5CC8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75" y="203200"/>
            <a:ext cx="683260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Box 4">
            <a:extLst>
              <a:ext uri="{FF2B5EF4-FFF2-40B4-BE49-F238E27FC236}">
                <a16:creationId xmlns:a16="http://schemas.microsoft.com/office/drawing/2014/main" id="{7B1CA410-A9B7-C543-83EF-2F0653BCF1A5}"/>
              </a:ext>
            </a:extLst>
          </p:cNvPr>
          <p:cNvSpPr txBox="1">
            <a:spLocks noChangeArrowheads="1"/>
          </p:cNvSpPr>
          <p:nvPr/>
        </p:nvSpPr>
        <p:spPr bwMode="auto">
          <a:xfrm>
            <a:off x="2136775" y="6353175"/>
            <a:ext cx="7246938"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800">
                <a:solidFill>
                  <a:srgbClr val="0070C0"/>
                </a:solidFill>
              </a:rPr>
              <a:t>http://retractionwatch.wordpress.com/2012/01/12/resveratrol-fraud-case-update-dipak-das-loses-editors-chair-laywer-issues-statement-refuting-all-charges/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8DC04A1A-0F85-B64A-A05C-55808631FE45}"/>
              </a:ext>
            </a:extLst>
          </p:cNvPr>
          <p:cNvSpPr>
            <a:spLocks noGrp="1"/>
          </p:cNvSpPr>
          <p:nvPr>
            <p:ph type="title"/>
          </p:nvPr>
        </p:nvSpPr>
        <p:spPr>
          <a:xfrm>
            <a:off x="479425" y="0"/>
            <a:ext cx="8642350" cy="704850"/>
          </a:xfrm>
        </p:spPr>
        <p:txBody>
          <a:bodyPr/>
          <a:lstStyle/>
          <a:p>
            <a:pPr>
              <a:defRPr/>
            </a:pPr>
            <a:r>
              <a:rPr lang="en-US" sz="3600">
                <a:cs typeface="+mj-cs"/>
              </a:rPr>
              <a:t>Faked images in the media</a:t>
            </a:r>
          </a:p>
        </p:txBody>
      </p:sp>
      <p:sp>
        <p:nvSpPr>
          <p:cNvPr id="24578" name="Content Placeholder 2">
            <a:extLst>
              <a:ext uri="{FF2B5EF4-FFF2-40B4-BE49-F238E27FC236}">
                <a16:creationId xmlns:a16="http://schemas.microsoft.com/office/drawing/2014/main" id="{32E0BDB2-2F88-E746-A59C-30B650707502}"/>
              </a:ext>
            </a:extLst>
          </p:cNvPr>
          <p:cNvSpPr>
            <a:spLocks noGrp="1" noChangeArrowheads="1"/>
          </p:cNvSpPr>
          <p:nvPr>
            <p:ph idx="1"/>
          </p:nvPr>
        </p:nvSpPr>
        <p:spPr>
          <a:xfrm>
            <a:off x="5961063" y="790575"/>
            <a:ext cx="3640137" cy="4525963"/>
          </a:xfrm>
        </p:spPr>
        <p:txBody>
          <a:bodyPr/>
          <a:lstStyle/>
          <a:p>
            <a:r>
              <a:rPr lang="en-US" altLang="en-US" sz="2300">
                <a:ea typeface="ＭＳ Ｐゴシック" panose="020B0600070205080204" pitchFamily="34" charset="-128"/>
              </a:rPr>
              <a:t>Fake image circulated during the 2004 Federal Election</a:t>
            </a:r>
          </a:p>
          <a:p>
            <a:r>
              <a:rPr lang="en-US" altLang="en-US" sz="2300">
                <a:ea typeface="ＭＳ Ｐゴシック" panose="020B0600070205080204" pitchFamily="34" charset="-128"/>
              </a:rPr>
              <a:t>It was a case of </a:t>
            </a:r>
            <a:r>
              <a:rPr lang="en-US" altLang="en-US" sz="2300" b="1" i="1">
                <a:ea typeface="ＭＳ Ｐゴシック" panose="020B0600070205080204" pitchFamily="34" charset="-128"/>
              </a:rPr>
              <a:t>Photoshop</a:t>
            </a:r>
            <a:r>
              <a:rPr lang="en-US" altLang="en-US" sz="2300">
                <a:ea typeface="ＭＳ Ｐゴシック" panose="020B0600070205080204" pitchFamily="34" charset="-128"/>
              </a:rPr>
              <a:t> fraud</a:t>
            </a:r>
          </a:p>
          <a:p>
            <a:r>
              <a:rPr lang="en-US" altLang="en-US" sz="2300">
                <a:ea typeface="ＭＳ Ｐゴシック" panose="020B0600070205080204" pitchFamily="34" charset="-128"/>
              </a:rPr>
              <a:t>How was it found out? The original photographer of the Kerry Image (Ken Light) recognized the fake and reported it</a:t>
            </a:r>
          </a:p>
          <a:p>
            <a:r>
              <a:rPr lang="en-US" altLang="en-US" sz="2300">
                <a:ea typeface="ＭＳ Ｐゴシック" panose="020B0600070205080204" pitchFamily="34" charset="-128"/>
              </a:rPr>
              <a:t>As often happens in politics there were no real consequences but there </a:t>
            </a:r>
            <a:r>
              <a:rPr lang="en-US" altLang="en-US" sz="2300" u="sng">
                <a:ea typeface="ＭＳ Ｐゴシック" panose="020B0600070205080204" pitchFamily="34" charset="-128"/>
              </a:rPr>
              <a:t>are</a:t>
            </a:r>
            <a:r>
              <a:rPr lang="en-US" altLang="en-US" sz="2300">
                <a:ea typeface="ＭＳ Ｐゴシック" panose="020B0600070205080204" pitchFamily="34" charset="-128"/>
              </a:rPr>
              <a:t> in science!!</a:t>
            </a:r>
          </a:p>
          <a:p>
            <a:endParaRPr lang="en-US" altLang="en-US" sz="2300">
              <a:ea typeface="ＭＳ Ｐゴシック" panose="020B0600070205080204" pitchFamily="34" charset="-128"/>
            </a:endParaRPr>
          </a:p>
        </p:txBody>
      </p:sp>
      <p:sp>
        <p:nvSpPr>
          <p:cNvPr id="24579" name="Date Placeholder 3">
            <a:extLst>
              <a:ext uri="{FF2B5EF4-FFF2-40B4-BE49-F238E27FC236}">
                <a16:creationId xmlns:a16="http://schemas.microsoft.com/office/drawing/2014/main" id="{4FB91BF8-575F-FA40-97A7-79F1DD110D8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B34FC7D-00C5-7E49-88A2-8F8B28A2C9F6}" type="datetime10">
              <a:rPr lang="en-US" altLang="en-US" sz="1400" smtClean="0"/>
              <a:pPr>
                <a:spcBef>
                  <a:spcPct val="0"/>
                </a:spcBef>
                <a:buFontTx/>
                <a:buNone/>
              </a:pPr>
              <a:t>22:52</a:t>
            </a:fld>
            <a:endParaRPr lang="en-US" altLang="en-US" sz="1400"/>
          </a:p>
        </p:txBody>
      </p:sp>
      <p:pic>
        <p:nvPicPr>
          <p:cNvPr id="24580" name="Picture 2">
            <a:extLst>
              <a:ext uri="{FF2B5EF4-FFF2-40B4-BE49-F238E27FC236}">
                <a16:creationId xmlns:a16="http://schemas.microsoft.com/office/drawing/2014/main" id="{44E0A62C-26E1-B24B-98D4-E8285F8F5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175"/>
            <a:ext cx="594995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a:extLst>
              <a:ext uri="{FF2B5EF4-FFF2-40B4-BE49-F238E27FC236}">
                <a16:creationId xmlns:a16="http://schemas.microsoft.com/office/drawing/2014/main" id="{1A7C520B-73AB-0343-B149-0E6B4F9258CA}"/>
              </a:ext>
            </a:extLst>
          </p:cNvPr>
          <p:cNvSpPr txBox="1">
            <a:spLocks noChangeArrowheads="1"/>
          </p:cNvSpPr>
          <p:nvPr/>
        </p:nvSpPr>
        <p:spPr bwMode="auto">
          <a:xfrm>
            <a:off x="5527675" y="6438900"/>
            <a:ext cx="40735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a:solidFill>
                  <a:srgbClr val="0070C0"/>
                </a:solidFill>
              </a:rPr>
              <a:t>http://urbanlegends.about.com/library/bl_kerry_fonda.htm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C590FAF7-56ED-DE4F-8A43-4E9B16E8A7A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5234" name="Content Placeholder 2">
            <a:extLst>
              <a:ext uri="{FF2B5EF4-FFF2-40B4-BE49-F238E27FC236}">
                <a16:creationId xmlns:a16="http://schemas.microsoft.com/office/drawing/2014/main" id="{38484799-DC18-1E44-9E30-94683E16ADDC}"/>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5235" name="Date Placeholder 3">
            <a:extLst>
              <a:ext uri="{FF2B5EF4-FFF2-40B4-BE49-F238E27FC236}">
                <a16:creationId xmlns:a16="http://schemas.microsoft.com/office/drawing/2014/main" id="{57AE6C73-7F10-CE4F-B939-C3A0CE3C6BD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8AF907C-CA9D-8545-A7B6-BDC9E5F3CFFF}" type="datetime10">
              <a:rPr lang="en-US" altLang="en-US" sz="1400" smtClean="0"/>
              <a:pPr>
                <a:spcBef>
                  <a:spcPct val="0"/>
                </a:spcBef>
                <a:buFontTx/>
                <a:buNone/>
              </a:pPr>
              <a:t>22:52</a:t>
            </a:fld>
            <a:endParaRPr lang="en-US" altLang="en-US" sz="1400"/>
          </a:p>
        </p:txBody>
      </p:sp>
      <p:pic>
        <p:nvPicPr>
          <p:cNvPr id="95236" name="Picture 2">
            <a:extLst>
              <a:ext uri="{FF2B5EF4-FFF2-40B4-BE49-F238E27FC236}">
                <a16:creationId xmlns:a16="http://schemas.microsoft.com/office/drawing/2014/main" id="{2BD28C15-9216-894B-BDBD-31A632F53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66675"/>
            <a:ext cx="7229475"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4">
            <a:extLst>
              <a:ext uri="{FF2B5EF4-FFF2-40B4-BE49-F238E27FC236}">
                <a16:creationId xmlns:a16="http://schemas.microsoft.com/office/drawing/2014/main" id="{EA0337EC-DDD1-2641-832A-1B4AE1B5FD05}"/>
              </a:ext>
            </a:extLst>
          </p:cNvPr>
          <p:cNvSpPr txBox="1">
            <a:spLocks noChangeArrowheads="1"/>
          </p:cNvSpPr>
          <p:nvPr/>
        </p:nvSpPr>
        <p:spPr bwMode="auto">
          <a:xfrm>
            <a:off x="5688013" y="6586538"/>
            <a:ext cx="3797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http://the-scientist.com/2011/12/02/stapel-paper-retracted/</a:t>
            </a:r>
          </a:p>
        </p:txBody>
      </p:sp>
      <p:sp>
        <p:nvSpPr>
          <p:cNvPr id="95238" name="TextBox 5">
            <a:extLst>
              <a:ext uri="{FF2B5EF4-FFF2-40B4-BE49-F238E27FC236}">
                <a16:creationId xmlns:a16="http://schemas.microsoft.com/office/drawing/2014/main" id="{2A269A63-B60A-7841-8048-22F1CBA52FF4}"/>
              </a:ext>
            </a:extLst>
          </p:cNvPr>
          <p:cNvSpPr txBox="1">
            <a:spLocks noChangeArrowheads="1"/>
          </p:cNvSpPr>
          <p:nvPr/>
        </p:nvSpPr>
        <p:spPr bwMode="auto">
          <a:xfrm>
            <a:off x="6253163" y="114935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solidFill>
                  <a:srgbClr val="0070C0"/>
                </a:solidFill>
              </a:rPr>
              <a:t>Diederik Stapel Fraud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243EF33-293F-AE41-8F31-F3D9E793B1F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7282" name="Content Placeholder 2">
            <a:extLst>
              <a:ext uri="{FF2B5EF4-FFF2-40B4-BE49-F238E27FC236}">
                <a16:creationId xmlns:a16="http://schemas.microsoft.com/office/drawing/2014/main" id="{3E0D6D15-CC51-EC43-A569-2A05DEC7AD71}"/>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7283" name="Date Placeholder 3">
            <a:extLst>
              <a:ext uri="{FF2B5EF4-FFF2-40B4-BE49-F238E27FC236}">
                <a16:creationId xmlns:a16="http://schemas.microsoft.com/office/drawing/2014/main" id="{40225560-0CF3-8346-B725-2E4B2DB5628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5CCC725-B490-7943-98AC-6FA0DD7E869D}" type="datetime10">
              <a:rPr lang="en-US" altLang="en-US" sz="1400" smtClean="0"/>
              <a:pPr>
                <a:spcBef>
                  <a:spcPct val="0"/>
                </a:spcBef>
                <a:buFontTx/>
                <a:buNone/>
              </a:pPr>
              <a:t>22:52</a:t>
            </a:fld>
            <a:endParaRPr lang="en-US" altLang="en-US" sz="1400"/>
          </a:p>
        </p:txBody>
      </p:sp>
      <p:pic>
        <p:nvPicPr>
          <p:cNvPr id="97284" name="Picture 2">
            <a:extLst>
              <a:ext uri="{FF2B5EF4-FFF2-40B4-BE49-F238E27FC236}">
                <a16:creationId xmlns:a16="http://schemas.microsoft.com/office/drawing/2014/main" id="{0174B09D-E6DD-7849-A381-E2DB38C48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58338"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B2AF6E5B-401B-8244-A75F-0E4B98F2AE8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9330" name="Content Placeholder 2">
            <a:extLst>
              <a:ext uri="{FF2B5EF4-FFF2-40B4-BE49-F238E27FC236}">
                <a16:creationId xmlns:a16="http://schemas.microsoft.com/office/drawing/2014/main" id="{8123A81C-D8AF-8B4B-959C-2CEE33F0FC5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9331" name="Date Placeholder 3">
            <a:extLst>
              <a:ext uri="{FF2B5EF4-FFF2-40B4-BE49-F238E27FC236}">
                <a16:creationId xmlns:a16="http://schemas.microsoft.com/office/drawing/2014/main" id="{B67B3115-4FB1-F941-B177-DF3E19AFC9F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E23ED17-413B-D14F-B73B-AD653411ED35}" type="datetime10">
              <a:rPr lang="en-US" altLang="en-US" sz="1400" smtClean="0"/>
              <a:pPr>
                <a:spcBef>
                  <a:spcPct val="0"/>
                </a:spcBef>
                <a:buFontTx/>
                <a:buNone/>
              </a:pPr>
              <a:t>22:52</a:t>
            </a:fld>
            <a:endParaRPr lang="en-US" altLang="en-US" sz="1400"/>
          </a:p>
        </p:txBody>
      </p:sp>
      <p:pic>
        <p:nvPicPr>
          <p:cNvPr id="99332" name="Picture 2">
            <a:extLst>
              <a:ext uri="{FF2B5EF4-FFF2-40B4-BE49-F238E27FC236}">
                <a16:creationId xmlns:a16="http://schemas.microsoft.com/office/drawing/2014/main" id="{AFCBECB7-1A8B-9C49-BD7A-C5B541BE2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133350"/>
            <a:ext cx="7307263"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Box 4">
            <a:extLst>
              <a:ext uri="{FF2B5EF4-FFF2-40B4-BE49-F238E27FC236}">
                <a16:creationId xmlns:a16="http://schemas.microsoft.com/office/drawing/2014/main" id="{05BD19E7-FEF6-E045-BD74-AACD0C90AF24}"/>
              </a:ext>
            </a:extLst>
          </p:cNvPr>
          <p:cNvSpPr txBox="1">
            <a:spLocks noChangeArrowheads="1"/>
          </p:cNvSpPr>
          <p:nvPr/>
        </p:nvSpPr>
        <p:spPr bwMode="auto">
          <a:xfrm>
            <a:off x="5348288" y="6581775"/>
            <a:ext cx="3308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http://classic.the-scientist.com/blog/display/57297/</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EFC6E751-FE11-FA46-A2FC-5C011EDC38F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01378" name="Content Placeholder 2">
            <a:extLst>
              <a:ext uri="{FF2B5EF4-FFF2-40B4-BE49-F238E27FC236}">
                <a16:creationId xmlns:a16="http://schemas.microsoft.com/office/drawing/2014/main" id="{E421E16A-EC66-5041-80EB-826185E9AD7E}"/>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1379" name="Date Placeholder 3">
            <a:extLst>
              <a:ext uri="{FF2B5EF4-FFF2-40B4-BE49-F238E27FC236}">
                <a16:creationId xmlns:a16="http://schemas.microsoft.com/office/drawing/2014/main" id="{01C35D5B-13CA-FE41-8B25-19C4CA8E5A0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F27896B-B7FF-6B44-B3BA-C95D364ADD04}" type="datetime10">
              <a:rPr lang="en-US" altLang="en-US" sz="1400" smtClean="0"/>
              <a:pPr>
                <a:spcBef>
                  <a:spcPct val="0"/>
                </a:spcBef>
                <a:buFontTx/>
                <a:buNone/>
              </a:pPr>
              <a:t>22:52</a:t>
            </a:fld>
            <a:endParaRPr lang="en-US" altLang="en-US" sz="1400"/>
          </a:p>
        </p:txBody>
      </p:sp>
      <p:pic>
        <p:nvPicPr>
          <p:cNvPr id="101380" name="Picture 2">
            <a:extLst>
              <a:ext uri="{FF2B5EF4-FFF2-40B4-BE49-F238E27FC236}">
                <a16:creationId xmlns:a16="http://schemas.microsoft.com/office/drawing/2014/main" id="{303ED1F3-5294-ED45-8C6A-205EAD087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9601200" cy="652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FF35566D-4544-8A4D-967D-4B946A94D14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03426" name="Content Placeholder 2">
            <a:extLst>
              <a:ext uri="{FF2B5EF4-FFF2-40B4-BE49-F238E27FC236}">
                <a16:creationId xmlns:a16="http://schemas.microsoft.com/office/drawing/2014/main" id="{9617114D-AA2B-9441-B653-A66F347FEC7E}"/>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3427" name="Date Placeholder 3">
            <a:extLst>
              <a:ext uri="{FF2B5EF4-FFF2-40B4-BE49-F238E27FC236}">
                <a16:creationId xmlns:a16="http://schemas.microsoft.com/office/drawing/2014/main" id="{B4569EFD-A4ED-324B-9760-D74293DFB14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6F0B930-2D5A-B549-962F-76AD006C5599}" type="datetime10">
              <a:rPr lang="en-US" altLang="en-US" sz="1400" smtClean="0"/>
              <a:pPr>
                <a:spcBef>
                  <a:spcPct val="0"/>
                </a:spcBef>
                <a:buFontTx/>
                <a:buNone/>
              </a:pPr>
              <a:t>22:52</a:t>
            </a:fld>
            <a:endParaRPr lang="en-US" altLang="en-US" sz="1400"/>
          </a:p>
        </p:txBody>
      </p:sp>
      <p:pic>
        <p:nvPicPr>
          <p:cNvPr id="103428" name="Picture 2">
            <a:extLst>
              <a:ext uri="{FF2B5EF4-FFF2-40B4-BE49-F238E27FC236}">
                <a16:creationId xmlns:a16="http://schemas.microsoft.com/office/drawing/2014/main" id="{9CAAB7B5-2B38-EA44-91CE-4930D0E3B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67875" cy="65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CD05EB6A-8509-D94D-864D-D74B176BB224}"/>
              </a:ext>
            </a:extLst>
          </p:cNvPr>
          <p:cNvSpPr>
            <a:spLocks noGrp="1"/>
          </p:cNvSpPr>
          <p:nvPr>
            <p:ph type="title"/>
          </p:nvPr>
        </p:nvSpPr>
        <p:spPr>
          <a:xfrm>
            <a:off x="254000" y="179388"/>
            <a:ext cx="8642350" cy="782637"/>
          </a:xfrm>
        </p:spPr>
        <p:txBody>
          <a:bodyPr/>
          <a:lstStyle/>
          <a:p>
            <a:pPr>
              <a:defRPr/>
            </a:pPr>
            <a:r>
              <a:rPr lang="en-US">
                <a:cs typeface="+mj-cs"/>
              </a:rPr>
              <a:t>PhD Student falsifies data</a:t>
            </a:r>
          </a:p>
        </p:txBody>
      </p:sp>
      <p:sp>
        <p:nvSpPr>
          <p:cNvPr id="105474" name="Content Placeholder 2">
            <a:extLst>
              <a:ext uri="{FF2B5EF4-FFF2-40B4-BE49-F238E27FC236}">
                <a16:creationId xmlns:a16="http://schemas.microsoft.com/office/drawing/2014/main" id="{DD245F00-C2B0-654E-A811-F70AB7E3BFAC}"/>
              </a:ext>
            </a:extLst>
          </p:cNvPr>
          <p:cNvSpPr>
            <a:spLocks noGrp="1" noChangeArrowheads="1"/>
          </p:cNvSpPr>
          <p:nvPr>
            <p:ph idx="1"/>
          </p:nvPr>
        </p:nvSpPr>
        <p:spPr>
          <a:xfrm>
            <a:off x="254000" y="1065213"/>
            <a:ext cx="9197975" cy="5584825"/>
          </a:xfrm>
        </p:spPr>
        <p:txBody>
          <a:bodyPr/>
          <a:lstStyle/>
          <a:p>
            <a:r>
              <a:rPr lang="en-US" altLang="en-US" sz="1600">
                <a:ea typeface="ＭＳ Ｐゴシック" panose="020B0600070205080204" pitchFamily="34" charset="-128"/>
              </a:rPr>
              <a:t>Emily Horvath, who got her PhD from Indiana University in December of 2008, admitted to falsifying data during her time as a grad student at the school, where she was mentored by cellular physiologist </a:t>
            </a:r>
            <a:r>
              <a:rPr lang="en-US" altLang="en-US" sz="1600">
                <a:ea typeface="ＭＳ Ｐゴシック" panose="020B0600070205080204" pitchFamily="34" charset="-128"/>
                <a:hlinkClick r:id="rId3"/>
              </a:rPr>
              <a:t>Jeffrey Elmendorf.</a:t>
            </a:r>
            <a:r>
              <a:rPr lang="en-US" altLang="en-US" sz="1600">
                <a:ea typeface="ＭＳ Ｐゴシック" panose="020B0600070205080204" pitchFamily="34" charset="-128"/>
              </a:rPr>
              <a:t> </a:t>
            </a:r>
          </a:p>
          <a:p>
            <a:endParaRPr lang="en-US" altLang="en-US" sz="1600">
              <a:ea typeface="ＭＳ Ｐゴシック" panose="020B0600070205080204" pitchFamily="34" charset="-128"/>
            </a:endParaRPr>
          </a:p>
          <a:p>
            <a:r>
              <a:rPr lang="en-US" altLang="en-US" sz="1600">
                <a:ea typeface="ＭＳ Ｐゴシック" panose="020B0600070205080204" pitchFamily="34" charset="-128"/>
              </a:rPr>
              <a:t>According to the Federal Register, Horvath said she falsified original data in order to reduce the magnitude of errors within groups, thereby increasing the statistical power of the findings. </a:t>
            </a:r>
            <a:br>
              <a:rPr lang="en-US" altLang="en-US" sz="1600">
                <a:ea typeface="ＭＳ Ｐゴシック" panose="020B0600070205080204" pitchFamily="34" charset="-128"/>
              </a:rPr>
            </a:br>
            <a:r>
              <a:rPr lang="en-US" altLang="en-US" sz="1600">
                <a:ea typeface="ＭＳ Ｐゴシック" panose="020B0600070205080204" pitchFamily="34" charset="-128"/>
              </a:rPr>
              <a:t>Read more: </a:t>
            </a:r>
            <a:r>
              <a:rPr lang="en-US" altLang="en-US" sz="1600">
                <a:ea typeface="ＭＳ Ｐゴシック" panose="020B0600070205080204" pitchFamily="34" charset="-128"/>
                <a:hlinkClick r:id="rId4"/>
              </a:rPr>
              <a:t>PhD student admits misconduct - The Scientist - Magazine of the Life Sciences</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4"/>
              </a:rPr>
              <a:t>http://www.the-scientist.com/blog/display/57297/#ixzz1qPZFoTgM</a:t>
            </a:r>
            <a:endParaRPr lang="en-US" altLang="en-US" sz="1600">
              <a:ea typeface="ＭＳ Ｐゴシック" panose="020B0600070205080204" pitchFamily="34" charset="-128"/>
            </a:endParaRPr>
          </a:p>
          <a:p>
            <a:endParaRPr lang="en-US" altLang="en-US" sz="1600">
              <a:ea typeface="ＭＳ Ｐゴシック" panose="020B0600070205080204" pitchFamily="34" charset="-128"/>
            </a:endParaRPr>
          </a:p>
          <a:p>
            <a:r>
              <a:rPr lang="en-US" altLang="en-US" sz="1600">
                <a:ea typeface="ＭＳ Ｐゴシック" panose="020B0600070205080204" pitchFamily="34" charset="-128"/>
              </a:rPr>
              <a:t>According to the ORI, Horvath admitted to falsifying 5 figures in that grant application to the NIH's National Institute of Diabetes and Digestive and Kidney Diseases, which was awarded in March 2009. </a:t>
            </a:r>
          </a:p>
          <a:p>
            <a:r>
              <a:rPr lang="en-US" altLang="en-US" sz="1600">
                <a:ea typeface="ＭＳ Ｐゴシック" panose="020B0600070205080204" pitchFamily="34" charset="-128"/>
              </a:rPr>
              <a:t>She also admitted to falsifying 5 figures on a separate NIH grant application, on which Elmendorf was listed as the principal investigator, to the NIH's National Center for Complementary and Alternative Medicine. That application was withdrawn last May. </a:t>
            </a:r>
            <a:br>
              <a:rPr lang="en-US" altLang="en-US" sz="1600">
                <a:ea typeface="ＭＳ Ｐゴシック" panose="020B0600070205080204" pitchFamily="34" charset="-128"/>
              </a:rPr>
            </a:br>
            <a:endParaRPr lang="en-US" altLang="en-US" sz="1600">
              <a:ea typeface="ＭＳ Ｐゴシック" panose="020B0600070205080204" pitchFamily="34" charset="-128"/>
            </a:endParaRPr>
          </a:p>
          <a:p>
            <a:r>
              <a:rPr lang="en-US" altLang="en-US" sz="1600">
                <a:ea typeface="ＭＳ Ｐゴシック" panose="020B0600070205080204" pitchFamily="34" charset="-128"/>
              </a:rPr>
              <a:t>Read more: </a:t>
            </a:r>
            <a:r>
              <a:rPr lang="en-US" altLang="en-US" sz="1600">
                <a:ea typeface="ＭＳ Ｐゴシック" panose="020B0600070205080204" pitchFamily="34" charset="-128"/>
                <a:hlinkClick r:id="rId5"/>
              </a:rPr>
              <a:t>PhD student admits misconduct - The Scientist - Magazine of the Life Sciences</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5"/>
              </a:rPr>
              <a:t>http://www.the-scientist.com/blog/display/57297/#ixzz1qPZO5RSk</a:t>
            </a:r>
            <a:br>
              <a:rPr lang="en-US" altLang="en-US" sz="1600">
                <a:ea typeface="ＭＳ Ｐゴシック" panose="020B0600070205080204" pitchFamily="34" charset="-128"/>
              </a:rPr>
            </a:br>
            <a:br>
              <a:rPr lang="en-US" altLang="en-US" sz="1600">
                <a:ea typeface="ＭＳ Ｐゴシック" panose="020B0600070205080204" pitchFamily="34" charset="-128"/>
              </a:rPr>
            </a:br>
            <a:endParaRPr lang="en-US" altLang="en-US" sz="1600">
              <a:ea typeface="ＭＳ Ｐゴシック" panose="020B0600070205080204" pitchFamily="34" charset="-128"/>
            </a:endParaRPr>
          </a:p>
          <a:p>
            <a:endParaRPr lang="en-US" altLang="en-US" sz="1600">
              <a:ea typeface="ＭＳ Ｐゴシック" panose="020B0600070205080204" pitchFamily="34" charset="-128"/>
            </a:endParaRPr>
          </a:p>
        </p:txBody>
      </p:sp>
      <p:sp>
        <p:nvSpPr>
          <p:cNvPr id="105475" name="Date Placeholder 3">
            <a:extLst>
              <a:ext uri="{FF2B5EF4-FFF2-40B4-BE49-F238E27FC236}">
                <a16:creationId xmlns:a16="http://schemas.microsoft.com/office/drawing/2014/main" id="{DB920828-A008-C84A-9937-36A6EC45041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CD2CECA-068C-2E41-91E5-7C86C509ADA7}" type="datetime10">
              <a:rPr lang="en-US" altLang="en-US" sz="1400" smtClean="0"/>
              <a:pPr>
                <a:spcBef>
                  <a:spcPct val="0"/>
                </a:spcBef>
                <a:buFontTx/>
                <a:buNone/>
              </a:pPr>
              <a:t>22:52</a:t>
            </a:fld>
            <a:endParaRPr lang="en-US" altLang="en-US" sz="1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Date Placeholder 3">
            <a:extLst>
              <a:ext uri="{FF2B5EF4-FFF2-40B4-BE49-F238E27FC236}">
                <a16:creationId xmlns:a16="http://schemas.microsoft.com/office/drawing/2014/main" id="{3B575D4C-236B-E848-BC98-DD41DF24C17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148296F-C773-D146-AED5-37E3AD407276}" type="datetime10">
              <a:rPr lang="en-US" altLang="en-US" sz="1400" smtClean="0"/>
              <a:pPr>
                <a:spcBef>
                  <a:spcPct val="0"/>
                </a:spcBef>
                <a:buFontTx/>
                <a:buNone/>
              </a:pPr>
              <a:t>22:52</a:t>
            </a:fld>
            <a:endParaRPr lang="en-US" altLang="en-US" sz="1400"/>
          </a:p>
        </p:txBody>
      </p:sp>
      <p:sp>
        <p:nvSpPr>
          <p:cNvPr id="107522" name="Rectangle 5">
            <a:extLst>
              <a:ext uri="{FF2B5EF4-FFF2-40B4-BE49-F238E27FC236}">
                <a16:creationId xmlns:a16="http://schemas.microsoft.com/office/drawing/2014/main" id="{09206706-9AA7-294B-B795-FDA9ACF05BC6}"/>
              </a:ext>
            </a:extLst>
          </p:cNvPr>
          <p:cNvSpPr>
            <a:spLocks noChangeArrowheads="1"/>
          </p:cNvSpPr>
          <p:nvPr/>
        </p:nvSpPr>
        <p:spPr bwMode="auto">
          <a:xfrm>
            <a:off x="284163" y="193675"/>
            <a:ext cx="9317037"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Tracking retractions as a window into the scientific process</a:t>
            </a:r>
          </a:p>
          <a:p>
            <a:pPr eaLnBrk="1" hangingPunct="1">
              <a:lnSpc>
                <a:spcPct val="90000"/>
              </a:lnSpc>
              <a:spcBef>
                <a:spcPct val="0"/>
              </a:spcBef>
              <a:buFontTx/>
              <a:buNone/>
            </a:pPr>
            <a:r>
              <a:rPr lang="en-US" altLang="en-US" sz="1500"/>
              <a:t>University of Wisconsin neuroscientist faked data in two papers: ORI</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b="1"/>
              <a:t>Rao Adibhatla, via University of Wisconsin</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b="1"/>
              <a:t>A University of Wisconsin neuroscience researcher falsified </a:t>
            </a:r>
            <a:r>
              <a:rPr lang="ja-JP" altLang="en-US" sz="1500" b="1"/>
              <a:t>“</a:t>
            </a:r>
            <a:r>
              <a:rPr lang="en-US" altLang="ja-JP" sz="1500" b="1"/>
              <a:t>Western blot images as well as quantitative and statistical data</a:t>
            </a:r>
            <a:r>
              <a:rPr lang="ja-JP" altLang="en-US" sz="1500" b="1"/>
              <a:t>”</a:t>
            </a:r>
            <a:r>
              <a:rPr lang="en-US" altLang="ja-JP" sz="1500" b="1"/>
              <a:t> in two NIH-supported papers and three unfunded grant applications, the U.S. Office of Research Integrity (ORI) has found.</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As first reported by the Milwaukee Journal-Sentinel and then The Scientist, Rao M. Adibhatla has agreed to retract the two papers, in the Journal of Biological Chemistry and Brain Research:</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    Adibhatla, R.M., Hatcher, J.F., Larsen E.C. et al. </a:t>
            </a:r>
            <a:r>
              <a:rPr lang="ja-JP" altLang="en-US" sz="1500"/>
              <a:t>“</a:t>
            </a:r>
            <a:r>
              <a:rPr lang="en-US" altLang="ja-JP" sz="1500"/>
              <a:t>CDP-choline Significantly Restores Phoshatidylcholine Levels by Differentially Affecting Phospholipase A2 and CTP:Phosphocholine Cytidylyltransferase after Stroke.</a:t>
            </a:r>
            <a:r>
              <a:rPr lang="ja-JP" altLang="en-US" sz="1500"/>
              <a:t>”</a:t>
            </a:r>
            <a:r>
              <a:rPr lang="en-US" altLang="ja-JP" sz="1500"/>
              <a:t> J. Biol. Chem. 281:6718-6725, 2006 (cited 65 times, according to Thomson Scientific</a:t>
            </a:r>
            <a:r>
              <a:rPr lang="ja-JP" altLang="en-US" sz="1500"/>
              <a:t>’</a:t>
            </a:r>
            <a:r>
              <a:rPr lang="en-US" altLang="ja-JP" sz="1500"/>
              <a:t>s Web of Knowledge)</a:t>
            </a:r>
          </a:p>
          <a:p>
            <a:pPr eaLnBrk="1" hangingPunct="1">
              <a:lnSpc>
                <a:spcPct val="90000"/>
              </a:lnSpc>
              <a:spcBef>
                <a:spcPct val="0"/>
              </a:spcBef>
              <a:buFontTx/>
              <a:buNone/>
            </a:pPr>
            <a:r>
              <a:rPr lang="en-US" altLang="en-US" sz="1500"/>
              <a:t>    </a:t>
            </a:r>
          </a:p>
          <a:p>
            <a:pPr eaLnBrk="1" hangingPunct="1">
              <a:lnSpc>
                <a:spcPct val="90000"/>
              </a:lnSpc>
              <a:spcBef>
                <a:spcPct val="0"/>
              </a:spcBef>
              <a:buFontTx/>
              <a:buNone/>
            </a:pPr>
            <a:r>
              <a:rPr lang="en-US" altLang="en-US" sz="1500"/>
              <a:t>Adibhatla, R.M., &amp; Hatcher, J.F. </a:t>
            </a:r>
            <a:r>
              <a:rPr lang="ja-JP" altLang="en-US" sz="1500"/>
              <a:t>“</a:t>
            </a:r>
            <a:r>
              <a:rPr lang="en-US" altLang="ja-JP" sz="1500"/>
              <a:t>Secretory phospholipase A2 IIA is Up-regulated by TNF-[alpha] and IL-1[alpha]/[beta] after Transient Focal Cerebral Ischemia in Rat.</a:t>
            </a:r>
            <a:r>
              <a:rPr lang="ja-JP" altLang="en-US" sz="1500"/>
              <a:t>”</a:t>
            </a:r>
            <a:r>
              <a:rPr lang="en-US" altLang="ja-JP" sz="1500"/>
              <a:t> Brain Research 1134:199-205, 2007 (cited 36 times)</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ORI found that Adibhatla</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    </a:t>
            </a:r>
            <a:r>
              <a:rPr lang="ja-JP" altLang="en-US" sz="1500"/>
              <a:t>“</a:t>
            </a:r>
            <a:r>
              <a:rPr lang="en-US" altLang="ja-JP" sz="1500"/>
              <a:t>committed research misconduct by falsifying Western blot images as well as quantitative and statistical data obtained from purported scans of the films. The research studied the effect of cerebral ischemia on phospholipid homeostasis in an experimental animal model (SHR rat) of stroke during the course of reperfusion of the ischemic cortex. The falsified Western blot images and derivative quantitative data describe changes in levels of sPLA2-IIAA, CCT[alpha], and of PLD2 during reperfusion in the ischemic cortex.</a:t>
            </a:r>
            <a:r>
              <a:rPr lang="ja-JP" altLang="en-US" sz="1500"/>
              <a:t>”</a:t>
            </a:r>
            <a:endParaRPr lang="en-US" altLang="en-US" sz="1500"/>
          </a:p>
        </p:txBody>
      </p:sp>
      <p:sp>
        <p:nvSpPr>
          <p:cNvPr id="107523" name="TextBox 6">
            <a:extLst>
              <a:ext uri="{FF2B5EF4-FFF2-40B4-BE49-F238E27FC236}">
                <a16:creationId xmlns:a16="http://schemas.microsoft.com/office/drawing/2014/main" id="{BC82EC2D-1246-4C42-951D-98E76422FF39}"/>
              </a:ext>
            </a:extLst>
          </p:cNvPr>
          <p:cNvSpPr txBox="1">
            <a:spLocks noChangeArrowheads="1"/>
          </p:cNvSpPr>
          <p:nvPr/>
        </p:nvSpPr>
        <p:spPr bwMode="auto">
          <a:xfrm>
            <a:off x="1228725" y="6249988"/>
            <a:ext cx="81057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i="1">
                <a:solidFill>
                  <a:srgbClr val="0070C0"/>
                </a:solidFill>
              </a:rPr>
              <a:t>http://retractionwatch.wordpress.com/2013/01/28/university-of-wisconsin-neuroscientist-faked-data-in-two-papers-ori/</a:t>
            </a:r>
          </a:p>
        </p:txBody>
      </p:sp>
      <p:pic>
        <p:nvPicPr>
          <p:cNvPr id="107524" name="Picture 3">
            <a:extLst>
              <a:ext uri="{FF2B5EF4-FFF2-40B4-BE49-F238E27FC236}">
                <a16:creationId xmlns:a16="http://schemas.microsoft.com/office/drawing/2014/main" id="{AE8AB301-6612-114A-8C3D-E439A3962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775" y="312738"/>
            <a:ext cx="115093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A0E892AF-91E6-F947-B56D-F8DC769A318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09570" name="Content Placeholder 2">
            <a:extLst>
              <a:ext uri="{FF2B5EF4-FFF2-40B4-BE49-F238E27FC236}">
                <a16:creationId xmlns:a16="http://schemas.microsoft.com/office/drawing/2014/main" id="{98CE25CB-238B-7442-AC94-F851B2E4488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9571" name="Date Placeholder 3">
            <a:extLst>
              <a:ext uri="{FF2B5EF4-FFF2-40B4-BE49-F238E27FC236}">
                <a16:creationId xmlns:a16="http://schemas.microsoft.com/office/drawing/2014/main" id="{3FEC650A-68FD-9C43-AE1F-633D236AE0E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20AEAD1-C7B1-2A43-BF24-0F0167566133}" type="datetime10">
              <a:rPr lang="en-US" altLang="en-US" sz="1400" smtClean="0"/>
              <a:pPr>
                <a:spcBef>
                  <a:spcPct val="0"/>
                </a:spcBef>
                <a:buFontTx/>
                <a:buNone/>
              </a:pPr>
              <a:t>22:52</a:t>
            </a:fld>
            <a:endParaRPr lang="en-US" altLang="en-US" sz="1400"/>
          </a:p>
        </p:txBody>
      </p:sp>
      <p:pic>
        <p:nvPicPr>
          <p:cNvPr id="109572" name="Picture 2">
            <a:extLst>
              <a:ext uri="{FF2B5EF4-FFF2-40B4-BE49-F238E27FC236}">
                <a16:creationId xmlns:a16="http://schemas.microsoft.com/office/drawing/2014/main" id="{8F0E81E1-8871-5B44-9111-4A78D3038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0625" cy="659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3">
            <a:extLst>
              <a:ext uri="{FF2B5EF4-FFF2-40B4-BE49-F238E27FC236}">
                <a16:creationId xmlns:a16="http://schemas.microsoft.com/office/drawing/2014/main" id="{1DED7A94-B1A9-9446-AA92-D03314458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725" y="606425"/>
            <a:ext cx="468947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4">
            <a:extLst>
              <a:ext uri="{FF2B5EF4-FFF2-40B4-BE49-F238E27FC236}">
                <a16:creationId xmlns:a16="http://schemas.microsoft.com/office/drawing/2014/main" id="{BAEF0828-8340-3747-B27A-A81FEF35D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3675" y="3943350"/>
            <a:ext cx="2865438"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a:extLst>
              <a:ext uri="{FF2B5EF4-FFF2-40B4-BE49-F238E27FC236}">
                <a16:creationId xmlns:a16="http://schemas.microsoft.com/office/drawing/2014/main" id="{74EFB38F-FE7C-DB48-A7D9-42960FF112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 y="4159250"/>
            <a:ext cx="7767638"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9">
            <a:hlinkClick r:id="" action="ppaction://noaction" highlightClick="1"/>
            <a:extLst>
              <a:ext uri="{FF2B5EF4-FFF2-40B4-BE49-F238E27FC236}">
                <a16:creationId xmlns:a16="http://schemas.microsoft.com/office/drawing/2014/main" id="{41DC10E0-6ABF-0B4B-B464-D90972CE34D9}"/>
              </a:ext>
            </a:extLst>
          </p:cNvPr>
          <p:cNvSpPr>
            <a:spLocks noChangeArrowheads="1"/>
          </p:cNvSpPr>
          <p:nvPr/>
        </p:nvSpPr>
        <p:spPr bwMode="auto">
          <a:xfrm>
            <a:off x="9075738" y="6384925"/>
            <a:ext cx="230187" cy="207963"/>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fade">
                                      <p:cBhvr>
                                        <p:cTn id="7" dur="500"/>
                                        <p:tgtEl>
                                          <p:spTgt spid="107525"/>
                                        </p:tgtEl>
                                      </p:cBhvr>
                                    </p:animEffect>
                                  </p:childTnLst>
                                </p:cTn>
                              </p:par>
                              <p:par>
                                <p:cTn id="8" presetID="9" presetClass="exit" presetSubtype="0" fill="hold" grpId="0" nodeType="withEffect">
                                  <p:stCondLst>
                                    <p:cond delay="0"/>
                                  </p:stCondLst>
                                  <p:childTnLst>
                                    <p:animEffect transition="out" filter="dissolv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4CBE39F8-A058-BF4B-8409-7048178625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11618" name="Content Placeholder 2">
            <a:extLst>
              <a:ext uri="{FF2B5EF4-FFF2-40B4-BE49-F238E27FC236}">
                <a16:creationId xmlns:a16="http://schemas.microsoft.com/office/drawing/2014/main" id="{D499AB07-AC84-8549-A449-4E97C30A4A1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11619" name="Date Placeholder 3">
            <a:extLst>
              <a:ext uri="{FF2B5EF4-FFF2-40B4-BE49-F238E27FC236}">
                <a16:creationId xmlns:a16="http://schemas.microsoft.com/office/drawing/2014/main" id="{FE8AF742-767B-3C4B-B8AE-E3F1E54D762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776F633-6D30-6B45-A784-01BD9F5D7CF9}" type="datetime10">
              <a:rPr lang="en-US" altLang="en-US" sz="1400" smtClean="0"/>
              <a:pPr>
                <a:spcBef>
                  <a:spcPct val="0"/>
                </a:spcBef>
                <a:buFontTx/>
                <a:buNone/>
              </a:pPr>
              <a:t>22:52</a:t>
            </a:fld>
            <a:endParaRPr lang="en-US" altLang="en-US" sz="1400"/>
          </a:p>
        </p:txBody>
      </p:sp>
      <p:pic>
        <p:nvPicPr>
          <p:cNvPr id="111620" name="Picture 2">
            <a:extLst>
              <a:ext uri="{FF2B5EF4-FFF2-40B4-BE49-F238E27FC236}">
                <a16:creationId xmlns:a16="http://schemas.microsoft.com/office/drawing/2014/main" id="{217A9A3D-DC27-D647-808D-95498A418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20" t="12895" r="27795" b="4637"/>
          <a:stretch>
            <a:fillRect/>
          </a:stretch>
        </p:blipFill>
        <p:spPr bwMode="auto">
          <a:xfrm>
            <a:off x="0" y="0"/>
            <a:ext cx="685165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80681AE-0DA8-AB44-B552-21E0A7E1F606}"/>
              </a:ext>
            </a:extLst>
          </p:cNvPr>
          <p:cNvSpPr/>
          <p:nvPr/>
        </p:nvSpPr>
        <p:spPr>
          <a:xfrm>
            <a:off x="4638675" y="6461125"/>
            <a:ext cx="4800600" cy="382588"/>
          </a:xfrm>
          <a:prstGeom prst="rect">
            <a:avLst/>
          </a:prstGeom>
        </p:spPr>
        <p:txBody>
          <a:bodyPr>
            <a:spAutoFit/>
          </a:bodyPr>
          <a:lstStyle/>
          <a:p>
            <a:pPr eaLnBrk="1" hangingPunct="1">
              <a:lnSpc>
                <a:spcPct val="90000"/>
              </a:lnSpc>
              <a:defRPr/>
            </a:pPr>
            <a:r>
              <a:rPr lang="en-US" sz="1050" dirty="0">
                <a:solidFill>
                  <a:srgbClr val="0070C0"/>
                </a:solidFill>
                <a:latin typeface="Arial" charset="0"/>
                <a:ea typeface="+mn-ea"/>
                <a:cs typeface="Times New Roman" pitchFamily="18" charset="0"/>
              </a:rPr>
              <a:t>http://retractionwatch.wordpress.com/2012/11/20/ori-sanctions-university-of-kentucky-nutrition-researcher-for-faking-dozens-of-images-in-10-papers/</a:t>
            </a:r>
          </a:p>
        </p:txBody>
      </p:sp>
      <p:sp>
        <p:nvSpPr>
          <p:cNvPr id="111622" name="Rectangle 5">
            <a:extLst>
              <a:ext uri="{FF2B5EF4-FFF2-40B4-BE49-F238E27FC236}">
                <a16:creationId xmlns:a16="http://schemas.microsoft.com/office/drawing/2014/main" id="{AD8C1979-119C-344D-A4DD-77821F52B62C}"/>
              </a:ext>
            </a:extLst>
          </p:cNvPr>
          <p:cNvSpPr>
            <a:spLocks noChangeArrowheads="1"/>
          </p:cNvSpPr>
          <p:nvPr/>
        </p:nvSpPr>
        <p:spPr bwMode="auto">
          <a:xfrm>
            <a:off x="4151313" y="4621213"/>
            <a:ext cx="5449887"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300">
                <a:solidFill>
                  <a:srgbClr val="0070C0"/>
                </a:solidFill>
              </a:rPr>
              <a:t>*Falsified and/or fabricated images in NIH grant application R01 HL078976-01A1 by duplicating and altering bands in 14 Western blot images and one (1) RT-PCR image included in Figures 3, 6, 11, 12, 13, 14, and 15; false Western blots were also included in the earlier version of the grant application R01 HL078976-01, Figures 3, 6, 11, 13, and 14</a:t>
            </a:r>
          </a:p>
          <a:p>
            <a:pPr eaLnBrk="1" hangingPunct="1">
              <a:lnSpc>
                <a:spcPct val="90000"/>
              </a:lnSpc>
              <a:spcBef>
                <a:spcPct val="0"/>
              </a:spcBef>
              <a:buFontTx/>
              <a:buNone/>
            </a:pPr>
            <a:r>
              <a:rPr lang="en-US" altLang="en-US" sz="1300">
                <a:solidFill>
                  <a:srgbClr val="0070C0"/>
                </a:solidFill>
              </a:rPr>
              <a:t>*Falsified and/or fabricated Western blots and one (1) RNase protection assay by duplicating and altering bands in thirty-three (33) figures included in ten (10) published papers, one (1) submitted manuscript, and two (2) NIH grant applications.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C238BFB9-2624-6941-A788-931F85AAD4E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13666" name="Content Placeholder 2">
            <a:extLst>
              <a:ext uri="{FF2B5EF4-FFF2-40B4-BE49-F238E27FC236}">
                <a16:creationId xmlns:a16="http://schemas.microsoft.com/office/drawing/2014/main" id="{EAC3951D-10D3-3948-90AE-D4C809F6CAEF}"/>
              </a:ext>
            </a:extLst>
          </p:cNvPr>
          <p:cNvSpPr>
            <a:spLocks noGrp="1" noChangeArrowheads="1"/>
          </p:cNvSpPr>
          <p:nvPr>
            <p:ph idx="1"/>
          </p:nvPr>
        </p:nvSpPr>
        <p:spPr/>
        <p:txBody>
          <a:bodyPr/>
          <a:lstStyle/>
          <a:p>
            <a:r>
              <a:rPr lang="en-US" altLang="en-US" sz="1800">
                <a:ea typeface="ＭＳ Ｐゴシック" panose="020B0600070205080204" pitchFamily="34" charset="-128"/>
              </a:rPr>
              <a:t>…</a:t>
            </a:r>
            <a:r>
              <a:rPr lang="ja-JP" altLang="en-US" sz="1800">
                <a:ea typeface="ＭＳ Ｐゴシック" panose="020B0600070205080204" pitchFamily="34" charset="-128"/>
              </a:rPr>
              <a:t>”</a:t>
            </a:r>
            <a:r>
              <a:rPr lang="en-US" altLang="ja-JP" sz="1800" i="1">
                <a:ea typeface="ＭＳ Ｐゴシック" panose="020B0600070205080204" pitchFamily="34" charset="-128"/>
              </a:rPr>
              <a:t>But zooming in on two blots from one figure in a 2002 paper (pictured at right) </a:t>
            </a:r>
            <a:r>
              <a:rPr lang="en-US" altLang="ja-JP" sz="1800" i="1">
                <a:ea typeface="ＭＳ Ｐゴシック" panose="020B0600070205080204" pitchFamily="34" charset="-128"/>
                <a:hlinkClick r:id="rId3"/>
              </a:rPr>
              <a:t>from the Journal of Biological Chemstry, volume 277, pages 4925-31</a:t>
            </a:r>
            <a:r>
              <a:rPr lang="en-US" altLang="ja-JP" sz="1800" i="1">
                <a:ea typeface="ＭＳ Ｐゴシック" panose="020B0600070205080204" pitchFamily="34" charset="-128"/>
              </a:rPr>
              <a:t>, reveals tell-tale noise patterns that may well betray the images</a:t>
            </a:r>
            <a:r>
              <a:rPr lang="ja-JP" altLang="en-US" sz="1800" i="1">
                <a:ea typeface="ＭＳ Ｐゴシック" panose="020B0600070205080204" pitchFamily="34" charset="-128"/>
              </a:rPr>
              <a:t>’</a:t>
            </a:r>
            <a:r>
              <a:rPr lang="en-US" altLang="ja-JP" sz="1800" i="1">
                <a:ea typeface="ＭＳ Ｐゴシック" panose="020B0600070205080204" pitchFamily="34" charset="-128"/>
              </a:rPr>
              <a:t> common origin</a:t>
            </a:r>
            <a:r>
              <a:rPr lang="en-US" altLang="ja-JP" sz="1800">
                <a:ea typeface="ＭＳ Ｐゴシック" panose="020B0600070205080204" pitchFamily="34" charset="-128"/>
              </a:rPr>
              <a:t>.</a:t>
            </a:r>
            <a:r>
              <a:rPr lang="ja-JP" altLang="en-US" sz="1800">
                <a:ea typeface="ＭＳ Ｐゴシック" panose="020B0600070205080204" pitchFamily="34" charset="-128"/>
              </a:rPr>
              <a:t>”</a:t>
            </a:r>
            <a:endParaRPr lang="en-US" altLang="en-US" sz="1800">
              <a:ea typeface="ＭＳ Ｐゴシック" panose="020B0600070205080204" pitchFamily="34" charset="-128"/>
            </a:endParaRPr>
          </a:p>
        </p:txBody>
      </p:sp>
      <p:sp>
        <p:nvSpPr>
          <p:cNvPr id="113667" name="Date Placeholder 3">
            <a:extLst>
              <a:ext uri="{FF2B5EF4-FFF2-40B4-BE49-F238E27FC236}">
                <a16:creationId xmlns:a16="http://schemas.microsoft.com/office/drawing/2014/main" id="{8109D7ED-6E04-F74C-94AF-4FE72D00570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7D342F5-404F-D544-9773-4D7065B17CDF}" type="datetime10">
              <a:rPr lang="en-US" altLang="en-US" sz="1400" smtClean="0"/>
              <a:pPr>
                <a:spcBef>
                  <a:spcPct val="0"/>
                </a:spcBef>
                <a:buFontTx/>
                <a:buNone/>
              </a:pPr>
              <a:t>22:52</a:t>
            </a:fld>
            <a:endParaRPr lang="en-US" altLang="en-US" sz="1400"/>
          </a:p>
        </p:txBody>
      </p:sp>
      <p:pic>
        <p:nvPicPr>
          <p:cNvPr id="113668" name="Picture 2">
            <a:extLst>
              <a:ext uri="{FF2B5EF4-FFF2-40B4-BE49-F238E27FC236}">
                <a16:creationId xmlns:a16="http://schemas.microsoft.com/office/drawing/2014/main" id="{D31C5B17-6BB1-8048-A8F5-62AEED1D4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75" y="2586038"/>
            <a:ext cx="766286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extBox 4">
            <a:extLst>
              <a:ext uri="{FF2B5EF4-FFF2-40B4-BE49-F238E27FC236}">
                <a16:creationId xmlns:a16="http://schemas.microsoft.com/office/drawing/2014/main" id="{B7B160CD-B742-174B-9F25-5646C542088A}"/>
              </a:ext>
            </a:extLst>
          </p:cNvPr>
          <p:cNvSpPr txBox="1">
            <a:spLocks noChangeArrowheads="1"/>
          </p:cNvSpPr>
          <p:nvPr/>
        </p:nvSpPr>
        <p:spPr bwMode="auto">
          <a:xfrm>
            <a:off x="3976688" y="6630988"/>
            <a:ext cx="56245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000">
                <a:solidFill>
                  <a:srgbClr val="0070C0"/>
                </a:solidFill>
              </a:rPr>
              <a:t>http://blogs.nature.com/news/2012/11/nutrition-researcher-censured-over-serial-misconduct.html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Date Placeholder 3">
            <a:extLst>
              <a:ext uri="{FF2B5EF4-FFF2-40B4-BE49-F238E27FC236}">
                <a16:creationId xmlns:a16="http://schemas.microsoft.com/office/drawing/2014/main" id="{D94A46BB-73D4-2E44-954B-E5A4387734E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63E1A91-328A-1343-9F42-F41BA32E3805}" type="datetime10">
              <a:rPr lang="en-US" altLang="en-US" sz="1400" smtClean="0"/>
              <a:pPr>
                <a:spcBef>
                  <a:spcPct val="0"/>
                </a:spcBef>
                <a:buFontTx/>
                <a:buNone/>
              </a:pPr>
              <a:t>22:52</a:t>
            </a:fld>
            <a:endParaRPr lang="en-US" altLang="en-US" sz="1400"/>
          </a:p>
        </p:txBody>
      </p:sp>
      <p:sp>
        <p:nvSpPr>
          <p:cNvPr id="26626" name="Rectangle 2">
            <a:extLst>
              <a:ext uri="{FF2B5EF4-FFF2-40B4-BE49-F238E27FC236}">
                <a16:creationId xmlns:a16="http://schemas.microsoft.com/office/drawing/2014/main" id="{9F4BFE24-3670-9942-AF16-4B7C2347E956}"/>
              </a:ext>
            </a:extLst>
          </p:cNvPr>
          <p:cNvSpPr>
            <a:spLocks noGrp="1" noChangeArrowheads="1"/>
          </p:cNvSpPr>
          <p:nvPr>
            <p:ph type="title"/>
          </p:nvPr>
        </p:nvSpPr>
        <p:spPr>
          <a:xfrm>
            <a:off x="479425" y="227013"/>
            <a:ext cx="8642350" cy="844550"/>
          </a:xfrm>
        </p:spPr>
        <p:txBody>
          <a:bodyPr/>
          <a:lstStyle/>
          <a:p>
            <a:pPr eaLnBrk="1" hangingPunct="1"/>
            <a:r>
              <a:rPr lang="en-US" altLang="en-US" sz="2800">
                <a:ea typeface="ＭＳ Ｐゴシック" panose="020B0600070205080204" pitchFamily="34" charset="-128"/>
              </a:rPr>
              <a:t>When you cheat, there are often tell-tale signs…..</a:t>
            </a:r>
          </a:p>
        </p:txBody>
      </p:sp>
      <p:sp>
        <p:nvSpPr>
          <p:cNvPr id="26627" name="Rectangle 3">
            <a:extLst>
              <a:ext uri="{FF2B5EF4-FFF2-40B4-BE49-F238E27FC236}">
                <a16:creationId xmlns:a16="http://schemas.microsoft.com/office/drawing/2014/main" id="{DF5FE3B0-2FB2-5047-A362-F82B90F8586F}"/>
              </a:ext>
            </a:extLst>
          </p:cNvPr>
          <p:cNvSpPr>
            <a:spLocks noGrp="1" noChangeArrowheads="1"/>
          </p:cNvSpPr>
          <p:nvPr>
            <p:ph type="body" idx="1"/>
          </p:nvPr>
        </p:nvSpPr>
        <p:spPr>
          <a:xfrm>
            <a:off x="958850" y="1074738"/>
            <a:ext cx="8642350" cy="4525962"/>
          </a:xfrm>
        </p:spPr>
        <p:txBody>
          <a:bodyPr/>
          <a:lstStyle/>
          <a:p>
            <a:pPr eaLnBrk="1" hangingPunct="1"/>
            <a:endParaRPr lang="en-US" altLang="en-US">
              <a:ea typeface="ＭＳ Ｐゴシック" panose="020B0600070205080204" pitchFamily="34" charset="-128"/>
            </a:endParaRPr>
          </a:p>
        </p:txBody>
      </p:sp>
      <p:pic>
        <p:nvPicPr>
          <p:cNvPr id="26628" name="Picture 4">
            <a:extLst>
              <a:ext uri="{FF2B5EF4-FFF2-40B4-BE49-F238E27FC236}">
                <a16:creationId xmlns:a16="http://schemas.microsoft.com/office/drawing/2014/main" id="{F3C2F14E-7B10-524C-8AC4-F880919B8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8763"/>
          <a:stretch>
            <a:fillRect/>
          </a:stretch>
        </p:blipFill>
        <p:spPr bwMode="auto">
          <a:xfrm>
            <a:off x="120650" y="917575"/>
            <a:ext cx="9072563" cy="55800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6629" name="Freeform 5">
            <a:extLst>
              <a:ext uri="{FF2B5EF4-FFF2-40B4-BE49-F238E27FC236}">
                <a16:creationId xmlns:a16="http://schemas.microsoft.com/office/drawing/2014/main" id="{1632AA41-12E8-1C47-AFF3-88CAA45E4A07}"/>
              </a:ext>
            </a:extLst>
          </p:cNvPr>
          <p:cNvSpPr>
            <a:spLocks/>
          </p:cNvSpPr>
          <p:nvPr/>
        </p:nvSpPr>
        <p:spPr bwMode="auto">
          <a:xfrm>
            <a:off x="3113088" y="5387975"/>
            <a:ext cx="1050925" cy="588963"/>
          </a:xfrm>
          <a:custGeom>
            <a:avLst/>
            <a:gdLst>
              <a:gd name="T0" fmla="*/ 2147483646 w 662"/>
              <a:gd name="T1" fmla="*/ 2147483646 h 371"/>
              <a:gd name="T2" fmla="*/ 2147483646 w 662"/>
              <a:gd name="T3" fmla="*/ 2147483646 h 371"/>
              <a:gd name="T4" fmla="*/ 2147483646 w 662"/>
              <a:gd name="T5" fmla="*/ 0 h 371"/>
              <a:gd name="T6" fmla="*/ 2147483646 w 662"/>
              <a:gd name="T7" fmla="*/ 2147483646 h 371"/>
              <a:gd name="T8" fmla="*/ 2147483646 w 662"/>
              <a:gd name="T9" fmla="*/ 2147483646 h 371"/>
              <a:gd name="T10" fmla="*/ 2147483646 w 662"/>
              <a:gd name="T11" fmla="*/ 2147483646 h 371"/>
              <a:gd name="T12" fmla="*/ 0 w 662"/>
              <a:gd name="T13" fmla="*/ 2147483646 h 371"/>
              <a:gd name="T14" fmla="*/ 2147483646 w 662"/>
              <a:gd name="T15" fmla="*/ 2147483646 h 371"/>
              <a:gd name="T16" fmla="*/ 2147483646 w 662"/>
              <a:gd name="T17" fmla="*/ 2147483646 h 371"/>
              <a:gd name="T18" fmla="*/ 2147483646 w 662"/>
              <a:gd name="T19" fmla="*/ 2147483646 h 371"/>
              <a:gd name="T20" fmla="*/ 2147483646 w 662"/>
              <a:gd name="T21" fmla="*/ 2147483646 h 371"/>
              <a:gd name="T22" fmla="*/ 2147483646 w 662"/>
              <a:gd name="T23" fmla="*/ 2147483646 h 371"/>
              <a:gd name="T24" fmla="*/ 2147483646 w 662"/>
              <a:gd name="T25" fmla="*/ 2147483646 h 371"/>
              <a:gd name="T26" fmla="*/ 2147483646 w 662"/>
              <a:gd name="T27" fmla="*/ 2147483646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2" h="371">
                <a:moveTo>
                  <a:pt x="582" y="56"/>
                </a:moveTo>
                <a:cubicBezTo>
                  <a:pt x="533" y="37"/>
                  <a:pt x="599" y="65"/>
                  <a:pt x="546" y="31"/>
                </a:cubicBezTo>
                <a:cubicBezTo>
                  <a:pt x="523" y="16"/>
                  <a:pt x="477" y="11"/>
                  <a:pt x="448" y="0"/>
                </a:cubicBezTo>
                <a:cubicBezTo>
                  <a:pt x="411" y="2"/>
                  <a:pt x="374" y="3"/>
                  <a:pt x="337" y="7"/>
                </a:cubicBezTo>
                <a:cubicBezTo>
                  <a:pt x="281" y="14"/>
                  <a:pt x="228" y="36"/>
                  <a:pt x="172" y="43"/>
                </a:cubicBezTo>
                <a:cubicBezTo>
                  <a:pt x="133" y="63"/>
                  <a:pt x="91" y="85"/>
                  <a:pt x="49" y="98"/>
                </a:cubicBezTo>
                <a:cubicBezTo>
                  <a:pt x="24" y="136"/>
                  <a:pt x="14" y="172"/>
                  <a:pt x="0" y="215"/>
                </a:cubicBezTo>
                <a:cubicBezTo>
                  <a:pt x="2" y="239"/>
                  <a:pt x="1" y="264"/>
                  <a:pt x="6" y="288"/>
                </a:cubicBezTo>
                <a:cubicBezTo>
                  <a:pt x="10" y="310"/>
                  <a:pt x="44" y="320"/>
                  <a:pt x="55" y="331"/>
                </a:cubicBezTo>
                <a:cubicBezTo>
                  <a:pt x="81" y="357"/>
                  <a:pt x="125" y="361"/>
                  <a:pt x="160" y="368"/>
                </a:cubicBezTo>
                <a:cubicBezTo>
                  <a:pt x="267" y="365"/>
                  <a:pt x="319" y="371"/>
                  <a:pt x="405" y="350"/>
                </a:cubicBezTo>
                <a:cubicBezTo>
                  <a:pt x="449" y="326"/>
                  <a:pt x="509" y="311"/>
                  <a:pt x="558" y="301"/>
                </a:cubicBezTo>
                <a:cubicBezTo>
                  <a:pt x="580" y="289"/>
                  <a:pt x="601" y="278"/>
                  <a:pt x="625" y="270"/>
                </a:cubicBezTo>
                <a:cubicBezTo>
                  <a:pt x="639" y="257"/>
                  <a:pt x="653" y="245"/>
                  <a:pt x="662" y="227"/>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0" name="Freeform 6">
            <a:extLst>
              <a:ext uri="{FF2B5EF4-FFF2-40B4-BE49-F238E27FC236}">
                <a16:creationId xmlns:a16="http://schemas.microsoft.com/office/drawing/2014/main" id="{492E3931-DEE0-4A49-B059-7818A876516F}"/>
              </a:ext>
            </a:extLst>
          </p:cNvPr>
          <p:cNvSpPr>
            <a:spLocks/>
          </p:cNvSpPr>
          <p:nvPr/>
        </p:nvSpPr>
        <p:spPr bwMode="auto">
          <a:xfrm>
            <a:off x="646113" y="4292600"/>
            <a:ext cx="1050925" cy="588963"/>
          </a:xfrm>
          <a:custGeom>
            <a:avLst/>
            <a:gdLst>
              <a:gd name="T0" fmla="*/ 2147483646 w 662"/>
              <a:gd name="T1" fmla="*/ 2147483646 h 371"/>
              <a:gd name="T2" fmla="*/ 2147483646 w 662"/>
              <a:gd name="T3" fmla="*/ 2147483646 h 371"/>
              <a:gd name="T4" fmla="*/ 2147483646 w 662"/>
              <a:gd name="T5" fmla="*/ 0 h 371"/>
              <a:gd name="T6" fmla="*/ 2147483646 w 662"/>
              <a:gd name="T7" fmla="*/ 2147483646 h 371"/>
              <a:gd name="T8" fmla="*/ 2147483646 w 662"/>
              <a:gd name="T9" fmla="*/ 2147483646 h 371"/>
              <a:gd name="T10" fmla="*/ 2147483646 w 662"/>
              <a:gd name="T11" fmla="*/ 2147483646 h 371"/>
              <a:gd name="T12" fmla="*/ 0 w 662"/>
              <a:gd name="T13" fmla="*/ 2147483646 h 371"/>
              <a:gd name="T14" fmla="*/ 2147483646 w 662"/>
              <a:gd name="T15" fmla="*/ 2147483646 h 371"/>
              <a:gd name="T16" fmla="*/ 2147483646 w 662"/>
              <a:gd name="T17" fmla="*/ 2147483646 h 371"/>
              <a:gd name="T18" fmla="*/ 2147483646 w 662"/>
              <a:gd name="T19" fmla="*/ 2147483646 h 371"/>
              <a:gd name="T20" fmla="*/ 2147483646 w 662"/>
              <a:gd name="T21" fmla="*/ 2147483646 h 371"/>
              <a:gd name="T22" fmla="*/ 2147483646 w 662"/>
              <a:gd name="T23" fmla="*/ 2147483646 h 371"/>
              <a:gd name="T24" fmla="*/ 2147483646 w 662"/>
              <a:gd name="T25" fmla="*/ 2147483646 h 371"/>
              <a:gd name="T26" fmla="*/ 2147483646 w 662"/>
              <a:gd name="T27" fmla="*/ 2147483646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2" h="371">
                <a:moveTo>
                  <a:pt x="582" y="56"/>
                </a:moveTo>
                <a:cubicBezTo>
                  <a:pt x="533" y="37"/>
                  <a:pt x="599" y="65"/>
                  <a:pt x="546" y="31"/>
                </a:cubicBezTo>
                <a:cubicBezTo>
                  <a:pt x="523" y="16"/>
                  <a:pt x="477" y="11"/>
                  <a:pt x="448" y="0"/>
                </a:cubicBezTo>
                <a:cubicBezTo>
                  <a:pt x="411" y="2"/>
                  <a:pt x="374" y="3"/>
                  <a:pt x="337" y="7"/>
                </a:cubicBezTo>
                <a:cubicBezTo>
                  <a:pt x="281" y="14"/>
                  <a:pt x="228" y="36"/>
                  <a:pt x="172" y="43"/>
                </a:cubicBezTo>
                <a:cubicBezTo>
                  <a:pt x="133" y="63"/>
                  <a:pt x="91" y="85"/>
                  <a:pt x="49" y="98"/>
                </a:cubicBezTo>
                <a:cubicBezTo>
                  <a:pt x="24" y="136"/>
                  <a:pt x="14" y="172"/>
                  <a:pt x="0" y="215"/>
                </a:cubicBezTo>
                <a:cubicBezTo>
                  <a:pt x="2" y="239"/>
                  <a:pt x="1" y="264"/>
                  <a:pt x="6" y="288"/>
                </a:cubicBezTo>
                <a:cubicBezTo>
                  <a:pt x="10" y="310"/>
                  <a:pt x="44" y="320"/>
                  <a:pt x="55" y="331"/>
                </a:cubicBezTo>
                <a:cubicBezTo>
                  <a:pt x="81" y="357"/>
                  <a:pt x="125" y="361"/>
                  <a:pt x="160" y="368"/>
                </a:cubicBezTo>
                <a:cubicBezTo>
                  <a:pt x="267" y="365"/>
                  <a:pt x="319" y="371"/>
                  <a:pt x="405" y="350"/>
                </a:cubicBezTo>
                <a:cubicBezTo>
                  <a:pt x="449" y="326"/>
                  <a:pt x="509" y="311"/>
                  <a:pt x="558" y="301"/>
                </a:cubicBezTo>
                <a:cubicBezTo>
                  <a:pt x="580" y="289"/>
                  <a:pt x="601" y="278"/>
                  <a:pt x="625" y="270"/>
                </a:cubicBezTo>
                <a:cubicBezTo>
                  <a:pt x="639" y="257"/>
                  <a:pt x="653" y="245"/>
                  <a:pt x="662" y="227"/>
                </a:cubicBezTo>
              </a:path>
            </a:pathLst>
          </a:custGeom>
          <a:noFill/>
          <a:ln w="190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1" name="Freeform 7">
            <a:extLst>
              <a:ext uri="{FF2B5EF4-FFF2-40B4-BE49-F238E27FC236}">
                <a16:creationId xmlns:a16="http://schemas.microsoft.com/office/drawing/2014/main" id="{57BF37F6-4261-6F4C-ADE6-304319C9DEED}"/>
              </a:ext>
            </a:extLst>
          </p:cNvPr>
          <p:cNvSpPr>
            <a:spLocks/>
          </p:cNvSpPr>
          <p:nvPr/>
        </p:nvSpPr>
        <p:spPr bwMode="auto">
          <a:xfrm>
            <a:off x="1922463" y="4533900"/>
            <a:ext cx="1050925" cy="588963"/>
          </a:xfrm>
          <a:custGeom>
            <a:avLst/>
            <a:gdLst>
              <a:gd name="T0" fmla="*/ 2147483646 w 662"/>
              <a:gd name="T1" fmla="*/ 2147483646 h 371"/>
              <a:gd name="T2" fmla="*/ 2147483646 w 662"/>
              <a:gd name="T3" fmla="*/ 2147483646 h 371"/>
              <a:gd name="T4" fmla="*/ 2147483646 w 662"/>
              <a:gd name="T5" fmla="*/ 0 h 371"/>
              <a:gd name="T6" fmla="*/ 2147483646 w 662"/>
              <a:gd name="T7" fmla="*/ 2147483646 h 371"/>
              <a:gd name="T8" fmla="*/ 2147483646 w 662"/>
              <a:gd name="T9" fmla="*/ 2147483646 h 371"/>
              <a:gd name="T10" fmla="*/ 2147483646 w 662"/>
              <a:gd name="T11" fmla="*/ 2147483646 h 371"/>
              <a:gd name="T12" fmla="*/ 0 w 662"/>
              <a:gd name="T13" fmla="*/ 2147483646 h 371"/>
              <a:gd name="T14" fmla="*/ 2147483646 w 662"/>
              <a:gd name="T15" fmla="*/ 2147483646 h 371"/>
              <a:gd name="T16" fmla="*/ 2147483646 w 662"/>
              <a:gd name="T17" fmla="*/ 2147483646 h 371"/>
              <a:gd name="T18" fmla="*/ 2147483646 w 662"/>
              <a:gd name="T19" fmla="*/ 2147483646 h 371"/>
              <a:gd name="T20" fmla="*/ 2147483646 w 662"/>
              <a:gd name="T21" fmla="*/ 2147483646 h 371"/>
              <a:gd name="T22" fmla="*/ 2147483646 w 662"/>
              <a:gd name="T23" fmla="*/ 2147483646 h 371"/>
              <a:gd name="T24" fmla="*/ 2147483646 w 662"/>
              <a:gd name="T25" fmla="*/ 2147483646 h 371"/>
              <a:gd name="T26" fmla="*/ 2147483646 w 662"/>
              <a:gd name="T27" fmla="*/ 2147483646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2" h="371">
                <a:moveTo>
                  <a:pt x="582" y="56"/>
                </a:moveTo>
                <a:cubicBezTo>
                  <a:pt x="533" y="37"/>
                  <a:pt x="599" y="65"/>
                  <a:pt x="546" y="31"/>
                </a:cubicBezTo>
                <a:cubicBezTo>
                  <a:pt x="523" y="16"/>
                  <a:pt x="477" y="11"/>
                  <a:pt x="448" y="0"/>
                </a:cubicBezTo>
                <a:cubicBezTo>
                  <a:pt x="411" y="2"/>
                  <a:pt x="374" y="3"/>
                  <a:pt x="337" y="7"/>
                </a:cubicBezTo>
                <a:cubicBezTo>
                  <a:pt x="281" y="14"/>
                  <a:pt x="228" y="36"/>
                  <a:pt x="172" y="43"/>
                </a:cubicBezTo>
                <a:cubicBezTo>
                  <a:pt x="133" y="63"/>
                  <a:pt x="91" y="85"/>
                  <a:pt x="49" y="98"/>
                </a:cubicBezTo>
                <a:cubicBezTo>
                  <a:pt x="24" y="136"/>
                  <a:pt x="14" y="172"/>
                  <a:pt x="0" y="215"/>
                </a:cubicBezTo>
                <a:cubicBezTo>
                  <a:pt x="2" y="239"/>
                  <a:pt x="1" y="264"/>
                  <a:pt x="6" y="288"/>
                </a:cubicBezTo>
                <a:cubicBezTo>
                  <a:pt x="10" y="310"/>
                  <a:pt x="44" y="320"/>
                  <a:pt x="55" y="331"/>
                </a:cubicBezTo>
                <a:cubicBezTo>
                  <a:pt x="81" y="357"/>
                  <a:pt x="125" y="361"/>
                  <a:pt x="160" y="368"/>
                </a:cubicBezTo>
                <a:cubicBezTo>
                  <a:pt x="267" y="365"/>
                  <a:pt x="319" y="371"/>
                  <a:pt x="405" y="350"/>
                </a:cubicBezTo>
                <a:cubicBezTo>
                  <a:pt x="449" y="326"/>
                  <a:pt x="509" y="311"/>
                  <a:pt x="558" y="301"/>
                </a:cubicBezTo>
                <a:cubicBezTo>
                  <a:pt x="580" y="289"/>
                  <a:pt x="601" y="278"/>
                  <a:pt x="625" y="270"/>
                </a:cubicBezTo>
                <a:cubicBezTo>
                  <a:pt x="639" y="257"/>
                  <a:pt x="653" y="245"/>
                  <a:pt x="662" y="227"/>
                </a:cubicBezTo>
              </a:path>
            </a:pathLst>
          </a:custGeom>
          <a:noFill/>
          <a:ln w="190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632" name="Picture 1">
            <a:extLst>
              <a:ext uri="{FF2B5EF4-FFF2-40B4-BE49-F238E27FC236}">
                <a16:creationId xmlns:a16="http://schemas.microsoft.com/office/drawing/2014/main" id="{6E5AEA8A-46C3-944C-B1D6-93A04E1CE8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2738438"/>
            <a:ext cx="32702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2">
            <a:extLst>
              <a:ext uri="{FF2B5EF4-FFF2-40B4-BE49-F238E27FC236}">
                <a16:creationId xmlns:a16="http://schemas.microsoft.com/office/drawing/2014/main" id="{24215BF1-35EA-1147-9099-1BAB3E0A72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35688" y="4662488"/>
            <a:ext cx="322897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Box 3">
            <a:extLst>
              <a:ext uri="{FF2B5EF4-FFF2-40B4-BE49-F238E27FC236}">
                <a16:creationId xmlns:a16="http://schemas.microsoft.com/office/drawing/2014/main" id="{37BFC084-5BC3-EA44-B533-FA079974D0E5}"/>
              </a:ext>
            </a:extLst>
          </p:cNvPr>
          <p:cNvSpPr txBox="1">
            <a:spLocks noChangeArrowheads="1"/>
          </p:cNvSpPr>
          <p:nvPr/>
        </p:nvSpPr>
        <p:spPr bwMode="auto">
          <a:xfrm>
            <a:off x="6007100" y="2190750"/>
            <a:ext cx="2608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solidFill>
                  <a:srgbClr val="FF0000"/>
                </a:solidFill>
              </a:rPr>
              <a:t>Site as it was in 2009</a:t>
            </a:r>
          </a:p>
        </p:txBody>
      </p:sp>
      <p:sp>
        <p:nvSpPr>
          <p:cNvPr id="26635" name="TextBox 11">
            <a:extLst>
              <a:ext uri="{FF2B5EF4-FFF2-40B4-BE49-F238E27FC236}">
                <a16:creationId xmlns:a16="http://schemas.microsoft.com/office/drawing/2014/main" id="{45B77863-2963-E143-9393-04C1A70EFD1C}"/>
              </a:ext>
            </a:extLst>
          </p:cNvPr>
          <p:cNvSpPr txBox="1">
            <a:spLocks noChangeArrowheads="1"/>
          </p:cNvSpPr>
          <p:nvPr/>
        </p:nvSpPr>
        <p:spPr bwMode="auto">
          <a:xfrm>
            <a:off x="5999163" y="4135438"/>
            <a:ext cx="3281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0000"/>
                </a:solidFill>
              </a:rPr>
              <a:t>Site as it is today 2017</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261C4427-4BAA-0F49-B0CF-AC6371D10663}"/>
              </a:ext>
            </a:extLst>
          </p:cNvPr>
          <p:cNvSpPr>
            <a:spLocks noGrp="1"/>
          </p:cNvSpPr>
          <p:nvPr>
            <p:ph type="title"/>
          </p:nvPr>
        </p:nvSpPr>
        <p:spPr>
          <a:xfrm>
            <a:off x="106363" y="274638"/>
            <a:ext cx="3348037" cy="1501775"/>
          </a:xfrm>
        </p:spPr>
        <p:txBody>
          <a:bodyPr/>
          <a:lstStyle/>
          <a:p>
            <a:pPr>
              <a:defRPr/>
            </a:pPr>
            <a:r>
              <a:rPr lang="en-US" sz="2800">
                <a:cs typeface="+mj-cs"/>
              </a:rPr>
              <a:t>Just a few of the links on my computer</a:t>
            </a:r>
          </a:p>
        </p:txBody>
      </p:sp>
      <p:sp>
        <p:nvSpPr>
          <p:cNvPr id="115714" name="Content Placeholder 2">
            <a:extLst>
              <a:ext uri="{FF2B5EF4-FFF2-40B4-BE49-F238E27FC236}">
                <a16:creationId xmlns:a16="http://schemas.microsoft.com/office/drawing/2014/main" id="{7846F5D2-7993-224B-A9A7-83B911D46643}"/>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15715" name="Date Placeholder 3">
            <a:extLst>
              <a:ext uri="{FF2B5EF4-FFF2-40B4-BE49-F238E27FC236}">
                <a16:creationId xmlns:a16="http://schemas.microsoft.com/office/drawing/2014/main" id="{1D986D42-AEFE-CD45-8461-AE9A3AFCB5F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8FCF3DF-48DF-3345-8526-F9CA1110109F}" type="datetime10">
              <a:rPr lang="en-US" altLang="en-US" sz="1400" smtClean="0"/>
              <a:pPr>
                <a:spcBef>
                  <a:spcPct val="0"/>
                </a:spcBef>
                <a:buFontTx/>
                <a:buNone/>
              </a:pPr>
              <a:t>22:52</a:t>
            </a:fld>
            <a:endParaRPr lang="en-US" altLang="en-US" sz="1400"/>
          </a:p>
        </p:txBody>
      </p:sp>
      <p:pic>
        <p:nvPicPr>
          <p:cNvPr id="115716" name="Picture 2">
            <a:extLst>
              <a:ext uri="{FF2B5EF4-FFF2-40B4-BE49-F238E27FC236}">
                <a16:creationId xmlns:a16="http://schemas.microsoft.com/office/drawing/2014/main" id="{A595CBF7-E6DC-BE43-AC8F-8C4833838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50" y="0"/>
            <a:ext cx="4872038"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7475209B-D492-814A-8EE0-5FEEE1B1E7BE}"/>
              </a:ext>
            </a:extLst>
          </p:cNvPr>
          <p:cNvSpPr>
            <a:spLocks noGrp="1" noChangeArrowheads="1"/>
          </p:cNvSpPr>
          <p:nvPr>
            <p:ph type="title"/>
          </p:nvPr>
        </p:nvSpPr>
        <p:spPr>
          <a:xfrm>
            <a:off x="273050" y="190500"/>
            <a:ext cx="8642350" cy="1143000"/>
          </a:xfrm>
        </p:spPr>
        <p:txBody>
          <a:bodyPr/>
          <a:lstStyle/>
          <a:p>
            <a:r>
              <a:rPr lang="en-US" altLang="en-US" sz="2800">
                <a:ea typeface="ＭＳ Ｐゴシック" panose="020B0600070205080204" pitchFamily="34" charset="-128"/>
              </a:rPr>
              <a:t>The latest </a:t>
            </a:r>
            <a:r>
              <a:rPr lang="ja-JP" altLang="en-US" sz="2800">
                <a:ea typeface="ＭＳ Ｐゴシック" panose="020B0600070205080204" pitchFamily="34" charset="-128"/>
              </a:rPr>
              <a:t>“</a:t>
            </a:r>
            <a:r>
              <a:rPr lang="en-US" altLang="ja-JP" sz="2800">
                <a:ea typeface="ＭＳ Ｐゴシック" panose="020B0600070205080204" pitchFamily="34" charset="-128"/>
              </a:rPr>
              <a:t>trick</a:t>
            </a:r>
            <a:r>
              <a:rPr lang="ja-JP" altLang="en-US" sz="2800">
                <a:ea typeface="ＭＳ Ｐゴシック" panose="020B0600070205080204" pitchFamily="34" charset="-128"/>
              </a:rPr>
              <a:t>”</a:t>
            </a:r>
            <a:r>
              <a:rPr lang="en-US" altLang="ja-JP" sz="2800">
                <a:ea typeface="ＭＳ Ｐゴシック" panose="020B0600070205080204" pitchFamily="34" charset="-128"/>
              </a:rPr>
              <a:t> used by sneaky scientists</a:t>
            </a:r>
            <a:r>
              <a:rPr lang="is-IS" altLang="ja-JP" sz="2800">
                <a:ea typeface="ＭＳ Ｐゴシック" panose="020B0600070205080204" pitchFamily="34" charset="-128"/>
              </a:rPr>
              <a:t>…Reviewing their own papers by creating fake emails addresses....</a:t>
            </a:r>
            <a:endParaRPr lang="en-US" altLang="en-US" sz="2800">
              <a:ea typeface="ＭＳ Ｐゴシック" panose="020B0600070205080204" pitchFamily="34" charset="-128"/>
            </a:endParaRPr>
          </a:p>
        </p:txBody>
      </p:sp>
      <p:sp>
        <p:nvSpPr>
          <p:cNvPr id="117762" name="Date Placeholder 3">
            <a:extLst>
              <a:ext uri="{FF2B5EF4-FFF2-40B4-BE49-F238E27FC236}">
                <a16:creationId xmlns:a16="http://schemas.microsoft.com/office/drawing/2014/main" id="{1EBF25F7-36FB-B247-B372-EEFCE5C8DE3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155F6E5-5781-324C-A8BC-8E339A67128A}" type="datetime10">
              <a:rPr lang="en-US" altLang="en-US" sz="1400" smtClean="0"/>
              <a:pPr>
                <a:spcBef>
                  <a:spcPct val="0"/>
                </a:spcBef>
                <a:buFontTx/>
                <a:buNone/>
              </a:pPr>
              <a:t>22:52</a:t>
            </a:fld>
            <a:endParaRPr lang="en-US" altLang="en-US" sz="1400"/>
          </a:p>
        </p:txBody>
      </p:sp>
      <p:pic>
        <p:nvPicPr>
          <p:cNvPr id="117763" name="Picture 4">
            <a:extLst>
              <a:ext uri="{FF2B5EF4-FFF2-40B4-BE49-F238E27FC236}">
                <a16:creationId xmlns:a16="http://schemas.microsoft.com/office/drawing/2014/main" id="{E9CBA0D7-ABF4-BB4F-9FFD-E0B7302F0B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592263"/>
            <a:ext cx="4556125"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5">
            <a:extLst>
              <a:ext uri="{FF2B5EF4-FFF2-40B4-BE49-F238E27FC236}">
                <a16:creationId xmlns:a16="http://schemas.microsoft.com/office/drawing/2014/main" id="{CDBD0996-B5EC-1E49-9294-B6CA8EDDE9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700463"/>
            <a:ext cx="4649788"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6">
            <a:extLst>
              <a:ext uri="{FF2B5EF4-FFF2-40B4-BE49-F238E27FC236}">
                <a16:creationId xmlns:a16="http://schemas.microsoft.com/office/drawing/2014/main" id="{34A0C124-7C08-5244-BCF4-B9F4A64E00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1592263"/>
            <a:ext cx="47879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01F7F84E-CE67-7C48-A456-859BDE319BAF}"/>
              </a:ext>
            </a:extLst>
          </p:cNvPr>
          <p:cNvSpPr>
            <a:spLocks noGrp="1" noChangeArrowheads="1"/>
          </p:cNvSpPr>
          <p:nvPr>
            <p:ph type="title"/>
          </p:nvPr>
        </p:nvSpPr>
        <p:spPr>
          <a:xfrm>
            <a:off x="425450" y="173038"/>
            <a:ext cx="8642350" cy="501650"/>
          </a:xfrm>
        </p:spPr>
        <p:txBody>
          <a:bodyPr/>
          <a:lstStyle/>
          <a:p>
            <a:r>
              <a:rPr lang="en-US" altLang="en-US" sz="3600">
                <a:ea typeface="ＭＳ Ｐゴシック" panose="020B0600070205080204" pitchFamily="34" charset="-128"/>
              </a:rPr>
              <a:t>University of Chicago</a:t>
            </a:r>
          </a:p>
        </p:txBody>
      </p:sp>
      <p:sp>
        <p:nvSpPr>
          <p:cNvPr id="118786" name="Date Placeholder 3">
            <a:extLst>
              <a:ext uri="{FF2B5EF4-FFF2-40B4-BE49-F238E27FC236}">
                <a16:creationId xmlns:a16="http://schemas.microsoft.com/office/drawing/2014/main" id="{06DD7F5D-3FF6-9846-BAAC-CADB8E02C15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A3D24F6-56D6-D74F-A9D8-2276C572A931}" type="datetime10">
              <a:rPr lang="en-US" altLang="en-US" sz="1000" smtClean="0"/>
              <a:pPr>
                <a:spcBef>
                  <a:spcPct val="0"/>
                </a:spcBef>
                <a:buFontTx/>
                <a:buNone/>
              </a:pPr>
              <a:t>22:52</a:t>
            </a:fld>
            <a:endParaRPr lang="en-US" altLang="en-US" sz="1000"/>
          </a:p>
        </p:txBody>
      </p:sp>
      <p:pic>
        <p:nvPicPr>
          <p:cNvPr id="118787" name="Picture 4" descr="Screenshot 2017-03-26 16.45.14.png">
            <a:extLst>
              <a:ext uri="{FF2B5EF4-FFF2-40B4-BE49-F238E27FC236}">
                <a16:creationId xmlns:a16="http://schemas.microsoft.com/office/drawing/2014/main" id="{0157BA79-71A2-A84C-8778-BB74752B8D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82688"/>
            <a:ext cx="48641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5" descr="Screenshot 2017-03-26 16.51.57.png">
            <a:extLst>
              <a:ext uri="{FF2B5EF4-FFF2-40B4-BE49-F238E27FC236}">
                <a16:creationId xmlns:a16="http://schemas.microsoft.com/office/drawing/2014/main" id="{4DC69E85-4747-5A4F-8B56-72EF97CCA8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0938" y="749300"/>
            <a:ext cx="4513262"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593679A0-A4D9-4D42-9DAD-54CD12E9460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19810" name="Date Placeholder 3">
            <a:extLst>
              <a:ext uri="{FF2B5EF4-FFF2-40B4-BE49-F238E27FC236}">
                <a16:creationId xmlns:a16="http://schemas.microsoft.com/office/drawing/2014/main" id="{D6727ECD-4FD8-3F49-BDEF-ADE49A56F45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577F642-5316-ED40-BC64-D84A962308EC}" type="datetime10">
              <a:rPr lang="en-US" altLang="en-US" sz="1000" smtClean="0"/>
              <a:pPr>
                <a:spcBef>
                  <a:spcPct val="0"/>
                </a:spcBef>
                <a:buFontTx/>
                <a:buNone/>
              </a:pPr>
              <a:t>22:52</a:t>
            </a:fld>
            <a:endParaRPr lang="en-US" altLang="en-US" sz="1000"/>
          </a:p>
        </p:txBody>
      </p:sp>
      <p:pic>
        <p:nvPicPr>
          <p:cNvPr id="119811" name="Picture 4" descr="Screenshot 2017-03-26 17.03.20.png">
            <a:extLst>
              <a:ext uri="{FF2B5EF4-FFF2-40B4-BE49-F238E27FC236}">
                <a16:creationId xmlns:a16="http://schemas.microsoft.com/office/drawing/2014/main" id="{F89B3321-C59F-C646-8D0E-84BE0E556E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21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5" descr="Screenshot 2017-03-26 17.05.51.png">
            <a:extLst>
              <a:ext uri="{FF2B5EF4-FFF2-40B4-BE49-F238E27FC236}">
                <a16:creationId xmlns:a16="http://schemas.microsoft.com/office/drawing/2014/main" id="{5418E238-746A-6843-AD92-C9A811EFE3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2988" y="1096963"/>
            <a:ext cx="4748212"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C1140C-FCAE-A74A-A45D-D1109028B819}"/>
              </a:ext>
            </a:extLst>
          </p:cNvPr>
          <p:cNvSpPr txBox="1"/>
          <p:nvPr/>
        </p:nvSpPr>
        <p:spPr>
          <a:xfrm>
            <a:off x="4848225" y="1412875"/>
            <a:ext cx="1117600" cy="169863"/>
          </a:xfrm>
          <a:prstGeom prst="rect">
            <a:avLst/>
          </a:prstGeom>
          <a:solidFill>
            <a:schemeClr val="bg2">
              <a:lumMod val="60000"/>
              <a:lumOff val="40000"/>
            </a:schemeClr>
          </a:solidFill>
        </p:spPr>
        <p:txBody>
          <a:bodyPr>
            <a:spAutoFit/>
          </a:bodyPr>
          <a:lstStyle/>
          <a:p>
            <a:pPr>
              <a:defRPr/>
            </a:pPr>
            <a:r>
              <a:rPr lang="en-US" sz="500" dirty="0">
                <a:solidFill>
                  <a:schemeClr val="tx1"/>
                </a:solidFill>
                <a:latin typeface="Arial" charset="0"/>
                <a:ea typeface="ＭＳ Ｐゴシック" charset="0"/>
                <a:cs typeface="ＭＳ Ｐゴシック" charset="0"/>
              </a:rPr>
              <a:t>ARTICLE FROM JUN 9 2016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BEC1C35E-73CA-E44E-B573-4627712C3F2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0834" name="Date Placeholder 3">
            <a:extLst>
              <a:ext uri="{FF2B5EF4-FFF2-40B4-BE49-F238E27FC236}">
                <a16:creationId xmlns:a16="http://schemas.microsoft.com/office/drawing/2014/main" id="{285A21E4-83A7-944F-826D-4B83F2FF880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71E2F8C-B750-4D47-B1FD-4AC98FFB3783}" type="datetime10">
              <a:rPr lang="en-US" altLang="en-US" sz="1000" smtClean="0"/>
              <a:pPr>
                <a:spcBef>
                  <a:spcPct val="0"/>
                </a:spcBef>
                <a:buFontTx/>
                <a:buNone/>
              </a:pPr>
              <a:t>22:52</a:t>
            </a:fld>
            <a:endParaRPr lang="en-US" altLang="en-US" sz="1000"/>
          </a:p>
        </p:txBody>
      </p:sp>
      <p:pic>
        <p:nvPicPr>
          <p:cNvPr id="120835" name="Picture 4" descr="Screenshot 2017-03-26 17.14.10.png">
            <a:extLst>
              <a:ext uri="{FF2B5EF4-FFF2-40B4-BE49-F238E27FC236}">
                <a16:creationId xmlns:a16="http://schemas.microsoft.com/office/drawing/2014/main" id="{D83579D8-EBB2-C84A-A278-2954360E3B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1150"/>
            <a:ext cx="7824788"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Box 5">
            <a:extLst>
              <a:ext uri="{FF2B5EF4-FFF2-40B4-BE49-F238E27FC236}">
                <a16:creationId xmlns:a16="http://schemas.microsoft.com/office/drawing/2014/main" id="{3486D587-C6C2-C943-873F-FD82C60182A1}"/>
              </a:ext>
            </a:extLst>
          </p:cNvPr>
          <p:cNvSpPr txBox="1">
            <a:spLocks noChangeArrowheads="1"/>
          </p:cNvSpPr>
          <p:nvPr/>
        </p:nvSpPr>
        <p:spPr bwMode="auto">
          <a:xfrm>
            <a:off x="3348038" y="461963"/>
            <a:ext cx="2016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rPr>
              <a:t>July 12, 2016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96C8C787-E897-E04C-83C6-211AB7D190C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1858" name="Date Placeholder 3">
            <a:extLst>
              <a:ext uri="{FF2B5EF4-FFF2-40B4-BE49-F238E27FC236}">
                <a16:creationId xmlns:a16="http://schemas.microsoft.com/office/drawing/2014/main" id="{80B64BBB-AAD7-EA4B-8F2F-4AAFB245AA8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CBEAC57-965E-794C-9A77-616E30C80278}" type="datetime10">
              <a:rPr lang="en-US" altLang="en-US" sz="1000" smtClean="0"/>
              <a:pPr>
                <a:spcBef>
                  <a:spcPct val="0"/>
                </a:spcBef>
                <a:buFontTx/>
                <a:buNone/>
              </a:pPr>
              <a:t>22:52</a:t>
            </a:fld>
            <a:endParaRPr lang="en-US" altLang="en-US" sz="1000"/>
          </a:p>
        </p:txBody>
      </p:sp>
      <p:pic>
        <p:nvPicPr>
          <p:cNvPr id="121859" name="Picture 6" descr="Screenshot 2017-03-26 17.14.34.png">
            <a:extLst>
              <a:ext uri="{FF2B5EF4-FFF2-40B4-BE49-F238E27FC236}">
                <a16:creationId xmlns:a16="http://schemas.microsoft.com/office/drawing/2014/main" id="{47B43E5F-2EA0-2344-9A39-798EC43256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5438"/>
            <a:ext cx="8305800" cy="653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Box 7">
            <a:extLst>
              <a:ext uri="{FF2B5EF4-FFF2-40B4-BE49-F238E27FC236}">
                <a16:creationId xmlns:a16="http://schemas.microsoft.com/office/drawing/2014/main" id="{C0465C63-7184-2741-9EB0-0E78DC73832E}"/>
              </a:ext>
            </a:extLst>
          </p:cNvPr>
          <p:cNvSpPr txBox="1">
            <a:spLocks noChangeArrowheads="1"/>
          </p:cNvSpPr>
          <p:nvPr/>
        </p:nvSpPr>
        <p:spPr bwMode="auto">
          <a:xfrm>
            <a:off x="3732213" y="307975"/>
            <a:ext cx="196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rPr>
              <a:t>June 2, 2016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1EC00BED-99C8-5749-85BA-A506BBACB39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2882" name="Date Placeholder 3">
            <a:extLst>
              <a:ext uri="{FF2B5EF4-FFF2-40B4-BE49-F238E27FC236}">
                <a16:creationId xmlns:a16="http://schemas.microsoft.com/office/drawing/2014/main" id="{49799D55-6DFD-AE4F-820E-DF4E48CD5B7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BCC1A4D-EBC0-1342-884D-BF4DFC147AF6}" type="datetime10">
              <a:rPr lang="en-US" altLang="en-US" sz="1000" smtClean="0"/>
              <a:pPr>
                <a:spcBef>
                  <a:spcPct val="0"/>
                </a:spcBef>
                <a:buFontTx/>
                <a:buNone/>
              </a:pPr>
              <a:t>22:52</a:t>
            </a:fld>
            <a:endParaRPr lang="en-US" altLang="en-US" sz="1000"/>
          </a:p>
        </p:txBody>
      </p:sp>
      <p:pic>
        <p:nvPicPr>
          <p:cNvPr id="122883" name="Picture 4" descr="Screenshot 2017-03-26 17.41.25.png">
            <a:extLst>
              <a:ext uri="{FF2B5EF4-FFF2-40B4-BE49-F238E27FC236}">
                <a16:creationId xmlns:a16="http://schemas.microsoft.com/office/drawing/2014/main" id="{EFE576DB-56FC-5F47-B3AB-27DE854B73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504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01602572-B553-754E-BB81-C4335326EC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3906" name="Date Placeholder 3">
            <a:extLst>
              <a:ext uri="{FF2B5EF4-FFF2-40B4-BE49-F238E27FC236}">
                <a16:creationId xmlns:a16="http://schemas.microsoft.com/office/drawing/2014/main" id="{8182BE62-DE84-1F4F-AC43-854F36F8A3B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77326F0-2C3E-AC40-A415-4C107BBF76CF}" type="datetime10">
              <a:rPr lang="en-US" altLang="en-US" sz="1000" smtClean="0"/>
              <a:pPr>
                <a:spcBef>
                  <a:spcPct val="0"/>
                </a:spcBef>
                <a:buFontTx/>
                <a:buNone/>
              </a:pPr>
              <a:t>22:52</a:t>
            </a:fld>
            <a:endParaRPr lang="en-US" altLang="en-US" sz="1000"/>
          </a:p>
        </p:txBody>
      </p:sp>
      <p:pic>
        <p:nvPicPr>
          <p:cNvPr id="123907" name="Picture 4" descr="Screenshot 2017-03-26 17.40.49.png">
            <a:extLst>
              <a:ext uri="{FF2B5EF4-FFF2-40B4-BE49-F238E27FC236}">
                <a16:creationId xmlns:a16="http://schemas.microsoft.com/office/drawing/2014/main" id="{20B96624-4478-BB4F-950C-FD0FF140D1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8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1B1EE710-7302-9141-8619-1EDDE389CF4F}"/>
              </a:ext>
            </a:extLst>
          </p:cNvPr>
          <p:cNvSpPr>
            <a:spLocks noGrp="1" noChangeArrowheads="1"/>
          </p:cNvSpPr>
          <p:nvPr>
            <p:ph type="title"/>
          </p:nvPr>
        </p:nvSpPr>
        <p:spPr/>
        <p:txBody>
          <a:bodyPr/>
          <a:lstStyle/>
          <a:p>
            <a:r>
              <a:rPr lang="en-US" altLang="en-US" b="1">
                <a:ea typeface="ＭＳ Ｐゴシック" panose="020B0600070205080204" pitchFamily="34" charset="-128"/>
              </a:rPr>
              <a:t>2016</a:t>
            </a:r>
            <a:endParaRPr lang="en-US" altLang="en-US">
              <a:ea typeface="ＭＳ Ｐゴシック" panose="020B0600070205080204" pitchFamily="34" charset="-128"/>
            </a:endParaRPr>
          </a:p>
        </p:txBody>
      </p:sp>
      <p:sp>
        <p:nvSpPr>
          <p:cNvPr id="124930" name="Content Placeholder 2">
            <a:extLst>
              <a:ext uri="{FF2B5EF4-FFF2-40B4-BE49-F238E27FC236}">
                <a16:creationId xmlns:a16="http://schemas.microsoft.com/office/drawing/2014/main" id="{7E9C8934-CFA0-F248-AA2A-214A8B1272DA}"/>
              </a:ext>
            </a:extLst>
          </p:cNvPr>
          <p:cNvSpPr>
            <a:spLocks noGrp="1" noChangeArrowheads="1"/>
          </p:cNvSpPr>
          <p:nvPr>
            <p:ph idx="1"/>
          </p:nvPr>
        </p:nvSpPr>
        <p:spPr>
          <a:xfrm>
            <a:off x="90488" y="1600200"/>
            <a:ext cx="9510712" cy="4525963"/>
          </a:xfrm>
        </p:spPr>
        <p:txBody>
          <a:bodyPr/>
          <a:lstStyle/>
          <a:p>
            <a:r>
              <a:rPr lang="en-US" altLang="en-US" sz="2000">
                <a:ea typeface="ＭＳ Ｐゴシック" panose="020B0600070205080204" pitchFamily="34" charset="-128"/>
              </a:rPr>
              <a:t>Meredyth M. Forbes, </a:t>
            </a:r>
            <a:r>
              <a:rPr lang="en-US" altLang="en-US" sz="2000" b="1">
                <a:ea typeface="ＭＳ Ｐゴシック" panose="020B0600070205080204" pitchFamily="34" charset="-128"/>
              </a:rPr>
              <a:t>Albert Einstein College of Medicine</a:t>
            </a:r>
          </a:p>
          <a:p>
            <a:r>
              <a:rPr lang="en-US" altLang="en-US" sz="2000">
                <a:ea typeface="ＭＳ Ｐゴシック" panose="020B0600070205080204" pitchFamily="34" charset="-128"/>
              </a:rPr>
              <a:t>Andrew R. Cullinane, Ph.D., </a:t>
            </a:r>
            <a:r>
              <a:rPr lang="en-US" altLang="en-US" sz="2000" b="1">
                <a:ea typeface="ＭＳ Ｐゴシック" panose="020B0600070205080204" pitchFamily="34" charset="-128"/>
              </a:rPr>
              <a:t>National Institutes of Health</a:t>
            </a:r>
          </a:p>
          <a:p>
            <a:r>
              <a:rPr lang="en-US" altLang="en-US" sz="2000">
                <a:ea typeface="ＭＳ Ｐゴシック" panose="020B0600070205080204" pitchFamily="34" charset="-128"/>
              </a:rPr>
              <a:t>Karen M. D’Souza, Ph.D., </a:t>
            </a:r>
            <a:r>
              <a:rPr lang="en-US" altLang="en-US" sz="2000" b="1">
                <a:ea typeface="ＭＳ Ｐゴシック" panose="020B0600070205080204" pitchFamily="34" charset="-128"/>
              </a:rPr>
              <a:t>University of Chicago</a:t>
            </a:r>
          </a:p>
          <a:p>
            <a:r>
              <a:rPr lang="en-US" altLang="en-US" sz="2000">
                <a:ea typeface="ＭＳ Ｐゴシック" panose="020B0600070205080204" pitchFamily="34" charset="-128"/>
              </a:rPr>
              <a:t> Zhiyu Li Ph.D., </a:t>
            </a:r>
            <a:r>
              <a:rPr lang="en-US" altLang="en-US" sz="2000" b="1">
                <a:ea typeface="ＭＳ Ｐゴシック" panose="020B0600070205080204" pitchFamily="34" charset="-128"/>
              </a:rPr>
              <a:t>Mount Sinai School of Medicine</a:t>
            </a:r>
          </a:p>
          <a:p>
            <a:r>
              <a:rPr lang="en-US" altLang="en-US" sz="2000">
                <a:ea typeface="ＭＳ Ｐゴシック" panose="020B0600070205080204" pitchFamily="34" charset="-128"/>
              </a:rPr>
              <a:t>Ricky Malhotra, Ph.D., </a:t>
            </a:r>
            <a:r>
              <a:rPr lang="en-US" altLang="en-US" sz="2000" b="1">
                <a:ea typeface="ＭＳ Ｐゴシック" panose="020B0600070205080204" pitchFamily="34" charset="-128"/>
              </a:rPr>
              <a:t>University of Michigan and University of Chicago</a:t>
            </a:r>
          </a:p>
          <a:p>
            <a:r>
              <a:rPr lang="en-US" altLang="en-US" sz="2000">
                <a:ea typeface="ＭＳ Ｐゴシック" panose="020B0600070205080204" pitchFamily="34" charset="-128"/>
              </a:rPr>
              <a:t>John G. Pastorino, Ph.D., </a:t>
            </a:r>
            <a:r>
              <a:rPr lang="en-US" altLang="en-US" sz="2000" b="1">
                <a:ea typeface="ＭＳ Ｐゴシック" panose="020B0600070205080204" pitchFamily="34" charset="-128"/>
              </a:rPr>
              <a:t>Rowan Univ School of Osteopathic Medicine</a:t>
            </a:r>
          </a:p>
          <a:p>
            <a:r>
              <a:rPr lang="en-US" altLang="en-US" sz="2000">
                <a:ea typeface="ＭＳ Ｐゴシック" panose="020B0600070205080204" pitchFamily="34" charset="-128"/>
              </a:rPr>
              <a:t>Kenneth Walker, Ph.D., </a:t>
            </a:r>
            <a:r>
              <a:rPr lang="en-US" altLang="en-US" sz="2000" b="1">
                <a:ea typeface="ＭＳ Ｐゴシック" panose="020B0600070205080204" pitchFamily="34" charset="-128"/>
              </a:rPr>
              <a:t>University of Pittsburgh</a:t>
            </a:r>
          </a:p>
          <a:p>
            <a:endParaRPr lang="en-US" altLang="en-US" sz="2000">
              <a:ea typeface="ＭＳ Ｐゴシック" panose="020B0600070205080204" pitchFamily="34" charset="-128"/>
            </a:endParaRPr>
          </a:p>
        </p:txBody>
      </p:sp>
      <p:sp>
        <p:nvSpPr>
          <p:cNvPr id="124931" name="Date Placeholder 3">
            <a:extLst>
              <a:ext uri="{FF2B5EF4-FFF2-40B4-BE49-F238E27FC236}">
                <a16:creationId xmlns:a16="http://schemas.microsoft.com/office/drawing/2014/main" id="{37D557A6-9F01-D546-8AC8-D02BC7859ED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4077640-B6D3-B84C-B684-8924A851A1CD}" type="datetime10">
              <a:rPr lang="en-US" altLang="en-US" sz="1000" smtClean="0"/>
              <a:pPr>
                <a:spcBef>
                  <a:spcPct val="0"/>
                </a:spcBef>
                <a:buFontTx/>
                <a:buNone/>
              </a:pPr>
              <a:t>22:52</a:t>
            </a:fld>
            <a:endParaRPr lang="en-US" altLang="en-US" sz="1000"/>
          </a:p>
        </p:txBody>
      </p:sp>
      <p:pic>
        <p:nvPicPr>
          <p:cNvPr id="124932" name="Picture 4" descr="Screenshot 2017-03-26 21.09.54.png">
            <a:extLst>
              <a:ext uri="{FF2B5EF4-FFF2-40B4-BE49-F238E27FC236}">
                <a16:creationId xmlns:a16="http://schemas.microsoft.com/office/drawing/2014/main" id="{2B408146-8C54-BB45-924E-EDBF057902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0"/>
            <a:ext cx="33877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A9BDCCC9-E4A9-504A-9C8E-C2324DDE2660}"/>
              </a:ext>
            </a:extLst>
          </p:cNvPr>
          <p:cNvSpPr>
            <a:spLocks noGrp="1" noChangeArrowheads="1"/>
          </p:cNvSpPr>
          <p:nvPr>
            <p:ph type="title"/>
          </p:nvPr>
        </p:nvSpPr>
        <p:spPr>
          <a:xfrm>
            <a:off x="479425" y="274638"/>
            <a:ext cx="8642350" cy="520700"/>
          </a:xfrm>
        </p:spPr>
        <p:txBody>
          <a:bodyPr/>
          <a:lstStyle/>
          <a:p>
            <a:r>
              <a:rPr lang="en-US" altLang="en-US">
                <a:ea typeface="ＭＳ Ｐゴシック" panose="020B0600070205080204" pitchFamily="34" charset="-128"/>
              </a:rPr>
              <a:t>2015</a:t>
            </a:r>
          </a:p>
        </p:txBody>
      </p:sp>
      <p:sp>
        <p:nvSpPr>
          <p:cNvPr id="125954" name="Content Placeholder 2">
            <a:extLst>
              <a:ext uri="{FF2B5EF4-FFF2-40B4-BE49-F238E27FC236}">
                <a16:creationId xmlns:a16="http://schemas.microsoft.com/office/drawing/2014/main" id="{5F32F237-2EA4-8E48-8379-167D3F601D4C}"/>
              </a:ext>
            </a:extLst>
          </p:cNvPr>
          <p:cNvSpPr>
            <a:spLocks noGrp="1" noChangeArrowheads="1"/>
          </p:cNvSpPr>
          <p:nvPr>
            <p:ph idx="1"/>
          </p:nvPr>
        </p:nvSpPr>
        <p:spPr>
          <a:xfrm>
            <a:off x="388938" y="1317625"/>
            <a:ext cx="8642350" cy="4525963"/>
          </a:xfrm>
        </p:spPr>
        <p:txBody>
          <a:bodyPr/>
          <a:lstStyle/>
          <a:p>
            <a:r>
              <a:rPr lang="en-US" altLang="en-US" sz="2000">
                <a:ea typeface="ＭＳ Ｐゴシック" panose="020B0600070205080204" pitchFamily="34" charset="-128"/>
              </a:rPr>
              <a:t>David Anderson, University of Oregon, Eugene: </a:t>
            </a:r>
            <a:r>
              <a:rPr lang="en-US" altLang="en-US" sz="2000">
                <a:solidFill>
                  <a:srgbClr val="FF0000"/>
                </a:solidFill>
                <a:ea typeface="ＭＳ Ｐゴシック" panose="020B0600070205080204" pitchFamily="34" charset="-128"/>
              </a:rPr>
              <a:t>Graduate Student</a:t>
            </a:r>
          </a:p>
          <a:p>
            <a:r>
              <a:rPr lang="en-US" altLang="en-US" sz="2000">
                <a:ea typeface="ＭＳ Ｐゴシック" panose="020B0600070205080204" pitchFamily="34" charset="-128"/>
              </a:rPr>
              <a:t>Ryan Asherin, Oregon Health Authority: </a:t>
            </a:r>
            <a:r>
              <a:rPr lang="en-US" altLang="en-US" sz="2000">
                <a:solidFill>
                  <a:srgbClr val="3366FF"/>
                </a:solidFill>
                <a:ea typeface="ＭＳ Ｐゴシック" panose="020B0600070205080204" pitchFamily="34" charset="-128"/>
              </a:rPr>
              <a:t>Principal Investigator</a:t>
            </a:r>
          </a:p>
          <a:p>
            <a:r>
              <a:rPr lang="en-US" altLang="en-US" sz="2000">
                <a:ea typeface="ＭＳ Ｐゴシック" panose="020B0600070205080204" pitchFamily="34" charset="-128"/>
              </a:rPr>
              <a:t>Julia Bitzegeio, Ph.D., Aaron Diamond AIDS Research Center: </a:t>
            </a:r>
            <a:r>
              <a:rPr lang="en-US" altLang="en-US" sz="2000" b="1">
                <a:solidFill>
                  <a:srgbClr val="008000"/>
                </a:solidFill>
                <a:ea typeface="ＭＳ Ｐゴシック" panose="020B0600070205080204" pitchFamily="34" charset="-128"/>
              </a:rPr>
              <a:t>PD</a:t>
            </a:r>
          </a:p>
          <a:p>
            <a:r>
              <a:rPr lang="en-US" altLang="en-US" sz="2000">
                <a:ea typeface="ＭＳ Ｐゴシック" panose="020B0600070205080204" pitchFamily="34" charset="-128"/>
              </a:rPr>
              <a:t>Brandi Blaylock, Wake Forest School of Medicine: </a:t>
            </a:r>
            <a:r>
              <a:rPr lang="en-US" altLang="en-US" sz="2000">
                <a:solidFill>
                  <a:srgbClr val="FF0000"/>
                </a:solidFill>
                <a:ea typeface="ＭＳ Ｐゴシック" panose="020B0600070205080204" pitchFamily="34" charset="-128"/>
              </a:rPr>
              <a:t>Graduate Student</a:t>
            </a:r>
          </a:p>
          <a:p>
            <a:r>
              <a:rPr lang="en-US" altLang="en-US" sz="2000">
                <a:ea typeface="ＭＳ Ｐゴシック" panose="020B0600070205080204" pitchFamily="34" charset="-128"/>
              </a:rPr>
              <a:t>Teresita L. Briones, Ph.D., Wayne State University: </a:t>
            </a:r>
            <a:r>
              <a:rPr lang="en-US" altLang="en-US" sz="2000">
                <a:solidFill>
                  <a:srgbClr val="3366FF"/>
                </a:solidFill>
                <a:ea typeface="ＭＳ Ｐゴシック" panose="020B0600070205080204" pitchFamily="34" charset="-128"/>
              </a:rPr>
              <a:t>Assoc Prof</a:t>
            </a:r>
          </a:p>
          <a:p>
            <a:r>
              <a:rPr lang="en-US" altLang="en-US" sz="2000">
                <a:ea typeface="ＭＳ Ｐゴシック" panose="020B0600070205080204" pitchFamily="34" charset="-128"/>
              </a:rPr>
              <a:t>Girija Dasmahapatra, Ph.D., Virginia Commonwealth Univ: Instructor </a:t>
            </a:r>
          </a:p>
          <a:p>
            <a:r>
              <a:rPr lang="en-US" altLang="en-US" sz="2000">
                <a:ea typeface="ＭＳ Ｐゴシック" panose="020B0600070205080204" pitchFamily="34" charset="-128"/>
              </a:rPr>
              <a:t>Ryousuke Fujita, Ph.D., Columbia University: </a:t>
            </a:r>
            <a:r>
              <a:rPr lang="en-US" altLang="en-US" sz="2000" b="1">
                <a:solidFill>
                  <a:srgbClr val="008000"/>
                </a:solidFill>
                <a:ea typeface="ＭＳ Ｐゴシック" panose="020B0600070205080204" pitchFamily="34" charset="-128"/>
              </a:rPr>
              <a:t>Post Doc</a:t>
            </a:r>
          </a:p>
          <a:p>
            <a:r>
              <a:rPr lang="en-US" altLang="en-US" sz="2000">
                <a:ea typeface="ＭＳ Ｐゴシック" panose="020B0600070205080204" pitchFamily="34" charset="-128"/>
              </a:rPr>
              <a:t>Dr. Maria C.P. Geraedts, University of Maryland, Baltimore: </a:t>
            </a:r>
            <a:r>
              <a:rPr lang="en-US" altLang="en-US" sz="2000" b="1">
                <a:solidFill>
                  <a:srgbClr val="008000"/>
                </a:solidFill>
                <a:ea typeface="ＭＳ Ｐゴシック" panose="020B0600070205080204" pitchFamily="34" charset="-128"/>
              </a:rPr>
              <a:t>PD</a:t>
            </a:r>
          </a:p>
          <a:p>
            <a:r>
              <a:rPr lang="en-US" altLang="en-US" sz="2000">
                <a:ea typeface="ＭＳ Ｐゴシック" panose="020B0600070205080204" pitchFamily="34" charset="-128"/>
              </a:rPr>
              <a:t>Bin Kang, Ph.D., Oklahoma Medical Research Foundation: </a:t>
            </a:r>
            <a:r>
              <a:rPr lang="en-US" altLang="en-US" sz="2000" b="1">
                <a:solidFill>
                  <a:srgbClr val="008000"/>
                </a:solidFill>
                <a:ea typeface="ＭＳ Ｐゴシック" panose="020B0600070205080204" pitchFamily="34" charset="-128"/>
              </a:rPr>
              <a:t>PD</a:t>
            </a:r>
          </a:p>
          <a:p>
            <a:r>
              <a:rPr lang="en-US" altLang="en-US" sz="2000">
                <a:ea typeface="ＭＳ Ｐゴシック" panose="020B0600070205080204" pitchFamily="34" charset="-128"/>
              </a:rPr>
              <a:t>Peter Littlefield, University of California, San Francisco: </a:t>
            </a:r>
            <a:r>
              <a:rPr lang="en-US" altLang="en-US" sz="2000">
                <a:solidFill>
                  <a:srgbClr val="FF0000"/>
                </a:solidFill>
                <a:ea typeface="ＭＳ Ｐゴシック" panose="020B0600070205080204" pitchFamily="34" charset="-128"/>
              </a:rPr>
              <a:t>Grad Student</a:t>
            </a:r>
          </a:p>
          <a:p>
            <a:r>
              <a:rPr lang="en-US" altLang="en-US" sz="2000">
                <a:ea typeface="ＭＳ Ｐゴシック" panose="020B0600070205080204" pitchFamily="34" charset="-128"/>
              </a:rPr>
              <a:t>Julie Massè, Pennsylvania State University (PSU):</a:t>
            </a:r>
            <a:r>
              <a:rPr lang="en-US" altLang="en-US" sz="2000" b="1">
                <a:solidFill>
                  <a:srgbClr val="008000"/>
                </a:solidFill>
                <a:ea typeface="ＭＳ Ｐゴシック" panose="020B0600070205080204" pitchFamily="34" charset="-128"/>
              </a:rPr>
              <a:t>Post Doc</a:t>
            </a:r>
          </a:p>
          <a:p>
            <a:r>
              <a:rPr lang="en-US" altLang="en-US" sz="2000">
                <a:ea typeface="ＭＳ Ｐゴシック" panose="020B0600070205080204" pitchFamily="34" charset="-128"/>
              </a:rPr>
              <a:t>Anil Potti, M.D., Duke University School of Medicine: </a:t>
            </a:r>
            <a:r>
              <a:rPr lang="en-US" altLang="en-US" sz="2000">
                <a:solidFill>
                  <a:srgbClr val="3366FF"/>
                </a:solidFill>
                <a:ea typeface="ＭＳ Ｐゴシック" panose="020B0600070205080204" pitchFamily="34" charset="-128"/>
              </a:rPr>
              <a:t>Assoc Prof</a:t>
            </a:r>
          </a:p>
          <a:p>
            <a:r>
              <a:rPr lang="en-US" altLang="en-US" sz="2000">
                <a:ea typeface="ＭＳ Ｐゴシック" panose="020B0600070205080204" pitchFamily="34" charset="-128"/>
              </a:rPr>
              <a:t>Venkata J. Reddy, University of Minnesota: </a:t>
            </a:r>
            <a:r>
              <a:rPr lang="en-US" altLang="en-US" sz="2000">
                <a:solidFill>
                  <a:srgbClr val="FF0000"/>
                </a:solidFill>
                <a:ea typeface="ＭＳ Ｐゴシック" panose="020B0600070205080204" pitchFamily="34" charset="-128"/>
              </a:rPr>
              <a:t>Grad Student</a:t>
            </a:r>
          </a:p>
          <a:p>
            <a:r>
              <a:rPr lang="en-US" altLang="en-US" sz="2000">
                <a:ea typeface="ＭＳ Ｐゴシック" panose="020B0600070205080204" pitchFamily="34" charset="-128"/>
              </a:rPr>
              <a:t>Dong Xiao, Ph.D., University of Pittsburgh: </a:t>
            </a:r>
            <a:r>
              <a:rPr lang="en-US" altLang="en-US" sz="2000">
                <a:solidFill>
                  <a:srgbClr val="3366FF"/>
                </a:solidFill>
                <a:ea typeface="ＭＳ Ｐゴシック" panose="020B0600070205080204" pitchFamily="34" charset="-128"/>
              </a:rPr>
              <a:t>Assist Prof</a:t>
            </a: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p:txBody>
      </p:sp>
      <p:sp>
        <p:nvSpPr>
          <p:cNvPr id="125955" name="Date Placeholder 3">
            <a:extLst>
              <a:ext uri="{FF2B5EF4-FFF2-40B4-BE49-F238E27FC236}">
                <a16:creationId xmlns:a16="http://schemas.microsoft.com/office/drawing/2014/main" id="{9C8A9B99-0852-104D-AAAE-E9016280E5E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A307629-BA8A-1E4A-9504-0E0682C2B003}" type="datetime10">
              <a:rPr lang="en-US" altLang="en-US" sz="1000" smtClean="0"/>
              <a:pPr>
                <a:spcBef>
                  <a:spcPct val="0"/>
                </a:spcBef>
                <a:buFontTx/>
                <a:buNone/>
              </a:pPr>
              <a:t>22:52</a:t>
            </a:fld>
            <a:endParaRPr lang="en-US" altLang="en-US" sz="1000"/>
          </a:p>
        </p:txBody>
      </p:sp>
      <p:pic>
        <p:nvPicPr>
          <p:cNvPr id="125956" name="Picture 4" descr="Screenshot 2017-03-26 21.09.54.png">
            <a:extLst>
              <a:ext uri="{FF2B5EF4-FFF2-40B4-BE49-F238E27FC236}">
                <a16:creationId xmlns:a16="http://schemas.microsoft.com/office/drawing/2014/main" id="{851B52EA-0352-4D4A-8C41-A555E7097C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877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157869B3-348C-DF49-BBDD-C39D11CBFC64}"/>
              </a:ext>
            </a:extLst>
          </p:cNvPr>
          <p:cNvSpPr>
            <a:spLocks noGrp="1"/>
          </p:cNvSpPr>
          <p:nvPr>
            <p:ph type="title"/>
          </p:nvPr>
        </p:nvSpPr>
        <p:spPr>
          <a:xfrm>
            <a:off x="-303213" y="136525"/>
            <a:ext cx="8642351" cy="652463"/>
          </a:xfrm>
        </p:spPr>
        <p:txBody>
          <a:bodyPr/>
          <a:lstStyle/>
          <a:p>
            <a:pPr>
              <a:defRPr/>
            </a:pPr>
            <a:r>
              <a:rPr lang="en-US" sz="3600" dirty="0">
                <a:cs typeface="+mj-cs"/>
              </a:rPr>
              <a:t>What is so different today?</a:t>
            </a:r>
          </a:p>
        </p:txBody>
      </p:sp>
      <p:sp>
        <p:nvSpPr>
          <p:cNvPr id="28674" name="Content Placeholder 2">
            <a:extLst>
              <a:ext uri="{FF2B5EF4-FFF2-40B4-BE49-F238E27FC236}">
                <a16:creationId xmlns:a16="http://schemas.microsoft.com/office/drawing/2014/main" id="{4B8285B3-EBCF-C046-BA71-A03F74F2E7AA}"/>
              </a:ext>
            </a:extLst>
          </p:cNvPr>
          <p:cNvSpPr>
            <a:spLocks noGrp="1" noChangeArrowheads="1"/>
          </p:cNvSpPr>
          <p:nvPr>
            <p:ph idx="1"/>
          </p:nvPr>
        </p:nvSpPr>
        <p:spPr>
          <a:xfrm>
            <a:off x="5559425" y="3138488"/>
            <a:ext cx="4041775" cy="3468687"/>
          </a:xfrm>
        </p:spPr>
        <p:txBody>
          <a:bodyPr/>
          <a:lstStyle/>
          <a:p>
            <a:r>
              <a:rPr lang="en-US" altLang="en-US" b="1">
                <a:ea typeface="ＭＳ Ｐゴシック" panose="020B0600070205080204" pitchFamily="34" charset="-128"/>
              </a:rPr>
              <a:t>Photoshop</a:t>
            </a:r>
            <a:r>
              <a:rPr lang="en-US" altLang="en-US">
                <a:ea typeface="ＭＳ Ｐゴシック" panose="020B0600070205080204" pitchFamily="34" charset="-128"/>
              </a:rPr>
              <a:t> …..</a:t>
            </a:r>
          </a:p>
          <a:p>
            <a:pPr>
              <a:buFontTx/>
              <a:buNone/>
            </a:pPr>
            <a:r>
              <a:rPr lang="en-US" altLang="en-US">
                <a:ea typeface="ＭＳ Ｐゴシック" panose="020B0600070205080204" pitchFamily="34" charset="-128"/>
              </a:rPr>
              <a:t>  ….and many other image manipulation packages.</a:t>
            </a:r>
          </a:p>
        </p:txBody>
      </p:sp>
      <p:sp>
        <p:nvSpPr>
          <p:cNvPr id="28675" name="Date Placeholder 3">
            <a:extLst>
              <a:ext uri="{FF2B5EF4-FFF2-40B4-BE49-F238E27FC236}">
                <a16:creationId xmlns:a16="http://schemas.microsoft.com/office/drawing/2014/main" id="{FDD9D3EF-55D0-1242-80A9-BB53E398114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3841ED5-882A-5F4B-A364-BD7F21CCFDD0}" type="datetime10">
              <a:rPr lang="en-US" altLang="en-US" sz="1400" smtClean="0"/>
              <a:pPr>
                <a:spcBef>
                  <a:spcPct val="0"/>
                </a:spcBef>
                <a:buFontTx/>
                <a:buNone/>
              </a:pPr>
              <a:t>22:52</a:t>
            </a:fld>
            <a:endParaRPr lang="en-US" altLang="en-US" sz="1400"/>
          </a:p>
        </p:txBody>
      </p:sp>
      <p:pic>
        <p:nvPicPr>
          <p:cNvPr id="28676" name="Picture 1" descr="j&amp;C fraud  story.JPG">
            <a:extLst>
              <a:ext uri="{FF2B5EF4-FFF2-40B4-BE49-F238E27FC236}">
                <a16:creationId xmlns:a16="http://schemas.microsoft.com/office/drawing/2014/main" id="{3D763217-AF7A-7147-976F-7CA931BC8F10}"/>
              </a:ext>
            </a:extLst>
          </p:cNvPr>
          <p:cNvPicPr>
            <a:picLocks noChangeAspect="1"/>
          </p:cNvPicPr>
          <p:nvPr/>
        </p:nvPicPr>
        <p:blipFill>
          <a:blip r:embed="rId3">
            <a:extLst>
              <a:ext uri="{28A0092B-C50C-407E-A947-70E740481C1C}">
                <a14:useLocalDpi xmlns:a14="http://schemas.microsoft.com/office/drawing/2010/main" val="0"/>
              </a:ext>
            </a:extLst>
          </a:blip>
          <a:srcRect l="6142" t="11111" r="3954" b="15401"/>
          <a:stretch>
            <a:fillRect/>
          </a:stretch>
        </p:blipFill>
        <p:spPr bwMode="auto">
          <a:xfrm rot="5400000">
            <a:off x="-823118" y="1905793"/>
            <a:ext cx="5778500"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2">
            <a:extLst>
              <a:ext uri="{FF2B5EF4-FFF2-40B4-BE49-F238E27FC236}">
                <a16:creationId xmlns:a16="http://schemas.microsoft.com/office/drawing/2014/main" id="{EC9CBE16-CECE-2943-ADA5-46B0CBEC265D}"/>
              </a:ext>
            </a:extLst>
          </p:cNvPr>
          <p:cNvSpPr txBox="1">
            <a:spLocks noChangeArrowheads="1"/>
          </p:cNvSpPr>
          <p:nvPr/>
        </p:nvSpPr>
        <p:spPr bwMode="auto">
          <a:xfrm>
            <a:off x="4397375" y="1149350"/>
            <a:ext cx="44275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J&amp;C article  by Meghan Holden</a:t>
            </a:r>
          </a:p>
          <a:p>
            <a:pPr>
              <a:spcBef>
                <a:spcPct val="0"/>
              </a:spcBef>
              <a:buFontTx/>
              <a:buNone/>
            </a:pPr>
            <a:r>
              <a:rPr lang="en-US" altLang="en-US" sz="2400"/>
              <a:t>23 March, 2017</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9A5E46C5-FAF3-FD4B-8F9C-23984DFA8B7F}"/>
              </a:ext>
            </a:extLst>
          </p:cNvPr>
          <p:cNvSpPr>
            <a:spLocks noGrp="1" noChangeArrowheads="1"/>
          </p:cNvSpPr>
          <p:nvPr>
            <p:ph type="title"/>
          </p:nvPr>
        </p:nvSpPr>
        <p:spPr/>
        <p:txBody>
          <a:bodyPr/>
          <a:lstStyle/>
          <a:p>
            <a:r>
              <a:rPr lang="en-US" altLang="en-US">
                <a:ea typeface="ＭＳ Ｐゴシック" panose="020B0600070205080204" pitchFamily="34" charset="-128"/>
              </a:rPr>
              <a:t>From Retraction Watch</a:t>
            </a:r>
            <a:br>
              <a:rPr lang="en-US" altLang="en-US">
                <a:ea typeface="ＭＳ Ｐゴシック" panose="020B0600070205080204" pitchFamily="34" charset="-128"/>
              </a:rPr>
            </a:br>
            <a:r>
              <a:rPr lang="en-US" altLang="en-US" sz="2800">
                <a:solidFill>
                  <a:srgbClr val="001DFF"/>
                </a:solidFill>
                <a:ea typeface="ＭＳ Ｐゴシック" panose="020B0600070205080204" pitchFamily="34" charset="-128"/>
              </a:rPr>
              <a:t>http://retractionwatch.com</a:t>
            </a:r>
          </a:p>
        </p:txBody>
      </p:sp>
      <p:sp>
        <p:nvSpPr>
          <p:cNvPr id="126978" name="Date Placeholder 3">
            <a:extLst>
              <a:ext uri="{FF2B5EF4-FFF2-40B4-BE49-F238E27FC236}">
                <a16:creationId xmlns:a16="http://schemas.microsoft.com/office/drawing/2014/main" id="{0A01463A-D847-304C-BF60-6262621C2F4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F9F5BB0-0947-AF4E-A0AF-A747E331FFC8}" type="datetime10">
              <a:rPr lang="en-US" altLang="en-US" sz="1400" smtClean="0"/>
              <a:pPr>
                <a:spcBef>
                  <a:spcPct val="0"/>
                </a:spcBef>
                <a:buFontTx/>
                <a:buNone/>
              </a:pPr>
              <a:t>22:52</a:t>
            </a:fld>
            <a:endParaRPr lang="en-US" altLang="en-US" sz="1400"/>
          </a:p>
        </p:txBody>
      </p:sp>
      <p:pic>
        <p:nvPicPr>
          <p:cNvPr id="126979" name="Picture 4">
            <a:extLst>
              <a:ext uri="{FF2B5EF4-FFF2-40B4-BE49-F238E27FC236}">
                <a16:creationId xmlns:a16="http://schemas.microsoft.com/office/drawing/2014/main" id="{034F221E-FD40-504E-97DE-4C7CBF2AE5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974850"/>
            <a:ext cx="90932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9C8B0C46-0A9F-024F-B666-0B158CF3D9C2}"/>
              </a:ext>
            </a:extLst>
          </p:cNvPr>
          <p:cNvSpPr>
            <a:spLocks noGrp="1" noChangeArrowheads="1"/>
          </p:cNvSpPr>
          <p:nvPr>
            <p:ph type="title"/>
          </p:nvPr>
        </p:nvSpPr>
        <p:spPr>
          <a:xfrm>
            <a:off x="171450" y="147638"/>
            <a:ext cx="8642350" cy="846137"/>
          </a:xfrm>
        </p:spPr>
        <p:txBody>
          <a:bodyPr/>
          <a:lstStyle/>
          <a:p>
            <a:r>
              <a:rPr lang="en-US" altLang="en-US" sz="2400" b="1">
                <a:ea typeface="ＭＳ Ｐゴシック" panose="020B0600070205080204" pitchFamily="34" charset="-128"/>
              </a:rPr>
              <a:t>https://ori.hhs.gov/droplets</a:t>
            </a:r>
            <a:br>
              <a:rPr lang="en-US" altLang="en-US" sz="2400" b="1">
                <a:ea typeface="ＭＳ Ｐゴシック" panose="020B0600070205080204" pitchFamily="34" charset="-128"/>
              </a:rPr>
            </a:br>
            <a:r>
              <a:rPr lang="en-US" altLang="en-US" sz="2400" b="1">
                <a:ea typeface="ＭＳ Ｐゴシック" panose="020B0600070205080204" pitchFamily="34" charset="-128"/>
              </a:rPr>
              <a:t>Photoshop  “droplets”</a:t>
            </a:r>
          </a:p>
        </p:txBody>
      </p:sp>
      <p:sp>
        <p:nvSpPr>
          <p:cNvPr id="128002" name="Content Placeholder 2">
            <a:extLst>
              <a:ext uri="{FF2B5EF4-FFF2-40B4-BE49-F238E27FC236}">
                <a16:creationId xmlns:a16="http://schemas.microsoft.com/office/drawing/2014/main" id="{E54000E4-2D48-5F4D-A0BE-228370321228}"/>
              </a:ext>
            </a:extLst>
          </p:cNvPr>
          <p:cNvSpPr>
            <a:spLocks noGrp="1" noChangeArrowheads="1"/>
          </p:cNvSpPr>
          <p:nvPr>
            <p:ph idx="1"/>
          </p:nvPr>
        </p:nvSpPr>
        <p:spPr>
          <a:xfrm>
            <a:off x="307975" y="1304925"/>
            <a:ext cx="8642350" cy="4525963"/>
          </a:xfrm>
        </p:spPr>
        <p:txBody>
          <a:bodyPr/>
          <a:lstStyle/>
          <a:p>
            <a:r>
              <a:rPr lang="en-US" altLang="en-US" sz="2400">
                <a:ea typeface="ＭＳ Ｐゴシック" panose="020B0600070205080204" pitchFamily="34" charset="-128"/>
              </a:rPr>
              <a:t>Histogram Equalization, which may reveal areas of erasure in dark areas, or areas of whitening in bright areas. </a:t>
            </a:r>
          </a:p>
          <a:p>
            <a:r>
              <a:rPr lang="en-US" altLang="en-US" sz="2400">
                <a:ea typeface="ＭＳ Ｐゴシック" panose="020B0600070205080204" pitchFamily="34" charset="-128"/>
              </a:rPr>
              <a:t>Forensic details in the background on in fine structure surrounding the features in question may be used to visualize evidence to assess whether two features are the same. non-linear contrast adjust and amplify differences False coloring facilitates detection of small differences in gray shades that would be otherwise imperceptible. </a:t>
            </a:r>
          </a:p>
          <a:p>
            <a:r>
              <a:rPr lang="en-US" altLang="en-US" sz="2400">
                <a:ea typeface="ＭＳ Ｐゴシック" panose="020B0600070205080204" pitchFamily="34" charset="-128"/>
              </a:rPr>
              <a:t> Details in images with which contrast or steep spatial gradients (small features) will be better revealed using LUT's with fewer cycles in contrast or color.</a:t>
            </a:r>
          </a:p>
        </p:txBody>
      </p:sp>
      <p:sp>
        <p:nvSpPr>
          <p:cNvPr id="128003" name="Date Placeholder 3">
            <a:extLst>
              <a:ext uri="{FF2B5EF4-FFF2-40B4-BE49-F238E27FC236}">
                <a16:creationId xmlns:a16="http://schemas.microsoft.com/office/drawing/2014/main" id="{559BE120-D8A0-9A47-82A0-EF8938B380C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0C37F82-0987-7F41-BAF9-93DB4891D4F3}" type="datetime10">
              <a:rPr lang="en-US" altLang="en-US" sz="1000" smtClean="0"/>
              <a:pPr>
                <a:spcBef>
                  <a:spcPct val="0"/>
                </a:spcBef>
                <a:buFontTx/>
                <a:buNone/>
              </a:pPr>
              <a:t>22:52</a:t>
            </a:fld>
            <a:endParaRPr lang="en-US" altLang="en-US" sz="10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22" name="Rectangle 6">
            <a:extLst>
              <a:ext uri="{FF2B5EF4-FFF2-40B4-BE49-F238E27FC236}">
                <a16:creationId xmlns:a16="http://schemas.microsoft.com/office/drawing/2014/main" id="{ADB450AF-29A8-7B47-8E5A-F34D431D9FDF}"/>
              </a:ext>
            </a:extLst>
          </p:cNvPr>
          <p:cNvSpPr>
            <a:spLocks noChangeArrowheads="1"/>
          </p:cNvSpPr>
          <p:nvPr/>
        </p:nvSpPr>
        <p:spPr bwMode="auto">
          <a:xfrm>
            <a:off x="314325" y="184150"/>
            <a:ext cx="3403600" cy="461963"/>
          </a:xfrm>
          <a:prstGeom prst="rect">
            <a:avLst/>
          </a:prstGeom>
          <a:noFill/>
          <a:ln w="9525">
            <a:noFill/>
            <a:miter lim="800000"/>
            <a:headEnd/>
            <a:tailEnd/>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dirty="0">
                <a:solidFill>
                  <a:schemeClr val="tx1"/>
                </a:solidFill>
                <a:effectLst>
                  <a:outerShdw blurRad="38100" dist="38100" dir="2700000" algn="tl">
                    <a:srgbClr val="C0C0C0"/>
                  </a:outerShdw>
                </a:effectLst>
              </a:rPr>
              <a:t>On-Line Journal Image:</a:t>
            </a:r>
          </a:p>
        </p:txBody>
      </p:sp>
      <p:sp>
        <p:nvSpPr>
          <p:cNvPr id="546823" name="Text Box 7">
            <a:extLst>
              <a:ext uri="{FF2B5EF4-FFF2-40B4-BE49-F238E27FC236}">
                <a16:creationId xmlns:a16="http://schemas.microsoft.com/office/drawing/2014/main" id="{1D83A628-79FD-5F4D-9AFF-A163D33F9396}"/>
              </a:ext>
            </a:extLst>
          </p:cNvPr>
          <p:cNvSpPr txBox="1">
            <a:spLocks noChangeArrowheads="1"/>
          </p:cNvSpPr>
          <p:nvPr/>
        </p:nvSpPr>
        <p:spPr bwMode="auto">
          <a:xfrm>
            <a:off x="4111625" y="193675"/>
            <a:ext cx="4083050" cy="461963"/>
          </a:xfrm>
          <a:prstGeom prst="rect">
            <a:avLst/>
          </a:prstGeom>
          <a:noFill/>
          <a:ln w="9525">
            <a:noFill/>
            <a:miter lim="800000"/>
            <a:headEnd/>
            <a:tailEnd/>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dirty="0">
                <a:solidFill>
                  <a:schemeClr val="tx1"/>
                </a:solidFill>
                <a:effectLst>
                  <a:outerShdw blurRad="38100" dist="38100" dir="2700000" algn="tl">
                    <a:srgbClr val="C0C0C0"/>
                  </a:outerShdw>
                </a:effectLst>
              </a:rPr>
              <a:t>Visualize with Gradient Map:</a:t>
            </a:r>
          </a:p>
        </p:txBody>
      </p:sp>
      <p:sp>
        <p:nvSpPr>
          <p:cNvPr id="129027" name="Rectangle 24">
            <a:extLst>
              <a:ext uri="{FF2B5EF4-FFF2-40B4-BE49-F238E27FC236}">
                <a16:creationId xmlns:a16="http://schemas.microsoft.com/office/drawing/2014/main" id="{4525E033-4F08-1045-BED3-C6B585B8E267}"/>
              </a:ext>
            </a:extLst>
          </p:cNvPr>
          <p:cNvSpPr>
            <a:spLocks noChangeArrowheads="1"/>
          </p:cNvSpPr>
          <p:nvPr/>
        </p:nvSpPr>
        <p:spPr bwMode="auto">
          <a:xfrm>
            <a:off x="8194675" y="0"/>
            <a:ext cx="1046163" cy="36988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solidFill>
                  <a:srgbClr val="33CC33"/>
                </a:solidFill>
                <a:latin typeface="Tahoma" panose="020B0604030504040204" pitchFamily="34" charset="0"/>
              </a:rPr>
              <a:t>Methods</a:t>
            </a:r>
          </a:p>
        </p:txBody>
      </p:sp>
      <p:graphicFrame>
        <p:nvGraphicFramePr>
          <p:cNvPr id="129028" name="Object 27">
            <a:extLst>
              <a:ext uri="{FF2B5EF4-FFF2-40B4-BE49-F238E27FC236}">
                <a16:creationId xmlns:a16="http://schemas.microsoft.com/office/drawing/2014/main" id="{73D4F95C-8C5E-704D-951F-F4B3A6C37754}"/>
              </a:ext>
            </a:extLst>
          </p:cNvPr>
          <p:cNvGraphicFramePr>
            <a:graphicFrameLocks noChangeAspect="1"/>
          </p:cNvGraphicFramePr>
          <p:nvPr/>
        </p:nvGraphicFramePr>
        <p:xfrm>
          <a:off x="549275" y="933450"/>
          <a:ext cx="2606675" cy="5014913"/>
        </p:xfrm>
        <a:graphic>
          <a:graphicData uri="http://schemas.openxmlformats.org/presentationml/2006/ole">
            <mc:AlternateContent xmlns:mc="http://schemas.openxmlformats.org/markup-compatibility/2006">
              <mc:Choice xmlns:v="urn:schemas-microsoft-com:vml" Requires="v">
                <p:oleObj spid="_x0000_s129044" name="Image" r:id="rId3" imgW="3657600" imgH="7035800" progId="Photoshop.Image.10">
                  <p:embed/>
                </p:oleObj>
              </mc:Choice>
              <mc:Fallback>
                <p:oleObj name="Image" r:id="rId3" imgW="3657600" imgH="7035800" progId="Photoshop.Image.10">
                  <p:embed/>
                  <p:pic>
                    <p:nvPicPr>
                      <p:cNvPr id="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933450"/>
                        <a:ext cx="2606675"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2" name="Group 29">
            <a:extLst>
              <a:ext uri="{FF2B5EF4-FFF2-40B4-BE49-F238E27FC236}">
                <a16:creationId xmlns:a16="http://schemas.microsoft.com/office/drawing/2014/main" id="{F8960CF7-7B32-EE4F-9678-5C39BB271FE1}"/>
              </a:ext>
            </a:extLst>
          </p:cNvPr>
          <p:cNvGrpSpPr>
            <a:grpSpLocks/>
          </p:cNvGrpSpPr>
          <p:nvPr/>
        </p:nvGrpSpPr>
        <p:grpSpPr bwMode="auto">
          <a:xfrm>
            <a:off x="3052763" y="838200"/>
            <a:ext cx="3022600" cy="5692775"/>
            <a:chOff x="1899" y="599"/>
            <a:chExt cx="1904" cy="3586"/>
          </a:xfrm>
        </p:grpSpPr>
        <p:sp>
          <p:nvSpPr>
            <p:cNvPr id="129033" name="Text Box 19">
              <a:extLst>
                <a:ext uri="{FF2B5EF4-FFF2-40B4-BE49-F238E27FC236}">
                  <a16:creationId xmlns:a16="http://schemas.microsoft.com/office/drawing/2014/main" id="{BED7DAC0-0DBA-E14D-A6D4-FA253AF4368F}"/>
                </a:ext>
              </a:extLst>
            </p:cNvPr>
            <p:cNvSpPr txBox="1">
              <a:spLocks noChangeArrowheads="1"/>
            </p:cNvSpPr>
            <p:nvPr/>
          </p:nvSpPr>
          <p:spPr bwMode="auto">
            <a:xfrm>
              <a:off x="2202" y="3952"/>
              <a:ext cx="128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Remap Intensities</a:t>
              </a:r>
            </a:p>
          </p:txBody>
        </p:sp>
        <p:graphicFrame>
          <p:nvGraphicFramePr>
            <p:cNvPr id="129034" name="Object 28">
              <a:extLst>
                <a:ext uri="{FF2B5EF4-FFF2-40B4-BE49-F238E27FC236}">
                  <a16:creationId xmlns:a16="http://schemas.microsoft.com/office/drawing/2014/main" id="{6DFDD695-6CDF-354F-B800-FE458ED7A580}"/>
                </a:ext>
              </a:extLst>
            </p:cNvPr>
            <p:cNvGraphicFramePr>
              <a:graphicFrameLocks noChangeAspect="1"/>
            </p:cNvGraphicFramePr>
            <p:nvPr/>
          </p:nvGraphicFramePr>
          <p:xfrm>
            <a:off x="1899" y="599"/>
            <a:ext cx="1904" cy="3304"/>
          </p:xfrm>
          <a:graphic>
            <a:graphicData uri="http://schemas.openxmlformats.org/presentationml/2006/ole">
              <mc:AlternateContent xmlns:mc="http://schemas.openxmlformats.org/markup-compatibility/2006">
                <mc:Choice xmlns:v="urn:schemas-microsoft-com:vml" Requires="v">
                  <p:oleObj spid="_x0000_s129045" name="Image" r:id="rId5" imgW="3657600" imgH="6350000" progId="Photoshop.Image.10">
                    <p:embed/>
                  </p:oleObj>
                </mc:Choice>
                <mc:Fallback>
                  <p:oleObj name="Image" r:id="rId5" imgW="3657600" imgH="6350000" progId="Photoshop.Image.10">
                    <p:embed/>
                    <p:pic>
                      <p:nvPicPr>
                        <p:cNvPr id="0" name="Object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9" y="599"/>
                          <a:ext cx="1904" cy="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grpSp>
        <p:nvGrpSpPr>
          <p:cNvPr id="3" name="Group 31">
            <a:extLst>
              <a:ext uri="{FF2B5EF4-FFF2-40B4-BE49-F238E27FC236}">
                <a16:creationId xmlns:a16="http://schemas.microsoft.com/office/drawing/2014/main" id="{599675E3-D944-3E4E-960D-05408C69E20F}"/>
              </a:ext>
            </a:extLst>
          </p:cNvPr>
          <p:cNvGrpSpPr>
            <a:grpSpLocks/>
          </p:cNvGrpSpPr>
          <p:nvPr/>
        </p:nvGrpSpPr>
        <p:grpSpPr bwMode="auto">
          <a:xfrm>
            <a:off x="5988050" y="715963"/>
            <a:ext cx="3114675" cy="5837237"/>
            <a:chOff x="3609" y="478"/>
            <a:chExt cx="1962" cy="3677"/>
          </a:xfrm>
        </p:grpSpPr>
        <p:sp>
          <p:nvSpPr>
            <p:cNvPr id="129031" name="Text Box 21">
              <a:extLst>
                <a:ext uri="{FF2B5EF4-FFF2-40B4-BE49-F238E27FC236}">
                  <a16:creationId xmlns:a16="http://schemas.microsoft.com/office/drawing/2014/main" id="{1F340D36-45FC-C541-8244-D8DDB8DF6646}"/>
                </a:ext>
              </a:extLst>
            </p:cNvPr>
            <p:cNvSpPr txBox="1">
              <a:spLocks noChangeArrowheads="1"/>
            </p:cNvSpPr>
            <p:nvPr/>
          </p:nvSpPr>
          <p:spPr bwMode="auto">
            <a:xfrm>
              <a:off x="4007" y="3922"/>
              <a:ext cx="116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Add False-Color</a:t>
              </a:r>
            </a:p>
          </p:txBody>
        </p:sp>
        <p:graphicFrame>
          <p:nvGraphicFramePr>
            <p:cNvPr id="129032" name="Object 30">
              <a:extLst>
                <a:ext uri="{FF2B5EF4-FFF2-40B4-BE49-F238E27FC236}">
                  <a16:creationId xmlns:a16="http://schemas.microsoft.com/office/drawing/2014/main" id="{A268C675-DA2F-F948-A375-81245D6E944B}"/>
                </a:ext>
              </a:extLst>
            </p:cNvPr>
            <p:cNvGraphicFramePr>
              <a:graphicFrameLocks noChangeAspect="1"/>
            </p:cNvGraphicFramePr>
            <p:nvPr/>
          </p:nvGraphicFramePr>
          <p:xfrm>
            <a:off x="3609" y="478"/>
            <a:ext cx="1962" cy="3522"/>
          </p:xfrm>
          <a:graphic>
            <a:graphicData uri="http://schemas.openxmlformats.org/presentationml/2006/ole">
              <mc:AlternateContent xmlns:mc="http://schemas.openxmlformats.org/markup-compatibility/2006">
                <mc:Choice xmlns:v="urn:schemas-microsoft-com:vml" Requires="v">
                  <p:oleObj spid="_x0000_s129046" name="Image" r:id="rId7" imgW="3657600" imgH="6565900" progId="Photoshop.Image.10">
                    <p:embed/>
                  </p:oleObj>
                </mc:Choice>
                <mc:Fallback>
                  <p:oleObj name="Image" r:id="rId7" imgW="3657600" imgH="6565900" progId="Photoshop.Image.10">
                    <p:embed/>
                    <p:pic>
                      <p:nvPicPr>
                        <p:cNvPr id="0" name="Object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9" y="478"/>
                          <a:ext cx="1962" cy="3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498F2AED-5031-FB44-8814-CA718B94E634}"/>
              </a:ext>
            </a:extLst>
          </p:cNvPr>
          <p:cNvSpPr>
            <a:spLocks noGrp="1" noChangeArrowheads="1"/>
          </p:cNvSpPr>
          <p:nvPr>
            <p:ph type="title"/>
          </p:nvPr>
        </p:nvSpPr>
        <p:spPr>
          <a:xfrm>
            <a:off x="269875" y="163513"/>
            <a:ext cx="8642350" cy="484187"/>
          </a:xfrm>
        </p:spPr>
        <p:txBody>
          <a:bodyPr/>
          <a:lstStyle/>
          <a:p>
            <a:r>
              <a:rPr lang="en-US" altLang="en-US">
                <a:ea typeface="ＭＳ Ｐゴシック" panose="020B0600070205080204" pitchFamily="34" charset="-128"/>
              </a:rPr>
              <a:t>Retraction Watch</a:t>
            </a:r>
          </a:p>
        </p:txBody>
      </p:sp>
      <p:sp>
        <p:nvSpPr>
          <p:cNvPr id="130050" name="Date Placeholder 3">
            <a:extLst>
              <a:ext uri="{FF2B5EF4-FFF2-40B4-BE49-F238E27FC236}">
                <a16:creationId xmlns:a16="http://schemas.microsoft.com/office/drawing/2014/main" id="{B0475905-1FED-9242-9746-E812E7275E8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AEB802B-6EBE-684C-B926-3CF82E25D61F}" type="datetime10">
              <a:rPr lang="en-US" altLang="en-US" sz="1000" smtClean="0"/>
              <a:pPr>
                <a:spcBef>
                  <a:spcPct val="0"/>
                </a:spcBef>
                <a:buFontTx/>
                <a:buNone/>
              </a:pPr>
              <a:t>22:52</a:t>
            </a:fld>
            <a:endParaRPr lang="en-US" altLang="en-US" sz="1000"/>
          </a:p>
        </p:txBody>
      </p:sp>
      <p:pic>
        <p:nvPicPr>
          <p:cNvPr id="130051" name="Picture 4">
            <a:extLst>
              <a:ext uri="{FF2B5EF4-FFF2-40B4-BE49-F238E27FC236}">
                <a16:creationId xmlns:a16="http://schemas.microsoft.com/office/drawing/2014/main" id="{4A47F18D-C4C9-F64E-A5F2-A5DCA6C476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23925"/>
            <a:ext cx="61579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Box 5">
            <a:extLst>
              <a:ext uri="{FF2B5EF4-FFF2-40B4-BE49-F238E27FC236}">
                <a16:creationId xmlns:a16="http://schemas.microsoft.com/office/drawing/2014/main" id="{22E237CB-4B7B-2D4A-8944-BBBE6E3A2F6C}"/>
              </a:ext>
            </a:extLst>
          </p:cNvPr>
          <p:cNvSpPr txBox="1">
            <a:spLocks noChangeArrowheads="1"/>
          </p:cNvSpPr>
          <p:nvPr/>
        </p:nvSpPr>
        <p:spPr bwMode="auto">
          <a:xfrm>
            <a:off x="269875" y="6289675"/>
            <a:ext cx="8066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solidFill>
                  <a:srgbClr val="001DFF"/>
                </a:solidFill>
              </a:rPr>
              <a:t>http://retractionwatch.com/2017/04/10/researcher-gave-fake-contact-info-co-authors-submit-papers-without-consent/</a:t>
            </a:r>
          </a:p>
        </p:txBody>
      </p:sp>
      <p:sp>
        <p:nvSpPr>
          <p:cNvPr id="130053" name="TextBox 1">
            <a:extLst>
              <a:ext uri="{FF2B5EF4-FFF2-40B4-BE49-F238E27FC236}">
                <a16:creationId xmlns:a16="http://schemas.microsoft.com/office/drawing/2014/main" id="{FD345D84-90D9-0F48-9DFC-A18BF6E66972}"/>
              </a:ext>
            </a:extLst>
          </p:cNvPr>
          <p:cNvSpPr txBox="1">
            <a:spLocks noChangeArrowheads="1"/>
          </p:cNvSpPr>
          <p:nvPr/>
        </p:nvSpPr>
        <p:spPr bwMode="auto">
          <a:xfrm>
            <a:off x="6657975" y="1641475"/>
            <a:ext cx="2743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1DFF"/>
                </a:solidFill>
              </a:rPr>
              <a:t>You may not even know your name is on a paper!!!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9CA74A3E-4AF6-5943-90E6-B41C5CFE03BF}"/>
              </a:ext>
            </a:extLst>
          </p:cNvPr>
          <p:cNvSpPr>
            <a:spLocks noGrp="1" noChangeArrowheads="1"/>
          </p:cNvSpPr>
          <p:nvPr>
            <p:ph type="title"/>
          </p:nvPr>
        </p:nvSpPr>
        <p:spPr>
          <a:xfrm>
            <a:off x="479425" y="274638"/>
            <a:ext cx="8642350" cy="677862"/>
          </a:xfrm>
        </p:spPr>
        <p:txBody>
          <a:bodyPr/>
          <a:lstStyle/>
          <a:p>
            <a:r>
              <a:rPr lang="en-US" altLang="en-US">
                <a:ea typeface="ＭＳ Ｐゴシック" panose="020B0600070205080204" pitchFamily="34" charset="-128"/>
              </a:rPr>
              <a:t>Retraction Watch</a:t>
            </a:r>
          </a:p>
        </p:txBody>
      </p:sp>
      <p:sp>
        <p:nvSpPr>
          <p:cNvPr id="131074" name="Date Placeholder 3">
            <a:extLst>
              <a:ext uri="{FF2B5EF4-FFF2-40B4-BE49-F238E27FC236}">
                <a16:creationId xmlns:a16="http://schemas.microsoft.com/office/drawing/2014/main" id="{78661CA1-B8F6-5F48-8E5F-A07FCFA78BF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145C262-63E5-3C46-A800-007604FD476E}" type="datetime10">
              <a:rPr lang="en-US" altLang="en-US" sz="1000" smtClean="0"/>
              <a:pPr>
                <a:spcBef>
                  <a:spcPct val="0"/>
                </a:spcBef>
                <a:buFontTx/>
                <a:buNone/>
              </a:pPr>
              <a:t>22:52</a:t>
            </a:fld>
            <a:endParaRPr lang="en-US" altLang="en-US" sz="1000"/>
          </a:p>
        </p:txBody>
      </p:sp>
      <p:pic>
        <p:nvPicPr>
          <p:cNvPr id="131075" name="Picture 4">
            <a:extLst>
              <a:ext uri="{FF2B5EF4-FFF2-40B4-BE49-F238E27FC236}">
                <a16:creationId xmlns:a16="http://schemas.microsoft.com/office/drawing/2014/main" id="{181AC726-D814-5349-B17F-88AD211FDF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88" y="1123950"/>
            <a:ext cx="9059862"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5">
            <a:extLst>
              <a:ext uri="{FF2B5EF4-FFF2-40B4-BE49-F238E27FC236}">
                <a16:creationId xmlns:a16="http://schemas.microsoft.com/office/drawing/2014/main" id="{C58880E9-0405-CE46-BD0D-A129B71CED7D}"/>
              </a:ext>
            </a:extLst>
          </p:cNvPr>
          <p:cNvSpPr txBox="1">
            <a:spLocks noChangeArrowheads="1"/>
          </p:cNvSpPr>
          <p:nvPr/>
        </p:nvSpPr>
        <p:spPr bwMode="auto">
          <a:xfrm>
            <a:off x="269875" y="6289675"/>
            <a:ext cx="8066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solidFill>
                  <a:srgbClr val="001DFF"/>
                </a:solidFill>
              </a:rPr>
              <a:t>http://retractionwatch.com/2017/04/10/researcher-gave-fake-contact-info-co-authors-submit-papers-without-consent/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ADE14A45-8E13-354A-83AF-5ABCC20154D3}"/>
              </a:ext>
            </a:extLst>
          </p:cNvPr>
          <p:cNvSpPr>
            <a:spLocks noGrp="1" noChangeArrowheads="1"/>
          </p:cNvSpPr>
          <p:nvPr>
            <p:ph type="title"/>
          </p:nvPr>
        </p:nvSpPr>
        <p:spPr/>
        <p:txBody>
          <a:bodyPr/>
          <a:lstStyle/>
          <a:p>
            <a:r>
              <a:rPr lang="en-US" altLang="en-US" sz="1600">
                <a:solidFill>
                  <a:srgbClr val="001DFF"/>
                </a:solidFill>
                <a:ea typeface="ＭＳ Ｐゴシック" panose="020B0600070205080204" pitchFamily="34" charset="-128"/>
              </a:rPr>
              <a:t>100+ Papers withdrawn for fake reviews</a:t>
            </a:r>
            <a:br>
              <a:rPr lang="en-US" altLang="en-US" sz="1600">
                <a:solidFill>
                  <a:srgbClr val="001DFF"/>
                </a:solidFill>
                <a:ea typeface="ＭＳ Ｐゴシック" panose="020B0600070205080204" pitchFamily="34" charset="-128"/>
              </a:rPr>
            </a:br>
            <a:r>
              <a:rPr lang="en-US" altLang="en-US" sz="1600">
                <a:solidFill>
                  <a:srgbClr val="001DFF"/>
                </a:solidFill>
                <a:ea typeface="ＭＳ Ｐゴシック" panose="020B0600070205080204" pitchFamily="34" charset="-128"/>
              </a:rPr>
              <a:t>http://retractionwatch.com/category/by-reason-for-retraction/self-peer-review/</a:t>
            </a:r>
          </a:p>
        </p:txBody>
      </p:sp>
      <p:sp>
        <p:nvSpPr>
          <p:cNvPr id="132098" name="Date Placeholder 3">
            <a:extLst>
              <a:ext uri="{FF2B5EF4-FFF2-40B4-BE49-F238E27FC236}">
                <a16:creationId xmlns:a16="http://schemas.microsoft.com/office/drawing/2014/main" id="{7186AA1C-83F3-7348-9667-9A6C39387EC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4239091-720C-5240-B2E9-13D536980CDE}" type="datetime10">
              <a:rPr lang="en-US" altLang="en-US" sz="1000" smtClean="0"/>
              <a:pPr>
                <a:spcBef>
                  <a:spcPct val="0"/>
                </a:spcBef>
                <a:buFontTx/>
                <a:buNone/>
              </a:pPr>
              <a:t>22:52</a:t>
            </a:fld>
            <a:endParaRPr lang="en-US" altLang="en-US" sz="1000"/>
          </a:p>
        </p:txBody>
      </p:sp>
      <p:pic>
        <p:nvPicPr>
          <p:cNvPr id="132099" name="Picture 4">
            <a:extLst>
              <a:ext uri="{FF2B5EF4-FFF2-40B4-BE49-F238E27FC236}">
                <a16:creationId xmlns:a16="http://schemas.microsoft.com/office/drawing/2014/main" id="{F686D811-2B47-1B41-8189-02C96EE36F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1417638"/>
            <a:ext cx="7153275"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a:extLst>
              <a:ext uri="{FF2B5EF4-FFF2-40B4-BE49-F238E27FC236}">
                <a16:creationId xmlns:a16="http://schemas.microsoft.com/office/drawing/2014/main" id="{984CB16E-7E2C-D941-B62B-BB156948CF60}"/>
              </a:ext>
            </a:extLst>
          </p:cNvPr>
          <p:cNvSpPr>
            <a:spLocks noGrp="1" noChangeArrowheads="1"/>
          </p:cNvSpPr>
          <p:nvPr>
            <p:ph type="title"/>
          </p:nvPr>
        </p:nvSpPr>
        <p:spPr/>
        <p:txBody>
          <a:bodyPr/>
          <a:lstStyle/>
          <a:p>
            <a:r>
              <a:rPr lang="en-US" altLang="en-US" sz="2800">
                <a:ea typeface="ＭＳ Ｐゴシック" panose="020B0600070205080204" pitchFamily="34" charset="-128"/>
              </a:rPr>
              <a:t>Journal starting to evaluate images</a:t>
            </a:r>
            <a:br>
              <a:rPr lang="en-US" altLang="en-US" sz="1600">
                <a:ea typeface="ＭＳ Ｐゴシック" panose="020B0600070205080204" pitchFamily="34" charset="-128"/>
              </a:rPr>
            </a:br>
            <a:r>
              <a:rPr lang="en-US" altLang="en-US" sz="1600">
                <a:solidFill>
                  <a:srgbClr val="001DFF"/>
                </a:solidFill>
                <a:ea typeface="ＭＳ Ｐゴシック" panose="020B0600070205080204" pitchFamily="34" charset="-128"/>
              </a:rPr>
              <a:t>http://retractionwatch.com/2017/04/21/job-alert-biology-society-hiring-editors-screen-images/</a:t>
            </a:r>
          </a:p>
        </p:txBody>
      </p:sp>
      <p:sp>
        <p:nvSpPr>
          <p:cNvPr id="133122" name="Date Placeholder 3">
            <a:extLst>
              <a:ext uri="{FF2B5EF4-FFF2-40B4-BE49-F238E27FC236}">
                <a16:creationId xmlns:a16="http://schemas.microsoft.com/office/drawing/2014/main" id="{A8CDD8F9-5CFE-5D41-AC60-875B5F9A636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6D67360-4915-F243-A861-AEBC52C249A3}" type="datetime10">
              <a:rPr lang="en-US" altLang="en-US" sz="1000" smtClean="0"/>
              <a:pPr>
                <a:spcBef>
                  <a:spcPct val="0"/>
                </a:spcBef>
                <a:buFontTx/>
                <a:buNone/>
              </a:pPr>
              <a:t>22:52</a:t>
            </a:fld>
            <a:endParaRPr lang="en-US" altLang="en-US" sz="1000"/>
          </a:p>
        </p:txBody>
      </p:sp>
      <p:pic>
        <p:nvPicPr>
          <p:cNvPr id="133123" name="Picture 4">
            <a:extLst>
              <a:ext uri="{FF2B5EF4-FFF2-40B4-BE49-F238E27FC236}">
                <a16:creationId xmlns:a16="http://schemas.microsoft.com/office/drawing/2014/main" id="{224B66A7-D56F-2044-981D-0A9352B62A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7025" y="1243013"/>
            <a:ext cx="6113463"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a:extLst>
              <a:ext uri="{FF2B5EF4-FFF2-40B4-BE49-F238E27FC236}">
                <a16:creationId xmlns:a16="http://schemas.microsoft.com/office/drawing/2014/main" id="{0B3CBDA7-2A16-1C4A-84E3-89AF826A4981}"/>
              </a:ext>
            </a:extLst>
          </p:cNvPr>
          <p:cNvSpPr>
            <a:spLocks noGrp="1" noChangeArrowheads="1"/>
          </p:cNvSpPr>
          <p:nvPr>
            <p:ph type="title"/>
          </p:nvPr>
        </p:nvSpPr>
        <p:spPr/>
        <p:txBody>
          <a:bodyPr/>
          <a:lstStyle/>
          <a:p>
            <a:r>
              <a:rPr lang="en-US" altLang="en-US" sz="3200">
                <a:ea typeface="ＭＳ Ｐゴシック" panose="020B0600070205080204" pitchFamily="34" charset="-128"/>
              </a:rPr>
              <a:t>What Journals themselves might not be scientifically acceptable? </a:t>
            </a:r>
          </a:p>
        </p:txBody>
      </p:sp>
      <p:sp>
        <p:nvSpPr>
          <p:cNvPr id="134146" name="Content Placeholder 2">
            <a:extLst>
              <a:ext uri="{FF2B5EF4-FFF2-40B4-BE49-F238E27FC236}">
                <a16:creationId xmlns:a16="http://schemas.microsoft.com/office/drawing/2014/main" id="{BE401F37-33F5-0F40-87B8-0FD9C09E5C93}"/>
              </a:ext>
            </a:extLst>
          </p:cNvPr>
          <p:cNvSpPr>
            <a:spLocks noGrp="1" noChangeArrowheads="1"/>
          </p:cNvSpPr>
          <p:nvPr>
            <p:ph idx="1"/>
          </p:nvPr>
        </p:nvSpPr>
        <p:spPr>
          <a:xfrm>
            <a:off x="541338" y="3201988"/>
            <a:ext cx="8642350" cy="1941512"/>
          </a:xfrm>
        </p:spPr>
        <p:txBody>
          <a:bodyPr/>
          <a:lstStyle/>
          <a:p>
            <a:pPr marL="0" indent="0">
              <a:buFontTx/>
              <a:buNone/>
            </a:pPr>
            <a:r>
              <a:rPr lang="en-US" altLang="en-US" sz="2000">
                <a:ea typeface="ＭＳ Ｐゴシック" panose="020B0600070205080204" pitchFamily="34" charset="-128"/>
                <a:hlinkClick r:id="rId2"/>
              </a:rPr>
              <a:t>See the link from Retraction Watch here</a:t>
            </a:r>
          </a:p>
          <a:p>
            <a:pPr marL="0" indent="0">
              <a:buFontTx/>
              <a:buNone/>
            </a:pPr>
            <a:r>
              <a:rPr lang="en-US" altLang="en-US" sz="2000">
                <a:ea typeface="ＭＳ Ｐゴシック" panose="020B0600070205080204" pitchFamily="34" charset="-128"/>
                <a:hlinkClick r:id="rId2"/>
              </a:rPr>
              <a:t>http://retractionwatch.com/2017/03/27/multiple-omics-journals-delisted-major-index-concerns/</a:t>
            </a:r>
          </a:p>
          <a:p>
            <a:pPr marL="0" indent="0">
              <a:buFontTx/>
              <a:buNone/>
            </a:pPr>
            <a:endParaRPr lang="en-US" altLang="en-US" sz="2000">
              <a:ea typeface="ＭＳ Ｐゴシック" panose="020B0600070205080204" pitchFamily="34" charset="-128"/>
              <a:hlinkClick r:id="rId2"/>
            </a:endParaRPr>
          </a:p>
          <a:p>
            <a:pPr marL="0" indent="0">
              <a:buFontTx/>
              <a:buNone/>
            </a:pPr>
            <a:r>
              <a:rPr lang="en-US" altLang="en-US" sz="2000">
                <a:ea typeface="ＭＳ Ｐゴシック" panose="020B0600070205080204" pitchFamily="34" charset="-128"/>
              </a:rPr>
              <a:t>Here is a listing of over 300 journals now considered to be “junk” science </a:t>
            </a:r>
            <a:r>
              <a:rPr lang="mr-IN" altLang="en-US" sz="2000">
                <a:ea typeface="ＭＳ Ｐゴシック" panose="020B0600070205080204" pitchFamily="34" charset="-128"/>
              </a:rPr>
              <a:t>–</a:t>
            </a:r>
            <a:r>
              <a:rPr lang="en-US" altLang="en-US" sz="2000">
                <a:ea typeface="ＭＳ Ｐゴシック" panose="020B0600070205080204" pitchFamily="34" charset="-128"/>
              </a:rPr>
              <a:t>many OMICS journals and others that “publish for money”!</a:t>
            </a:r>
          </a:p>
          <a:p>
            <a:pPr marL="0" indent="0">
              <a:buFontTx/>
              <a:buNone/>
            </a:pPr>
            <a:r>
              <a:rPr lang="en-US" altLang="en-US" sz="2000">
                <a:ea typeface="ＭＳ Ｐゴシック" panose="020B0600070205080204" pitchFamily="34" charset="-128"/>
                <a:hlinkClick r:id="rId2"/>
              </a:rPr>
              <a:t>https://www.elsevier.com/__data/assets/excel_doc/0019/212275/Discontinued-sources-from-Scopus_Feb2017.xlsx</a:t>
            </a:r>
            <a:endParaRPr lang="en-US" altLang="en-US" sz="2000">
              <a:ea typeface="ＭＳ Ｐゴシック" panose="020B0600070205080204" pitchFamily="34" charset="-128"/>
            </a:endParaRPr>
          </a:p>
        </p:txBody>
      </p:sp>
      <p:sp>
        <p:nvSpPr>
          <p:cNvPr id="134147" name="Date Placeholder 3">
            <a:extLst>
              <a:ext uri="{FF2B5EF4-FFF2-40B4-BE49-F238E27FC236}">
                <a16:creationId xmlns:a16="http://schemas.microsoft.com/office/drawing/2014/main" id="{EC53A62E-F864-174C-A32C-AB13D580698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A54D42A-578E-9A4A-9555-CBDDF57939A0}" type="datetime10">
              <a:rPr lang="en-US" altLang="en-US" sz="1000" smtClean="0"/>
              <a:pPr>
                <a:spcBef>
                  <a:spcPct val="0"/>
                </a:spcBef>
                <a:buFontTx/>
                <a:buNone/>
              </a:pPr>
              <a:t>22:52</a:t>
            </a:fld>
            <a:endParaRPr lang="en-US" altLang="en-US" sz="1000"/>
          </a:p>
        </p:txBody>
      </p:sp>
      <p:sp>
        <p:nvSpPr>
          <p:cNvPr id="134148" name="TextBox 4">
            <a:extLst>
              <a:ext uri="{FF2B5EF4-FFF2-40B4-BE49-F238E27FC236}">
                <a16:creationId xmlns:a16="http://schemas.microsoft.com/office/drawing/2014/main" id="{06BB5974-191F-F041-8010-AADF1A16613E}"/>
              </a:ext>
            </a:extLst>
          </p:cNvPr>
          <p:cNvSpPr txBox="1">
            <a:spLocks noChangeArrowheads="1"/>
          </p:cNvSpPr>
          <p:nvPr/>
        </p:nvSpPr>
        <p:spPr bwMode="auto">
          <a:xfrm>
            <a:off x="541338" y="1916113"/>
            <a:ext cx="85804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SCOPUS, the </a:t>
            </a:r>
            <a:r>
              <a:rPr lang="en-US" altLang="en-US" sz="1800" u="sng"/>
              <a:t>publication database maintained by Elsevier, has discontinued nearly 300 journals since 2013, including multiple journals published by OMICS Publishing Group.</a:t>
            </a:r>
            <a:endParaRPr lang="en-US" altLang="en-US" sz="18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2D216-52E6-3744-BF87-2E715DE1EF41}"/>
              </a:ext>
            </a:extLst>
          </p:cNvPr>
          <p:cNvSpPr>
            <a:spLocks noGrp="1"/>
          </p:cNvSpPr>
          <p:nvPr>
            <p:ph type="dt" sz="half" idx="10"/>
          </p:nvPr>
        </p:nvSpPr>
        <p:spPr/>
        <p:txBody>
          <a:bodyPr/>
          <a:lstStyle/>
          <a:p>
            <a:pPr>
              <a:defRPr/>
            </a:pPr>
            <a:fld id="{AE209C16-F987-094C-8293-D075310EF811}" type="datetime10">
              <a:rPr lang="en-US" altLang="en-US" smtClean="0"/>
              <a:pPr>
                <a:defRPr/>
              </a:pPr>
              <a:t>22:52</a:t>
            </a:fld>
            <a:endParaRPr lang="en-US" altLang="en-US"/>
          </a:p>
        </p:txBody>
      </p:sp>
      <p:sp>
        <p:nvSpPr>
          <p:cNvPr id="5" name="Rectangle 4">
            <a:extLst>
              <a:ext uri="{FF2B5EF4-FFF2-40B4-BE49-F238E27FC236}">
                <a16:creationId xmlns:a16="http://schemas.microsoft.com/office/drawing/2014/main" id="{D290A262-979C-2F4C-BFEA-C4D3FE8482C2}"/>
              </a:ext>
            </a:extLst>
          </p:cNvPr>
          <p:cNvSpPr/>
          <p:nvPr/>
        </p:nvSpPr>
        <p:spPr>
          <a:xfrm>
            <a:off x="0" y="303747"/>
            <a:ext cx="4017677" cy="1508105"/>
          </a:xfrm>
          <a:prstGeom prst="rect">
            <a:avLst/>
          </a:prstGeom>
        </p:spPr>
        <p:txBody>
          <a:bodyPr wrap="square">
            <a:spAutoFit/>
          </a:bodyPr>
          <a:lstStyle/>
          <a:p>
            <a:pPr marL="0" marR="0">
              <a:spcBef>
                <a:spcPts val="0"/>
              </a:spcBef>
              <a:spcAft>
                <a:spcPts val="0"/>
              </a:spcAft>
            </a:pPr>
            <a:r>
              <a:rPr lang="en-US" sz="1800" dirty="0">
                <a:solidFill>
                  <a:srgbClr val="222222"/>
                </a:solidFill>
                <a:effectLst/>
                <a:latin typeface="Helvetica" pitchFamily="2" charset="0"/>
                <a:ea typeface="Times New Roman" panose="02020603050405020304" pitchFamily="18" charset="0"/>
                <a:cs typeface="Times New Roman" panose="02020603050405020304" pitchFamily="18" charset="0"/>
              </a:rPr>
              <a:t>The Scientist, Dec 27, 2018</a:t>
            </a:r>
            <a:endParaRPr lang="en-US" sz="1200" dirty="0">
              <a:effectLst/>
              <a:latin typeface="Cambria" panose="02040503050406030204" pitchFamily="18" charset="0"/>
              <a:ea typeface="ＭＳ 明朝" panose="02020609040205080304" pitchFamily="49" charset="-128"/>
              <a:cs typeface="Times New Roman" panose="02020603050405020304" pitchFamily="18" charset="0"/>
            </a:endParaRPr>
          </a:p>
          <a:p>
            <a:pPr marL="0" marR="0">
              <a:spcBef>
                <a:spcPts val="0"/>
              </a:spcBef>
              <a:spcAft>
                <a:spcPts val="0"/>
              </a:spcAft>
            </a:pPr>
            <a:r>
              <a:rPr lang="en-US" sz="1800" dirty="0">
                <a:solidFill>
                  <a:srgbClr val="222222"/>
                </a:solidFill>
                <a:effectLst/>
                <a:latin typeface="Helvetica" pitchFamily="2" charset="0"/>
                <a:ea typeface="Times New Roman" panose="02020603050405020304" pitchFamily="18" charset="0"/>
                <a:cs typeface="Times New Roman" panose="02020603050405020304" pitchFamily="18" charset="0"/>
              </a:rPr>
              <a:t>From a self-sampling scientist to the downfall of a leading stem cell scientist, here’s our naughty</a:t>
            </a:r>
          </a:p>
          <a:p>
            <a:pPr marL="0" marR="0">
              <a:spcBef>
                <a:spcPts val="0"/>
              </a:spcBef>
              <a:spcAft>
                <a:spcPts val="0"/>
              </a:spcAft>
            </a:pPr>
            <a:r>
              <a:rPr lang="en-US" sz="1000" dirty="0">
                <a:solidFill>
                  <a:srgbClr val="929292"/>
                </a:solidFill>
                <a:latin typeface="Helvetica" pitchFamily="2" charset="0"/>
                <a:ea typeface="ＭＳ 明朝" panose="02020609040205080304" pitchFamily="49" charset="-128"/>
                <a:cs typeface="Times New Roman" panose="02020603050405020304" pitchFamily="18" charset="0"/>
              </a:rPr>
              <a:t>ABOVE: Kim Kardashian's name appeared as an author on a now-retracted fake paper.</a:t>
            </a:r>
            <a:endParaRPr lang="en-US" sz="1200" dirty="0">
              <a:effectLst/>
              <a:latin typeface="Cambria" panose="02040503050406030204" pitchFamily="18" charset="0"/>
              <a:ea typeface="ＭＳ 明朝" panose="02020609040205080304" pitchFamily="49" charset="-128"/>
              <a:cs typeface="Times New Roman" panose="02020603050405020304" pitchFamily="18" charset="0"/>
            </a:endParaRPr>
          </a:p>
        </p:txBody>
      </p:sp>
      <p:sp>
        <p:nvSpPr>
          <p:cNvPr id="6" name="TextBox 5">
            <a:extLst>
              <a:ext uri="{FF2B5EF4-FFF2-40B4-BE49-F238E27FC236}">
                <a16:creationId xmlns:a16="http://schemas.microsoft.com/office/drawing/2014/main" id="{B3134D8C-3055-8F4E-95F5-014E3F12D8FC}"/>
              </a:ext>
            </a:extLst>
          </p:cNvPr>
          <p:cNvSpPr txBox="1"/>
          <p:nvPr/>
        </p:nvSpPr>
        <p:spPr>
          <a:xfrm>
            <a:off x="262826" y="4938777"/>
            <a:ext cx="8589677"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tx1"/>
                </a:solidFill>
              </a:rPr>
              <a:t>Yoshitaka </a:t>
            </a:r>
            <a:r>
              <a:rPr lang="en-US" sz="1400" dirty="0" err="1">
                <a:solidFill>
                  <a:schemeClr val="tx1"/>
                </a:solidFill>
              </a:rPr>
              <a:t>Fujii</a:t>
            </a:r>
            <a:r>
              <a:rPr lang="en-US" sz="1400" dirty="0">
                <a:solidFill>
                  <a:schemeClr val="tx1"/>
                </a:solidFill>
              </a:rPr>
              <a:t> with 183 retractions, and it now takes at least 21 retractions to crack the Top 30</a:t>
            </a:r>
          </a:p>
          <a:p>
            <a:pPr marL="285750" indent="-285750">
              <a:buFont typeface="Arial" panose="020B0604020202020204" pitchFamily="34" charset="0"/>
              <a:buChar char="•"/>
            </a:pPr>
            <a:r>
              <a:rPr lang="en-US" sz="1400" dirty="0">
                <a:solidFill>
                  <a:schemeClr val="tx1"/>
                </a:solidFill>
              </a:rPr>
              <a:t>A pair of nanotech researchers in India have now lost at least two dozen papers each for </a:t>
            </a:r>
            <a:r>
              <a:rPr lang="en-US" sz="1400" u="sng" dirty="0">
                <a:solidFill>
                  <a:schemeClr val="tx1"/>
                </a:solidFill>
              </a:rPr>
              <a:t>image manipulation</a:t>
            </a:r>
            <a:r>
              <a:rPr lang="en-US" sz="1400" dirty="0">
                <a:solidFill>
                  <a:schemeClr val="tx1"/>
                </a:solidFill>
              </a:rPr>
              <a:t> and questions about their data. The retractions landed Rashmi Madhuri (24) and Prashant Sharma (26) on our leaderboard this year</a:t>
            </a:r>
          </a:p>
        </p:txBody>
      </p:sp>
      <p:pic>
        <p:nvPicPr>
          <p:cNvPr id="7" name="Picture 6">
            <a:extLst>
              <a:ext uri="{FF2B5EF4-FFF2-40B4-BE49-F238E27FC236}">
                <a16:creationId xmlns:a16="http://schemas.microsoft.com/office/drawing/2014/main" id="{1B566ED1-427D-304B-84C1-3184E3D3FE7D}"/>
              </a:ext>
            </a:extLst>
          </p:cNvPr>
          <p:cNvPicPr>
            <a:picLocks noChangeAspect="1"/>
          </p:cNvPicPr>
          <p:nvPr/>
        </p:nvPicPr>
        <p:blipFill>
          <a:blip r:embed="rId2"/>
          <a:stretch>
            <a:fillRect/>
          </a:stretch>
        </p:blipFill>
        <p:spPr>
          <a:xfrm>
            <a:off x="3438144" y="965116"/>
            <a:ext cx="6163056" cy="3869362"/>
          </a:xfrm>
          <a:prstGeom prst="rect">
            <a:avLst/>
          </a:prstGeom>
          <a:ln>
            <a:solidFill>
              <a:schemeClr val="bg1">
                <a:lumMod val="50000"/>
              </a:schemeClr>
            </a:solidFill>
          </a:ln>
        </p:spPr>
      </p:pic>
      <p:sp>
        <p:nvSpPr>
          <p:cNvPr id="8" name="TextBox 7">
            <a:extLst>
              <a:ext uri="{FF2B5EF4-FFF2-40B4-BE49-F238E27FC236}">
                <a16:creationId xmlns:a16="http://schemas.microsoft.com/office/drawing/2014/main" id="{594FB267-4E94-C14C-81EA-2F1EF5EED587}"/>
              </a:ext>
            </a:extLst>
          </p:cNvPr>
          <p:cNvSpPr txBox="1"/>
          <p:nvPr/>
        </p:nvSpPr>
        <p:spPr>
          <a:xfrm>
            <a:off x="360362" y="2100088"/>
            <a:ext cx="2959465" cy="461665"/>
          </a:xfrm>
          <a:prstGeom prst="rect">
            <a:avLst/>
          </a:prstGeom>
          <a:noFill/>
        </p:spPr>
        <p:txBody>
          <a:bodyPr wrap="none" rtlCol="0">
            <a:spAutoFit/>
          </a:bodyPr>
          <a:lstStyle/>
          <a:p>
            <a:r>
              <a:rPr lang="en-US" dirty="0">
                <a:solidFill>
                  <a:srgbClr val="FF0000"/>
                </a:solidFill>
              </a:rPr>
              <a:t>Kim Kardashian ???</a:t>
            </a:r>
          </a:p>
        </p:txBody>
      </p:sp>
    </p:spTree>
    <p:extLst>
      <p:ext uri="{BB962C8B-B14F-4D97-AF65-F5344CB8AC3E}">
        <p14:creationId xmlns:p14="http://schemas.microsoft.com/office/powerpoint/2010/main" val="38863287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Date Placeholder 3">
            <a:extLst>
              <a:ext uri="{FF2B5EF4-FFF2-40B4-BE49-F238E27FC236}">
                <a16:creationId xmlns:a16="http://schemas.microsoft.com/office/drawing/2014/main" id="{FCC8B53A-8F31-FC4C-806E-8078728BB20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BD368D1-B297-B145-8538-87DF9588FEEE}" type="datetime10">
              <a:rPr lang="en-US" altLang="en-US" sz="1400" smtClean="0"/>
              <a:pPr>
                <a:spcBef>
                  <a:spcPct val="0"/>
                </a:spcBef>
                <a:buFontTx/>
                <a:buNone/>
              </a:pPr>
              <a:t>22:52</a:t>
            </a:fld>
            <a:endParaRPr lang="en-US" altLang="en-US" sz="1400"/>
          </a:p>
        </p:txBody>
      </p:sp>
      <p:sp>
        <p:nvSpPr>
          <p:cNvPr id="50179" name="Rectangle 2">
            <a:extLst>
              <a:ext uri="{FF2B5EF4-FFF2-40B4-BE49-F238E27FC236}">
                <a16:creationId xmlns:a16="http://schemas.microsoft.com/office/drawing/2014/main" id="{8977381A-870C-B843-8FC7-FCCC8E8CE894}"/>
              </a:ext>
            </a:extLst>
          </p:cNvPr>
          <p:cNvSpPr>
            <a:spLocks noGrp="1" noChangeArrowheads="1"/>
          </p:cNvSpPr>
          <p:nvPr>
            <p:ph type="title"/>
          </p:nvPr>
        </p:nvSpPr>
        <p:spPr/>
        <p:txBody>
          <a:bodyPr/>
          <a:lstStyle/>
          <a:p>
            <a:pPr eaLnBrk="1" hangingPunct="1">
              <a:defRPr/>
            </a:pPr>
            <a:r>
              <a:rPr lang="en-US">
                <a:cs typeface="+mj-cs"/>
              </a:rPr>
              <a:t>Manipulating Images for publication?</a:t>
            </a:r>
          </a:p>
        </p:txBody>
      </p:sp>
      <p:sp>
        <p:nvSpPr>
          <p:cNvPr id="135171" name="Rectangle 3">
            <a:extLst>
              <a:ext uri="{FF2B5EF4-FFF2-40B4-BE49-F238E27FC236}">
                <a16:creationId xmlns:a16="http://schemas.microsoft.com/office/drawing/2014/main" id="{495EC1E5-965E-9548-9A94-579BB5740749}"/>
              </a:ext>
            </a:extLst>
          </p:cNvPr>
          <p:cNvSpPr>
            <a:spLocks noGrp="1" noChangeArrowheads="1"/>
          </p:cNvSpPr>
          <p:nvPr>
            <p:ph type="body" idx="1"/>
          </p:nvPr>
        </p:nvSpPr>
        <p:spPr>
          <a:xfrm>
            <a:off x="479425" y="2036763"/>
            <a:ext cx="8642350" cy="4525962"/>
          </a:xfrm>
        </p:spPr>
        <p:txBody>
          <a:bodyPr/>
          <a:lstStyle/>
          <a:p>
            <a:pPr eaLnBrk="1" hangingPunct="1"/>
            <a:r>
              <a:rPr lang="en-US" altLang="en-US" sz="4400">
                <a:ea typeface="ＭＳ Ｐゴシック" panose="020B0600070205080204" pitchFamily="34" charset="-128"/>
              </a:rPr>
              <a:t>…</a:t>
            </a:r>
            <a:r>
              <a:rPr lang="en-US" altLang="en-US" sz="4400" i="1">
                <a:ea typeface="ＭＳ Ｐゴシック" panose="020B0600070205080204" pitchFamily="34" charset="-128"/>
              </a:rPr>
              <a:t>we might teach you how to manipulate scientific images…</a:t>
            </a:r>
          </a:p>
          <a:p>
            <a:pPr eaLnBrk="1" hangingPunct="1"/>
            <a:endParaRPr lang="en-US" altLang="en-US" sz="4400">
              <a:ea typeface="ＭＳ Ｐゴシック" panose="020B0600070205080204" pitchFamily="34" charset="-128"/>
            </a:endParaRPr>
          </a:p>
          <a:p>
            <a:pPr eaLnBrk="1" hangingPunct="1"/>
            <a:r>
              <a:rPr lang="en-US" altLang="en-US" sz="4400">
                <a:ea typeface="ＭＳ Ｐゴシック" panose="020B0600070205080204" pitchFamily="34" charset="-128"/>
              </a:rPr>
              <a:t>….</a:t>
            </a:r>
            <a:r>
              <a:rPr lang="en-US" altLang="en-US" sz="4400" i="1">
                <a:solidFill>
                  <a:srgbClr val="FF0000"/>
                </a:solidFill>
                <a:ea typeface="ＭＳ Ｐゴシック" panose="020B0600070205080204" pitchFamily="34" charset="-128"/>
              </a:rPr>
              <a:t>But we also know how others can determine if you cheated!!....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3">
            <a:extLst>
              <a:ext uri="{FF2B5EF4-FFF2-40B4-BE49-F238E27FC236}">
                <a16:creationId xmlns:a16="http://schemas.microsoft.com/office/drawing/2014/main" id="{2C75C23E-858C-2A4B-B415-D0A6CDE7A60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F9BD7AF-47C4-FD40-91A2-FFC7FAA50A3F}" type="datetime10">
              <a:rPr lang="en-US" altLang="en-US" sz="1400" smtClean="0"/>
              <a:pPr>
                <a:spcBef>
                  <a:spcPct val="0"/>
                </a:spcBef>
                <a:buFontTx/>
                <a:buNone/>
              </a:pPr>
              <a:t>22:52</a:t>
            </a:fld>
            <a:endParaRPr lang="en-US" altLang="en-US" sz="1400"/>
          </a:p>
        </p:txBody>
      </p:sp>
      <p:sp>
        <p:nvSpPr>
          <p:cNvPr id="9219" name="Rectangle 2">
            <a:extLst>
              <a:ext uri="{FF2B5EF4-FFF2-40B4-BE49-F238E27FC236}">
                <a16:creationId xmlns:a16="http://schemas.microsoft.com/office/drawing/2014/main" id="{A92456FB-B60B-9D4E-8EB6-78C812B79019}"/>
              </a:ext>
            </a:extLst>
          </p:cNvPr>
          <p:cNvSpPr>
            <a:spLocks noGrp="1" noChangeArrowheads="1"/>
          </p:cNvSpPr>
          <p:nvPr>
            <p:ph type="title"/>
          </p:nvPr>
        </p:nvSpPr>
        <p:spPr>
          <a:xfrm>
            <a:off x="0" y="141288"/>
            <a:ext cx="8642350" cy="1143000"/>
          </a:xfrm>
        </p:spPr>
        <p:txBody>
          <a:bodyPr/>
          <a:lstStyle/>
          <a:p>
            <a:pPr eaLnBrk="1" hangingPunct="1">
              <a:defRPr/>
            </a:pPr>
            <a:r>
              <a:rPr lang="en-US" dirty="0">
                <a:cs typeface="+mj-cs"/>
              </a:rPr>
              <a:t>Manipulating Scientific Images</a:t>
            </a:r>
          </a:p>
        </p:txBody>
      </p:sp>
      <p:sp>
        <p:nvSpPr>
          <p:cNvPr id="30723" name="Rectangle 3">
            <a:extLst>
              <a:ext uri="{FF2B5EF4-FFF2-40B4-BE49-F238E27FC236}">
                <a16:creationId xmlns:a16="http://schemas.microsoft.com/office/drawing/2014/main" id="{2AA80B55-483C-9247-84AE-B5D252AD698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0724" name="Picture 4">
            <a:extLst>
              <a:ext uri="{FF2B5EF4-FFF2-40B4-BE49-F238E27FC236}">
                <a16:creationId xmlns:a16="http://schemas.microsoft.com/office/drawing/2014/main" id="{CDD4C057-9456-844C-9841-D5FDE55FD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85875"/>
            <a:ext cx="9585325" cy="4657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5" name="Text Box 5">
            <a:extLst>
              <a:ext uri="{FF2B5EF4-FFF2-40B4-BE49-F238E27FC236}">
                <a16:creationId xmlns:a16="http://schemas.microsoft.com/office/drawing/2014/main" id="{509855AC-A401-AB47-A710-E788E4756474}"/>
              </a:ext>
            </a:extLst>
          </p:cNvPr>
          <p:cNvSpPr txBox="1">
            <a:spLocks noChangeArrowheads="1"/>
          </p:cNvSpPr>
          <p:nvPr/>
        </p:nvSpPr>
        <p:spPr bwMode="auto">
          <a:xfrm>
            <a:off x="4486275" y="6159500"/>
            <a:ext cx="46053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b="1">
                <a:solidFill>
                  <a:srgbClr val="0070C0"/>
                </a:solidFill>
              </a:rPr>
              <a:t>Ref: The Journal of Cell Biology Volume 166, Number 1, 2004</a:t>
            </a:r>
          </a:p>
          <a:p>
            <a:pPr eaLnBrk="1" hangingPunct="1">
              <a:lnSpc>
                <a:spcPct val="90000"/>
              </a:lnSpc>
              <a:spcBef>
                <a:spcPct val="0"/>
              </a:spcBef>
              <a:buFontTx/>
              <a:buNone/>
            </a:pPr>
            <a:endParaRPr lang="en-US" altLang="en-US" sz="1200" b="1">
              <a:solidFill>
                <a:srgbClr val="0070C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3EABCBDF-40CC-4041-AB8C-9587F055F144}"/>
              </a:ext>
            </a:extLst>
          </p:cNvPr>
          <p:cNvSpPr>
            <a:spLocks noGrp="1" noChangeArrowheads="1"/>
          </p:cNvSpPr>
          <p:nvPr>
            <p:ph type="ctrTitle"/>
          </p:nvPr>
        </p:nvSpPr>
        <p:spPr>
          <a:xfrm>
            <a:off x="679450" y="0"/>
            <a:ext cx="8229600" cy="541338"/>
          </a:xfrm>
        </p:spPr>
        <p:txBody>
          <a:bodyPr/>
          <a:lstStyle/>
          <a:p>
            <a:pPr eaLnBrk="1" hangingPunct="1"/>
            <a:r>
              <a:rPr lang="en-US" altLang="en-US" sz="3200" b="1">
                <a:ea typeface="ＭＳ Ｐゴシック" panose="020B0600070205080204" pitchFamily="34" charset="-128"/>
              </a:rPr>
              <a:t>Conclusion &amp; Summary</a:t>
            </a:r>
          </a:p>
        </p:txBody>
      </p:sp>
      <p:sp>
        <p:nvSpPr>
          <p:cNvPr id="137218" name="Rectangle 3">
            <a:extLst>
              <a:ext uri="{FF2B5EF4-FFF2-40B4-BE49-F238E27FC236}">
                <a16:creationId xmlns:a16="http://schemas.microsoft.com/office/drawing/2014/main" id="{F40F6665-32B6-BB47-AE13-1FDFF1B7F039}"/>
              </a:ext>
            </a:extLst>
          </p:cNvPr>
          <p:cNvSpPr>
            <a:spLocks noGrp="1" noChangeArrowheads="1"/>
          </p:cNvSpPr>
          <p:nvPr>
            <p:ph type="subTitle" idx="1"/>
          </p:nvPr>
        </p:nvSpPr>
        <p:spPr>
          <a:xfrm>
            <a:off x="219075" y="993775"/>
            <a:ext cx="9382125" cy="1752600"/>
          </a:xfrm>
        </p:spPr>
        <p:txBody>
          <a:bodyPr/>
          <a:lstStyle/>
          <a:p>
            <a:pPr algn="l" eaLnBrk="1" hangingPunct="1"/>
            <a:r>
              <a:rPr lang="en-US" altLang="en-US" sz="2000">
                <a:ea typeface="ＭＳ Ｐゴシック" panose="020B0600070205080204" pitchFamily="34" charset="-128"/>
              </a:rPr>
              <a:t>  </a:t>
            </a:r>
            <a:r>
              <a:rPr lang="en-US" altLang="en-US" sz="2000" b="1">
                <a:ea typeface="ＭＳ Ｐゴシック" panose="020B0600070205080204" pitchFamily="34" charset="-128"/>
              </a:rPr>
              <a:t>Your responsibility:</a:t>
            </a:r>
          </a:p>
          <a:p>
            <a:pPr algn="l" eaLnBrk="1" hangingPunct="1">
              <a:buFontTx/>
              <a:buChar char="•"/>
            </a:pPr>
            <a:r>
              <a:rPr lang="en-US" altLang="en-US" sz="2000">
                <a:ea typeface="ＭＳ Ｐゴシック" panose="020B0600070205080204" pitchFamily="34" charset="-128"/>
              </a:rPr>
              <a:t> Review the rules before you manipulate images you are going to publish</a:t>
            </a:r>
          </a:p>
          <a:p>
            <a:pPr algn="l" eaLnBrk="1" hangingPunct="1">
              <a:buFontTx/>
              <a:buChar char="•"/>
            </a:pPr>
            <a:r>
              <a:rPr lang="en-US" altLang="en-US" sz="2000">
                <a:ea typeface="ＭＳ Ｐゴシック" panose="020B0600070205080204" pitchFamily="34" charset="-128"/>
              </a:rPr>
              <a:t> Manipulate images legally</a:t>
            </a:r>
          </a:p>
          <a:p>
            <a:pPr algn="l" eaLnBrk="1" hangingPunct="1">
              <a:buFontTx/>
              <a:buChar char="•"/>
            </a:pPr>
            <a:r>
              <a:rPr lang="en-US" altLang="en-US" sz="2000">
                <a:ea typeface="ＭＳ Ｐゴシック" panose="020B0600070205080204" pitchFamily="34" charset="-128"/>
              </a:rPr>
              <a:t> Manipulate controls and test images identically</a:t>
            </a:r>
          </a:p>
          <a:p>
            <a:pPr algn="l" eaLnBrk="1" hangingPunct="1">
              <a:buFontTx/>
              <a:buChar char="•"/>
            </a:pPr>
            <a:r>
              <a:rPr lang="en-US" altLang="en-US" sz="2000">
                <a:ea typeface="ＭＳ Ｐゴシック" panose="020B0600070205080204" pitchFamily="34" charset="-128"/>
              </a:rPr>
              <a:t> Do not think you can reduce backgrounds in controls and not test images</a:t>
            </a:r>
          </a:p>
          <a:p>
            <a:pPr algn="l" eaLnBrk="1" hangingPunct="1">
              <a:buFontTx/>
              <a:buChar char="•"/>
            </a:pPr>
            <a:r>
              <a:rPr lang="en-US" altLang="en-US" sz="2000">
                <a:ea typeface="ＭＳ Ｐゴシック" panose="020B0600070205080204" pitchFamily="34" charset="-128"/>
              </a:rPr>
              <a:t> Document the processes you use to manipulate images</a:t>
            </a:r>
          </a:p>
          <a:p>
            <a:pPr algn="l" eaLnBrk="1" hangingPunct="1"/>
            <a:endParaRPr lang="en-US" altLang="en-US" sz="2000">
              <a:ea typeface="ＭＳ Ｐゴシック" panose="020B0600070205080204" pitchFamily="34" charset="-128"/>
            </a:endParaRPr>
          </a:p>
          <a:p>
            <a:pPr algn="l" eaLnBrk="1" hangingPunct="1"/>
            <a:r>
              <a:rPr lang="en-US" altLang="en-US" sz="2000" b="1">
                <a:ea typeface="ＭＳ Ｐゴシック" panose="020B0600070205080204" pitchFamily="34" charset="-128"/>
              </a:rPr>
              <a:t>Consequences of failure to above</a:t>
            </a:r>
          </a:p>
          <a:p>
            <a:pPr algn="l" eaLnBrk="1" hangingPunct="1">
              <a:buFontTx/>
              <a:buChar char="•"/>
            </a:pPr>
            <a:r>
              <a:rPr lang="en-US" altLang="en-US" sz="2000">
                <a:ea typeface="ＭＳ Ｐゴシック" panose="020B0600070205080204" pitchFamily="34" charset="-128"/>
              </a:rPr>
              <a:t> It is getting easier to determine when someone has cheated in imaging</a:t>
            </a:r>
          </a:p>
          <a:p>
            <a:pPr algn="l" eaLnBrk="1" hangingPunct="1">
              <a:buFontTx/>
              <a:buChar char="•"/>
            </a:pPr>
            <a:r>
              <a:rPr lang="en-US" altLang="en-US" sz="2000">
                <a:ea typeface="ＭＳ Ｐゴシック" panose="020B0600070205080204" pitchFamily="34" charset="-128"/>
              </a:rPr>
              <a:t> If (when) you are caught doing illegal manipulations, you will be publically sanctioned</a:t>
            </a:r>
          </a:p>
          <a:p>
            <a:pPr algn="l" eaLnBrk="1" hangingPunct="1">
              <a:buFontTx/>
              <a:buChar char="•"/>
            </a:pPr>
            <a:r>
              <a:rPr lang="en-US" altLang="en-US" sz="2000">
                <a:ea typeface="ＭＳ Ｐゴシック" panose="020B0600070205080204" pitchFamily="34" charset="-128"/>
              </a:rPr>
              <a:t> Your name will be forever on the web and publically disgraced</a:t>
            </a:r>
          </a:p>
          <a:p>
            <a:pPr algn="l" eaLnBrk="1" hangingPunct="1">
              <a:buFontTx/>
              <a:buChar char="•"/>
            </a:pPr>
            <a:r>
              <a:rPr lang="en-US" altLang="en-US" sz="2000">
                <a:ea typeface="ＭＳ Ｐゴシック" panose="020B0600070205080204" pitchFamily="34" charset="-128"/>
              </a:rPr>
              <a:t> Your institution will be reflected poorly</a:t>
            </a:r>
          </a:p>
          <a:p>
            <a:pPr algn="l" eaLnBrk="1" hangingPunct="1">
              <a:buFontTx/>
              <a:buChar char="•"/>
            </a:pPr>
            <a:r>
              <a:rPr lang="en-US" altLang="en-US" sz="2000">
                <a:ea typeface="ＭＳ Ｐゴシック" panose="020B0600070205080204" pitchFamily="34" charset="-128"/>
              </a:rPr>
              <a:t> Your professor and department will also be identifed</a:t>
            </a:r>
          </a:p>
          <a:p>
            <a:pPr algn="l" eaLnBrk="1" hangingPunct="1">
              <a:buFontTx/>
              <a:buChar char="•"/>
            </a:pPr>
            <a:endParaRPr lang="en-US" altLang="en-US" sz="2000">
              <a:ea typeface="ＭＳ Ｐゴシック" panose="020B0600070205080204" pitchFamily="34" charset="-128"/>
            </a:endParaRPr>
          </a:p>
        </p:txBody>
      </p:sp>
      <p:pic>
        <p:nvPicPr>
          <p:cNvPr id="137219" name="Picture 4" descr="pucl new">
            <a:extLst>
              <a:ext uri="{FF2B5EF4-FFF2-40B4-BE49-F238E27FC236}">
                <a16:creationId xmlns:a16="http://schemas.microsoft.com/office/drawing/2014/main" id="{053F237E-F7FF-2D47-89DE-99C844C7C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838" y="5818188"/>
            <a:ext cx="2138362"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Line 5">
            <a:extLst>
              <a:ext uri="{FF2B5EF4-FFF2-40B4-BE49-F238E27FC236}">
                <a16:creationId xmlns:a16="http://schemas.microsoft.com/office/drawing/2014/main" id="{E649227E-361E-1C4D-B19C-73F2411CB7B5}"/>
              </a:ext>
            </a:extLst>
          </p:cNvPr>
          <p:cNvSpPr>
            <a:spLocks noChangeShapeType="1"/>
          </p:cNvSpPr>
          <p:nvPr/>
        </p:nvSpPr>
        <p:spPr bwMode="auto">
          <a:xfrm>
            <a:off x="0" y="55403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3">
            <a:extLst>
              <a:ext uri="{FF2B5EF4-FFF2-40B4-BE49-F238E27FC236}">
                <a16:creationId xmlns:a16="http://schemas.microsoft.com/office/drawing/2014/main" id="{65650E1D-2929-9D4E-96C5-3E151EBB9E0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A19F325-F915-2D44-97FC-716719A73302}" type="datetime10">
              <a:rPr lang="en-US" altLang="en-US" sz="1400" smtClean="0"/>
              <a:pPr>
                <a:spcBef>
                  <a:spcPct val="0"/>
                </a:spcBef>
                <a:buFontTx/>
                <a:buNone/>
              </a:pPr>
              <a:t>22:52</a:t>
            </a:fld>
            <a:endParaRPr lang="en-US" altLang="en-US" sz="1400"/>
          </a:p>
        </p:txBody>
      </p:sp>
      <p:sp>
        <p:nvSpPr>
          <p:cNvPr id="32770" name="Rectangle 2">
            <a:extLst>
              <a:ext uri="{FF2B5EF4-FFF2-40B4-BE49-F238E27FC236}">
                <a16:creationId xmlns:a16="http://schemas.microsoft.com/office/drawing/2014/main" id="{5BAB56EF-2EBD-A542-B288-C668A6834206}"/>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32771" name="Rectangle 3">
            <a:extLst>
              <a:ext uri="{FF2B5EF4-FFF2-40B4-BE49-F238E27FC236}">
                <a16:creationId xmlns:a16="http://schemas.microsoft.com/office/drawing/2014/main" id="{3A329453-518F-384F-9290-E9972D4FA1D0}"/>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2772" name="Picture 4">
            <a:extLst>
              <a:ext uri="{FF2B5EF4-FFF2-40B4-BE49-F238E27FC236}">
                <a16:creationId xmlns:a16="http://schemas.microsoft.com/office/drawing/2014/main" id="{C72DF7C0-05FE-434D-9DE6-0CFF011A8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0"/>
            <a:ext cx="8691563" cy="63373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2773" name="Text Box 5">
            <a:extLst>
              <a:ext uri="{FF2B5EF4-FFF2-40B4-BE49-F238E27FC236}">
                <a16:creationId xmlns:a16="http://schemas.microsoft.com/office/drawing/2014/main" id="{C82D9070-7230-A94E-A0F3-4359B3C1BF04}"/>
              </a:ext>
            </a:extLst>
          </p:cNvPr>
          <p:cNvSpPr txBox="1">
            <a:spLocks noChangeArrowheads="1"/>
          </p:cNvSpPr>
          <p:nvPr/>
        </p:nvSpPr>
        <p:spPr bwMode="auto">
          <a:xfrm>
            <a:off x="2786063" y="615950"/>
            <a:ext cx="58753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400" b="1"/>
              <a:t>NATURE CELL BIOLOGY </a:t>
            </a:r>
            <a:r>
              <a:rPr lang="en-US" altLang="en-US" sz="1400"/>
              <a:t>VOLUME 8 | NUMBER 2 | FEBRUARY 2006</a:t>
            </a:r>
          </a:p>
          <a:p>
            <a:pPr eaLnBrk="1" hangingPunct="1">
              <a:lnSpc>
                <a:spcPct val="90000"/>
              </a:lnSpc>
              <a:spcBef>
                <a:spcPct val="0"/>
              </a:spcBef>
              <a:buFontTx/>
              <a:buNone/>
            </a:pPr>
            <a:endParaRPr lang="en-US" altLang="en-US" sz="1400"/>
          </a:p>
        </p:txBody>
      </p:sp>
      <p:sp>
        <p:nvSpPr>
          <p:cNvPr id="32774" name="TextBox 1">
            <a:extLst>
              <a:ext uri="{FF2B5EF4-FFF2-40B4-BE49-F238E27FC236}">
                <a16:creationId xmlns:a16="http://schemas.microsoft.com/office/drawing/2014/main" id="{AAE8E4E7-4B28-024D-A9F4-DD21DD78F48E}"/>
              </a:ext>
            </a:extLst>
          </p:cNvPr>
          <p:cNvSpPr txBox="1">
            <a:spLocks noChangeArrowheads="1"/>
          </p:cNvSpPr>
          <p:nvPr/>
        </p:nvSpPr>
        <p:spPr bwMode="auto">
          <a:xfrm>
            <a:off x="2559050" y="1651000"/>
            <a:ext cx="67008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ja-JP" altLang="en-US" sz="1800" b="1">
                <a:solidFill>
                  <a:srgbClr val="FF0000"/>
                </a:solidFill>
              </a:rPr>
              <a:t>“</a:t>
            </a:r>
            <a:r>
              <a:rPr lang="en-US" altLang="ja-JP" sz="1800" b="1" i="1">
                <a:solidFill>
                  <a:srgbClr val="FF0000"/>
                </a:solidFill>
              </a:rPr>
              <a:t>It is important to remember that fraud is always doomed</a:t>
            </a:r>
            <a:r>
              <a:rPr lang="en-US" altLang="ja-JP" sz="1800" b="1">
                <a:solidFill>
                  <a:srgbClr val="FF0000"/>
                </a:solidFill>
              </a:rPr>
              <a:t>..</a:t>
            </a:r>
            <a:r>
              <a:rPr lang="ja-JP" altLang="en-US" sz="1800" b="1">
                <a:solidFill>
                  <a:srgbClr val="FF0000"/>
                </a:solidFill>
              </a:rPr>
              <a:t>”</a:t>
            </a:r>
            <a:endParaRPr lang="en-US" altLang="en-US" sz="1800" b="1">
              <a:solidFill>
                <a:srgbClr val="FF0000"/>
              </a:solidFill>
            </a:endParaRPr>
          </a:p>
        </p:txBody>
      </p:sp>
      <p:sp>
        <p:nvSpPr>
          <p:cNvPr id="32775" name="Freeform 2">
            <a:extLst>
              <a:ext uri="{FF2B5EF4-FFF2-40B4-BE49-F238E27FC236}">
                <a16:creationId xmlns:a16="http://schemas.microsoft.com/office/drawing/2014/main" id="{7890661E-74F9-0A45-A6A6-7D1AF80E70F6}"/>
              </a:ext>
            </a:extLst>
          </p:cNvPr>
          <p:cNvSpPr>
            <a:spLocks/>
          </p:cNvSpPr>
          <p:nvPr/>
        </p:nvSpPr>
        <p:spPr bwMode="auto">
          <a:xfrm>
            <a:off x="8836025" y="2082800"/>
            <a:ext cx="639763" cy="2692400"/>
          </a:xfrm>
          <a:custGeom>
            <a:avLst/>
            <a:gdLst>
              <a:gd name="T0" fmla="*/ 0 w 641268"/>
              <a:gd name="T1" fmla="*/ 0 h 2873860"/>
              <a:gd name="T2" fmla="*/ 115181 w 641268"/>
              <a:gd name="T3" fmla="*/ 9533 h 2873860"/>
              <a:gd name="T4" fmla="*/ 230363 w 641268"/>
              <a:gd name="T5" fmla="*/ 33361 h 2873860"/>
              <a:gd name="T6" fmla="*/ 299471 w 641268"/>
              <a:gd name="T7" fmla="*/ 47658 h 2873860"/>
              <a:gd name="T8" fmla="*/ 368579 w 641268"/>
              <a:gd name="T9" fmla="*/ 66720 h 2873860"/>
              <a:gd name="T10" fmla="*/ 518314 w 641268"/>
              <a:gd name="T11" fmla="*/ 119145 h 2873860"/>
              <a:gd name="T12" fmla="*/ 575904 w 641268"/>
              <a:gd name="T13" fmla="*/ 152506 h 2873860"/>
              <a:gd name="T14" fmla="*/ 621977 w 641268"/>
              <a:gd name="T15" fmla="*/ 266885 h 2873860"/>
              <a:gd name="T16" fmla="*/ 610459 w 641268"/>
              <a:gd name="T17" fmla="*/ 481346 h 2873860"/>
              <a:gd name="T18" fmla="*/ 598940 w 641268"/>
              <a:gd name="T19" fmla="*/ 624322 h 2873860"/>
              <a:gd name="T20" fmla="*/ 587423 w 641268"/>
              <a:gd name="T21" fmla="*/ 738701 h 2873860"/>
              <a:gd name="T22" fmla="*/ 575904 w 641268"/>
              <a:gd name="T23" fmla="*/ 910270 h 2873860"/>
              <a:gd name="T24" fmla="*/ 541349 w 641268"/>
              <a:gd name="T25" fmla="*/ 991290 h 2873860"/>
              <a:gd name="T26" fmla="*/ 529833 w 641268"/>
              <a:gd name="T27" fmla="*/ 1024649 h 2873860"/>
              <a:gd name="T28" fmla="*/ 518314 w 641268"/>
              <a:gd name="T29" fmla="*/ 1043713 h 2873860"/>
              <a:gd name="T30" fmla="*/ 506796 w 641268"/>
              <a:gd name="T31" fmla="*/ 1077074 h 2873860"/>
              <a:gd name="T32" fmla="*/ 437687 w 641268"/>
              <a:gd name="T33" fmla="*/ 1100903 h 2873860"/>
              <a:gd name="T34" fmla="*/ 391614 w 641268"/>
              <a:gd name="T35" fmla="*/ 1115201 h 2873860"/>
              <a:gd name="T36" fmla="*/ 310989 w 641268"/>
              <a:gd name="T37" fmla="*/ 1129497 h 2873860"/>
              <a:gd name="T38" fmla="*/ 264914 w 641268"/>
              <a:gd name="T39" fmla="*/ 1134262 h 2873860"/>
              <a:gd name="T40" fmla="*/ 230363 w 641268"/>
              <a:gd name="T41" fmla="*/ 1139028 h 2873860"/>
              <a:gd name="T42" fmla="*/ 195807 w 641268"/>
              <a:gd name="T43" fmla="*/ 1148559 h 2873860"/>
              <a:gd name="T44" fmla="*/ 149736 w 641268"/>
              <a:gd name="T45" fmla="*/ 1153326 h 28738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1268" h="2873860">
                <a:moveTo>
                  <a:pt x="0" y="0"/>
                </a:moveTo>
                <a:cubicBezTo>
                  <a:pt x="39585" y="7917"/>
                  <a:pt x="79748" y="13350"/>
                  <a:pt x="118754" y="23751"/>
                </a:cubicBezTo>
                <a:cubicBezTo>
                  <a:pt x="174947" y="38736"/>
                  <a:pt x="186503" y="55307"/>
                  <a:pt x="237507" y="83127"/>
                </a:cubicBezTo>
                <a:cubicBezTo>
                  <a:pt x="260819" y="95842"/>
                  <a:pt x="285822" y="105373"/>
                  <a:pt x="308759" y="118753"/>
                </a:cubicBezTo>
                <a:cubicBezTo>
                  <a:pt x="333415" y="133136"/>
                  <a:pt x="357175" y="149127"/>
                  <a:pt x="380011" y="166254"/>
                </a:cubicBezTo>
                <a:cubicBezTo>
                  <a:pt x="409761" y="188566"/>
                  <a:pt x="496750" y="252970"/>
                  <a:pt x="534390" y="296883"/>
                </a:cubicBezTo>
                <a:cubicBezTo>
                  <a:pt x="556484" y="322660"/>
                  <a:pt x="574970" y="351816"/>
                  <a:pt x="593767" y="380010"/>
                </a:cubicBezTo>
                <a:cubicBezTo>
                  <a:pt x="648211" y="543343"/>
                  <a:pt x="626895" y="449418"/>
                  <a:pt x="641268" y="665018"/>
                </a:cubicBezTo>
                <a:cubicBezTo>
                  <a:pt x="637310" y="843148"/>
                  <a:pt x="634143" y="1021297"/>
                  <a:pt x="629393" y="1199408"/>
                </a:cubicBezTo>
                <a:cubicBezTo>
                  <a:pt x="626226" y="1318185"/>
                  <a:pt x="621915" y="1436929"/>
                  <a:pt x="617517" y="1555667"/>
                </a:cubicBezTo>
                <a:cubicBezTo>
                  <a:pt x="613998" y="1650687"/>
                  <a:pt x="608810" y="1745643"/>
                  <a:pt x="605642" y="1840675"/>
                </a:cubicBezTo>
                <a:cubicBezTo>
                  <a:pt x="600893" y="1983155"/>
                  <a:pt x="602660" y="2125906"/>
                  <a:pt x="593767" y="2268187"/>
                </a:cubicBezTo>
                <a:cubicBezTo>
                  <a:pt x="588681" y="2349557"/>
                  <a:pt x="570246" y="2397438"/>
                  <a:pt x="558141" y="2470067"/>
                </a:cubicBezTo>
                <a:cubicBezTo>
                  <a:pt x="553539" y="2497677"/>
                  <a:pt x="551272" y="2525656"/>
                  <a:pt x="546265" y="2553195"/>
                </a:cubicBezTo>
                <a:cubicBezTo>
                  <a:pt x="543345" y="2569253"/>
                  <a:pt x="537310" y="2584638"/>
                  <a:pt x="534390" y="2600696"/>
                </a:cubicBezTo>
                <a:cubicBezTo>
                  <a:pt x="529383" y="2628235"/>
                  <a:pt x="532910" y="2657835"/>
                  <a:pt x="522515" y="2683823"/>
                </a:cubicBezTo>
                <a:cubicBezTo>
                  <a:pt x="513644" y="2706000"/>
                  <a:pt x="469548" y="2730139"/>
                  <a:pt x="451263" y="2743200"/>
                </a:cubicBezTo>
                <a:cubicBezTo>
                  <a:pt x="435157" y="2754704"/>
                  <a:pt x="420545" y="2768336"/>
                  <a:pt x="403761" y="2778826"/>
                </a:cubicBezTo>
                <a:cubicBezTo>
                  <a:pt x="377091" y="2795495"/>
                  <a:pt x="350408" y="2805945"/>
                  <a:pt x="320634" y="2814452"/>
                </a:cubicBezTo>
                <a:cubicBezTo>
                  <a:pt x="304941" y="2818936"/>
                  <a:pt x="288826" y="2821843"/>
                  <a:pt x="273133" y="2826327"/>
                </a:cubicBezTo>
                <a:cubicBezTo>
                  <a:pt x="261097" y="2829766"/>
                  <a:pt x="248703" y="2832605"/>
                  <a:pt x="237507" y="2838203"/>
                </a:cubicBezTo>
                <a:cubicBezTo>
                  <a:pt x="224742" y="2844586"/>
                  <a:pt x="214647" y="2855570"/>
                  <a:pt x="201881" y="2861953"/>
                </a:cubicBezTo>
                <a:cubicBezTo>
                  <a:pt x="175627" y="2875080"/>
                  <a:pt x="174622" y="2873828"/>
                  <a:pt x="154380" y="2873828"/>
                </a:cubicBez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2776" name="Curved Connector 4">
            <a:extLst>
              <a:ext uri="{FF2B5EF4-FFF2-40B4-BE49-F238E27FC236}">
                <a16:creationId xmlns:a16="http://schemas.microsoft.com/office/drawing/2014/main" id="{4B53534F-8BD4-E140-97B1-A213B10B4DAC}"/>
              </a:ext>
            </a:extLst>
          </p:cNvPr>
          <p:cNvCxnSpPr>
            <a:cxnSpLocks noChangeShapeType="1"/>
          </p:cNvCxnSpPr>
          <p:nvPr/>
        </p:nvCxnSpPr>
        <p:spPr bwMode="auto">
          <a:xfrm>
            <a:off x="9939338" y="3740150"/>
            <a:ext cx="914400" cy="914400"/>
          </a:xfrm>
          <a:prstGeom prst="curvedConnector3">
            <a:avLst>
              <a:gd name="adj1" fmla="val 5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32777" name="Straight Connector 2">
            <a:extLst>
              <a:ext uri="{FF2B5EF4-FFF2-40B4-BE49-F238E27FC236}">
                <a16:creationId xmlns:a16="http://schemas.microsoft.com/office/drawing/2014/main" id="{A75C3622-DB76-8444-8834-30AE14E8CA0E}"/>
              </a:ext>
            </a:extLst>
          </p:cNvPr>
          <p:cNvCxnSpPr>
            <a:cxnSpLocks noChangeShapeType="1"/>
          </p:cNvCxnSpPr>
          <p:nvPr/>
        </p:nvCxnSpPr>
        <p:spPr bwMode="auto">
          <a:xfrm>
            <a:off x="4968875" y="4791075"/>
            <a:ext cx="3565525"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32778" name="Straight Connector 4">
            <a:extLst>
              <a:ext uri="{FF2B5EF4-FFF2-40B4-BE49-F238E27FC236}">
                <a16:creationId xmlns:a16="http://schemas.microsoft.com/office/drawing/2014/main" id="{33B52BFA-2C25-8C4E-9C04-EB6A5B9619DF}"/>
              </a:ext>
            </a:extLst>
          </p:cNvPr>
          <p:cNvCxnSpPr>
            <a:cxnSpLocks noChangeShapeType="1"/>
          </p:cNvCxnSpPr>
          <p:nvPr/>
        </p:nvCxnSpPr>
        <p:spPr bwMode="auto">
          <a:xfrm>
            <a:off x="7445375" y="2293938"/>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3">
            <a:extLst>
              <a:ext uri="{FF2B5EF4-FFF2-40B4-BE49-F238E27FC236}">
                <a16:creationId xmlns:a16="http://schemas.microsoft.com/office/drawing/2014/main" id="{68632F21-5E66-6F4E-B41E-EF6E0F84540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4784CEB-B5B4-9D46-9BB1-EE773A21F599}" type="datetime10">
              <a:rPr lang="en-US" altLang="en-US" sz="1400" smtClean="0"/>
              <a:pPr>
                <a:spcBef>
                  <a:spcPct val="0"/>
                </a:spcBef>
                <a:buFontTx/>
                <a:buNone/>
              </a:pPr>
              <a:t>22:52</a:t>
            </a:fld>
            <a:endParaRPr lang="en-US" altLang="en-US" sz="1400"/>
          </a:p>
        </p:txBody>
      </p:sp>
      <p:sp>
        <p:nvSpPr>
          <p:cNvPr id="34818" name="Rectangle 2">
            <a:extLst>
              <a:ext uri="{FF2B5EF4-FFF2-40B4-BE49-F238E27FC236}">
                <a16:creationId xmlns:a16="http://schemas.microsoft.com/office/drawing/2014/main" id="{918A82DA-DB6E-4E4C-8673-D0924241BF00}"/>
              </a:ext>
            </a:extLst>
          </p:cNvPr>
          <p:cNvSpPr>
            <a:spLocks noGrp="1" noChangeArrowheads="1"/>
          </p:cNvSpPr>
          <p:nvPr>
            <p:ph type="title"/>
          </p:nvPr>
        </p:nvSpPr>
        <p:spPr>
          <a:xfrm>
            <a:off x="0" y="120650"/>
            <a:ext cx="8642350" cy="698500"/>
          </a:xfrm>
        </p:spPr>
        <p:txBody>
          <a:bodyPr/>
          <a:lstStyle/>
          <a:p>
            <a:pPr eaLnBrk="1" hangingPunct="1"/>
            <a:r>
              <a:rPr lang="en-US" altLang="en-US">
                <a:ea typeface="ＭＳ Ｐゴシック" panose="020B0600070205080204" pitchFamily="34" charset="-128"/>
              </a:rPr>
              <a:t>Enhancing images – or not!</a:t>
            </a:r>
          </a:p>
        </p:txBody>
      </p:sp>
      <p:sp>
        <p:nvSpPr>
          <p:cNvPr id="34819" name="Rectangle 3">
            <a:extLst>
              <a:ext uri="{FF2B5EF4-FFF2-40B4-BE49-F238E27FC236}">
                <a16:creationId xmlns:a16="http://schemas.microsoft.com/office/drawing/2014/main" id="{6BD981D7-A5CC-A142-986B-D0385B33B8D3}"/>
              </a:ext>
            </a:extLst>
          </p:cNvPr>
          <p:cNvSpPr>
            <a:spLocks noGrp="1" noChangeArrowheads="1"/>
          </p:cNvSpPr>
          <p:nvPr>
            <p:ph type="body" idx="1"/>
          </p:nvPr>
        </p:nvSpPr>
        <p:spPr>
          <a:xfrm>
            <a:off x="479425" y="1065213"/>
            <a:ext cx="8642350" cy="4525962"/>
          </a:xfrm>
        </p:spPr>
        <p:txBody>
          <a:bodyPr/>
          <a:lstStyle/>
          <a:p>
            <a:pPr eaLnBrk="1" hangingPunct="1"/>
            <a:endParaRPr lang="en-US" altLang="en-US">
              <a:ea typeface="ＭＳ Ｐゴシック" panose="020B0600070205080204" pitchFamily="34" charset="-128"/>
            </a:endParaRPr>
          </a:p>
        </p:txBody>
      </p:sp>
      <p:pic>
        <p:nvPicPr>
          <p:cNvPr id="34820" name="Picture 4">
            <a:extLst>
              <a:ext uri="{FF2B5EF4-FFF2-40B4-BE49-F238E27FC236}">
                <a16:creationId xmlns:a16="http://schemas.microsoft.com/office/drawing/2014/main" id="{98C5A19D-101D-FE47-B3B2-AAC21B41F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71550"/>
            <a:ext cx="4716463"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a:extLst>
              <a:ext uri="{FF2B5EF4-FFF2-40B4-BE49-F238E27FC236}">
                <a16:creationId xmlns:a16="http://schemas.microsoft.com/office/drawing/2014/main" id="{42DCEEF9-05CD-9141-86C5-66FCB0D29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38" y="982663"/>
            <a:ext cx="469582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1">
            <a:extLst>
              <a:ext uri="{FF2B5EF4-FFF2-40B4-BE49-F238E27FC236}">
                <a16:creationId xmlns:a16="http://schemas.microsoft.com/office/drawing/2014/main" id="{E087CEB6-5764-2443-AE9A-C7BFFE00AF87}"/>
              </a:ext>
            </a:extLst>
          </p:cNvPr>
          <p:cNvSpPr txBox="1">
            <a:spLocks noChangeArrowheads="1"/>
          </p:cNvSpPr>
          <p:nvPr/>
        </p:nvSpPr>
        <p:spPr bwMode="auto">
          <a:xfrm>
            <a:off x="4792663" y="5691188"/>
            <a:ext cx="4502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Image collected by Jennie Sturgis  at PUCL using a Biorad 2P system</a:t>
            </a:r>
          </a:p>
        </p:txBody>
      </p:sp>
      <p:sp>
        <p:nvSpPr>
          <p:cNvPr id="34823" name="TextBox 1">
            <a:extLst>
              <a:ext uri="{FF2B5EF4-FFF2-40B4-BE49-F238E27FC236}">
                <a16:creationId xmlns:a16="http://schemas.microsoft.com/office/drawing/2014/main" id="{F21C6F38-5CF4-8842-BA00-A20ED3181E1A}"/>
              </a:ext>
            </a:extLst>
          </p:cNvPr>
          <p:cNvSpPr txBox="1">
            <a:spLocks noChangeArrowheads="1"/>
          </p:cNvSpPr>
          <p:nvPr/>
        </p:nvSpPr>
        <p:spPr bwMode="auto">
          <a:xfrm>
            <a:off x="177800" y="5837238"/>
            <a:ext cx="94234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800"/>
              <a:t>Since multicolor images are composed of multiple monochrome layers you can show some layers or not! But you cannot intentionally </a:t>
            </a:r>
            <a:r>
              <a:rPr lang="en-US" altLang="en-US" sz="1800" b="1">
                <a:solidFill>
                  <a:srgbClr val="FF0000"/>
                </a:solidFill>
              </a:rPr>
              <a:t>NOT</a:t>
            </a:r>
            <a:r>
              <a:rPr lang="en-US" altLang="en-US" sz="1800"/>
              <a:t> show one color if it suits your hypothesis!!</a:t>
            </a:r>
          </a:p>
        </p:txBody>
      </p:sp>
      <p:sp>
        <p:nvSpPr>
          <p:cNvPr id="2" name="Rectangle 1">
            <a:extLst>
              <a:ext uri="{FF2B5EF4-FFF2-40B4-BE49-F238E27FC236}">
                <a16:creationId xmlns:a16="http://schemas.microsoft.com/office/drawing/2014/main" id="{6B01E68A-83B5-E045-ADDE-CC3C22FFFF20}"/>
              </a:ext>
            </a:extLst>
          </p:cNvPr>
          <p:cNvSpPr>
            <a:spLocks noChangeArrowheads="1"/>
          </p:cNvSpPr>
          <p:nvPr/>
        </p:nvSpPr>
        <p:spPr bwMode="auto">
          <a:xfrm>
            <a:off x="4789488" y="852488"/>
            <a:ext cx="4811712" cy="482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5.04549E-7 2.59259E-6 L -0.49892 0.0081 " pathEditMode="relative" rAng="0" ptsTypes="AA">
                                      <p:cBhvr>
                                        <p:cTn id="6" dur="2000" fill="hold"/>
                                        <p:tgtEl>
                                          <p:spTgt spid="2"/>
                                        </p:tgtEl>
                                        <p:attrNameLst>
                                          <p:attrName>ppt_x</p:attrName>
                                          <p:attrName>ppt_y</p:attrName>
                                        </p:attrNameLst>
                                      </p:cBhvr>
                                      <p:rCtr x="-24946"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1_powerpoi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1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TotalTime>
  <Pages>11</Pages>
  <Words>3371</Words>
  <Application>Microsoft Macintosh PowerPoint</Application>
  <PresentationFormat>Custom</PresentationFormat>
  <Paragraphs>306</Paragraphs>
  <Slides>70</Slides>
  <Notes>49</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70</vt:i4>
      </vt:variant>
    </vt:vector>
  </HeadingPairs>
  <TitlesOfParts>
    <vt:vector size="78" baseType="lpstr">
      <vt:lpstr>Arial</vt:lpstr>
      <vt:lpstr>Cambria</vt:lpstr>
      <vt:lpstr>Helvetica</vt:lpstr>
      <vt:lpstr>Tahoma</vt:lpstr>
      <vt:lpstr>Times New Roman</vt:lpstr>
      <vt:lpstr>1_powerpoint</vt:lpstr>
      <vt:lpstr>Default Design</vt:lpstr>
      <vt:lpstr>Image</vt:lpstr>
      <vt:lpstr>Fraud in Imaging The Most Important Lecture you will ever get!!</vt:lpstr>
      <vt:lpstr>Learning Objectives</vt:lpstr>
      <vt:lpstr>PowerPoint Presentation</vt:lpstr>
      <vt:lpstr>Faked images in the media</vt:lpstr>
      <vt:lpstr>When you cheat, there are often tell-tale signs…..</vt:lpstr>
      <vt:lpstr>What is so different today?</vt:lpstr>
      <vt:lpstr>Manipulating Scientific Images</vt:lpstr>
      <vt:lpstr>PowerPoint Presentation</vt:lpstr>
      <vt:lpstr>Enhancing images – or not!</vt:lpstr>
      <vt:lpstr>Enhancing images – or not!</vt:lpstr>
      <vt:lpstr>The Rules of Image Publishing</vt:lpstr>
      <vt:lpstr>First rule</vt:lpstr>
      <vt:lpstr>2nd Rule</vt:lpstr>
      <vt:lpstr>PowerPoint Presentation</vt:lpstr>
      <vt:lpstr>3rd rule</vt:lpstr>
      <vt:lpstr>Manipulated Images</vt:lpstr>
      <vt:lpstr>4th Rule</vt:lpstr>
      <vt:lpstr>Cleaning up background</vt:lpstr>
      <vt:lpstr>Fraud can be anywhere</vt:lpstr>
      <vt:lpstr>From the original paper Proc Natl Acad Sci U S A. 2005 Oct 25; 102(43): 15611–15616.</vt:lpstr>
      <vt:lpstr>PowerPoint Presentation</vt:lpstr>
      <vt:lpstr>PowerPoint Presentation</vt:lpstr>
      <vt:lpstr>Real examples of fraud</vt:lpstr>
      <vt:lpstr>PowerPoint Presentation</vt:lpstr>
      <vt:lpstr>You cannot alter the background to suit….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History</vt:lpstr>
      <vt:lpstr>Case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PhD Student falsifies data</vt:lpstr>
      <vt:lpstr>PowerPoint Presentation</vt:lpstr>
      <vt:lpstr>PowerPoint Presentation</vt:lpstr>
      <vt:lpstr>PowerPoint Presentation</vt:lpstr>
      <vt:lpstr>PowerPoint Presentation</vt:lpstr>
      <vt:lpstr>Just a few of the links on my computer</vt:lpstr>
      <vt:lpstr>The latest “trick” used by sneaky scientists…Reviewing their own papers by creating fake emails addresses....</vt:lpstr>
      <vt:lpstr>University of Chicago</vt:lpstr>
      <vt:lpstr>PowerPoint Presentation</vt:lpstr>
      <vt:lpstr>PowerPoint Presentation</vt:lpstr>
      <vt:lpstr>PowerPoint Presentation</vt:lpstr>
      <vt:lpstr>PowerPoint Presentation</vt:lpstr>
      <vt:lpstr>PowerPoint Presentation</vt:lpstr>
      <vt:lpstr>2016</vt:lpstr>
      <vt:lpstr>2015</vt:lpstr>
      <vt:lpstr>From Retraction Watch http://retractionwatch.com</vt:lpstr>
      <vt:lpstr>https://ori.hhs.gov/droplets Photoshop  “droplets”</vt:lpstr>
      <vt:lpstr>PowerPoint Presentation</vt:lpstr>
      <vt:lpstr>Retraction Watch</vt:lpstr>
      <vt:lpstr>Retraction Watch</vt:lpstr>
      <vt:lpstr>100+ Papers withdrawn for fake reviews http://retractionwatch.com/category/by-reason-for-retraction/self-peer-review/</vt:lpstr>
      <vt:lpstr>Journal starting to evaluate images http://retractionwatch.com/2017/04/21/job-alert-biology-society-hiring-editors-screen-images/</vt:lpstr>
      <vt:lpstr>What Journals themselves might not be scientifically acceptable? </vt:lpstr>
      <vt:lpstr>PowerPoint Presentation</vt:lpstr>
      <vt:lpstr>Manipulating Images for publication?</vt:lpstr>
      <vt:lpstr>Conclusion &amp;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Fraud in Imaging</dc:title>
  <dc:creator>J.Paul Robinson</dc:creator>
  <cp:keywords>9-lect-524lect, 7-lect-7-robinson</cp:keywords>
  <cp:lastModifiedBy>Joseph Paul Robinson</cp:lastModifiedBy>
  <cp:revision>17</cp:revision>
  <cp:lastPrinted>2013-03-27T03:08:08Z</cp:lastPrinted>
  <dcterms:created xsi:type="dcterms:W3CDTF">2017-04-21T13:35:02Z</dcterms:created>
  <dcterms:modified xsi:type="dcterms:W3CDTF">2020-01-05T03:53:34Z</dcterms:modified>
</cp:coreProperties>
</file>