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8"/>
  </p:notesMasterIdLst>
  <p:handoutMasterIdLst>
    <p:handoutMasterId r:id="rId49"/>
  </p:handoutMasterIdLst>
  <p:sldIdLst>
    <p:sldId id="312" r:id="rId2"/>
    <p:sldId id="257" r:id="rId3"/>
    <p:sldId id="311" r:id="rId4"/>
    <p:sldId id="310" r:id="rId5"/>
    <p:sldId id="300" r:id="rId6"/>
    <p:sldId id="301" r:id="rId7"/>
    <p:sldId id="282" r:id="rId8"/>
    <p:sldId id="280" r:id="rId9"/>
    <p:sldId id="297" r:id="rId10"/>
    <p:sldId id="298" r:id="rId11"/>
    <p:sldId id="295" r:id="rId12"/>
    <p:sldId id="256" r:id="rId13"/>
    <p:sldId id="323" r:id="rId14"/>
    <p:sldId id="324" r:id="rId15"/>
    <p:sldId id="325" r:id="rId16"/>
    <p:sldId id="266" r:id="rId17"/>
    <p:sldId id="321" r:id="rId18"/>
    <p:sldId id="322" r:id="rId19"/>
    <p:sldId id="313" r:id="rId20"/>
    <p:sldId id="267" r:id="rId21"/>
    <p:sldId id="268" r:id="rId22"/>
    <p:sldId id="306" r:id="rId23"/>
    <p:sldId id="269" r:id="rId24"/>
    <p:sldId id="270" r:id="rId25"/>
    <p:sldId id="271" r:id="rId26"/>
    <p:sldId id="275" r:id="rId27"/>
    <p:sldId id="278" r:id="rId28"/>
    <p:sldId id="304" r:id="rId29"/>
    <p:sldId id="305" r:id="rId30"/>
    <p:sldId id="302" r:id="rId31"/>
    <p:sldId id="303" r:id="rId32"/>
    <p:sldId id="290" r:id="rId33"/>
    <p:sldId id="272" r:id="rId34"/>
    <p:sldId id="291" r:id="rId35"/>
    <p:sldId id="314" r:id="rId36"/>
    <p:sldId id="285" r:id="rId37"/>
    <p:sldId id="293" r:id="rId38"/>
    <p:sldId id="294" r:id="rId39"/>
    <p:sldId id="326" r:id="rId40"/>
    <p:sldId id="316" r:id="rId41"/>
    <p:sldId id="317" r:id="rId42"/>
    <p:sldId id="318" r:id="rId43"/>
    <p:sldId id="319" r:id="rId44"/>
    <p:sldId id="320" r:id="rId45"/>
    <p:sldId id="315" r:id="rId46"/>
    <p:sldId id="281" r:id="rId47"/>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60" autoAdjust="0"/>
    <p:restoredTop sz="94656" autoAdjust="0"/>
  </p:normalViewPr>
  <p:slideViewPr>
    <p:cSldViewPr snapToGrid="0">
      <p:cViewPr varScale="1">
        <p:scale>
          <a:sx n="176" d="100"/>
          <a:sy n="176" d="100"/>
        </p:scale>
        <p:origin x="2200" y="19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3B6F342-4905-A545-8EF9-F5A5CD688E00}"/>
              </a:ext>
            </a:extLst>
          </p:cNvPr>
          <p:cNvSpPr>
            <a:spLocks noGrp="1" noChangeArrowheads="1"/>
          </p:cNvSpPr>
          <p:nvPr>
            <p:ph type="body" sz="quarter" idx="3"/>
          </p:nvPr>
        </p:nvSpPr>
        <p:spPr bwMode="auto">
          <a:xfrm>
            <a:off x="933450" y="4416425"/>
            <a:ext cx="5143500" cy="4184650"/>
          </a:xfrm>
          <a:prstGeom prst="rect">
            <a:avLst/>
          </a:prstGeom>
          <a:noFill/>
          <a:ln>
            <a:noFill/>
          </a:ln>
          <a:effectLst/>
        </p:spPr>
        <p:txBody>
          <a:bodyPr vert="horz" wrap="square" lIns="92231" tIns="45306" rIns="92231" bIns="453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819" name="Rectangle 3">
            <a:extLst>
              <a:ext uri="{FF2B5EF4-FFF2-40B4-BE49-F238E27FC236}">
                <a16:creationId xmlns:a16="http://schemas.microsoft.com/office/drawing/2014/main" id="{D6094573-526D-7D48-AA2C-34492B5CC310}"/>
              </a:ext>
            </a:extLst>
          </p:cNvPr>
          <p:cNvSpPr>
            <a:spLocks noGrp="1" noRot="1" noChangeAspect="1" noChangeArrowheads="1" noTextEdit="1"/>
          </p:cNvSpPr>
          <p:nvPr>
            <p:ph type="sldImg" idx="2"/>
          </p:nvPr>
        </p:nvSpPr>
        <p:spPr bwMode="auto">
          <a:xfrm>
            <a:off x="1189038" y="701675"/>
            <a:ext cx="4633912" cy="3475038"/>
          </a:xfrm>
          <a:prstGeom prst="rect">
            <a:avLst/>
          </a:prstGeom>
          <a:noFill/>
          <a:ln w="12700">
            <a:solidFill>
              <a:schemeClr val="tx1"/>
            </a:solidFill>
            <a:miter lim="800000"/>
            <a:headEnd/>
            <a:tailEnd/>
          </a:ln>
          <a:effec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58CE5F3-8590-2D41-821C-13D295E01C77}"/>
              </a:ext>
            </a:extLst>
          </p:cNvPr>
          <p:cNvSpPr>
            <a:spLocks noGrp="1" noRot="1" noChangeAspect="1" noChangeArrowheads="1" noTextEdit="1"/>
          </p:cNvSpPr>
          <p:nvPr>
            <p:ph type="sldImg"/>
          </p:nvPr>
        </p:nvSpPr>
        <p:spPr>
          <a:xfrm>
            <a:off x="1187450" y="701675"/>
            <a:ext cx="4633913" cy="3475038"/>
          </a:xfrm>
          <a:ln/>
        </p:spPr>
      </p:sp>
      <p:sp>
        <p:nvSpPr>
          <p:cNvPr id="35843" name="Rectangle 3">
            <a:extLst>
              <a:ext uri="{FF2B5EF4-FFF2-40B4-BE49-F238E27FC236}">
                <a16:creationId xmlns:a16="http://schemas.microsoft.com/office/drawing/2014/main" id="{5A10C481-CBA2-E14D-9649-9D5DBE19BC2D}"/>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822EB4A-C73B-0E40-9699-CDF0D6B44259}"/>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935DF0B8-D293-5E4C-89EF-D78E8ABB014D}"/>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82075A9-8C70-E241-A3C4-432C5D041D49}"/>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C1947EC2-5883-6E45-9DC6-3756887E5AFD}"/>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587C74B-3221-0643-971B-57306BF9C3AB}"/>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B049CEAD-68BB-2A45-B0B5-B44631B5C409}"/>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0B6D66A0-3ACB-6A45-833C-1743CE35C291}"/>
              </a:ext>
            </a:extLst>
          </p:cNvPr>
          <p:cNvSpPr>
            <a:spLocks noGrp="1" noRot="1" noChangeAspect="1" noTextEdit="1"/>
          </p:cNvSpPr>
          <p:nvPr>
            <p:ph type="sldImg"/>
          </p:nvPr>
        </p:nvSpPr>
        <p:spPr>
          <a:ln/>
        </p:spPr>
      </p:sp>
      <p:sp>
        <p:nvSpPr>
          <p:cNvPr id="53251" name="Notes Placeholder 2">
            <a:extLst>
              <a:ext uri="{FF2B5EF4-FFF2-40B4-BE49-F238E27FC236}">
                <a16:creationId xmlns:a16="http://schemas.microsoft.com/office/drawing/2014/main" id="{9CAF606B-7385-184B-9F97-3A784069D4C9}"/>
              </a:ext>
            </a:extLst>
          </p:cNvPr>
          <p:cNvSpPr>
            <a:spLocks noGrp="1"/>
          </p:cNvSpPr>
          <p:nvPr>
            <p:ph type="body" idx="1"/>
          </p:nvPr>
        </p:nvSpPr>
        <p:spPr/>
        <p:txBody>
          <a:bodyPr/>
          <a:lstStyle/>
          <a:p>
            <a:pPr>
              <a:defRPr/>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F115B035-677A-5F4F-BFE9-B417135CE06B}"/>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058F1D52-82FE-B24F-BB43-1954B91A0485}"/>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68C671A-5743-DA41-B37A-B15ABC8F6D1B}"/>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EAD0AB80-2E52-0545-90E7-AB8ACCBB07F8}"/>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5A18595-D5D1-AE4A-BD65-620306F78F26}"/>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A081EA36-6223-3349-938E-BDCEC93CF67C}"/>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82572816-FC69-C44C-AB98-E39D958A8714}"/>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4E73473D-96AF-A94D-898B-BEE163944BC8}"/>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209A078B-A509-EC48-B3B2-F98E8C6F59CB}"/>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4DB359AB-4B3A-6040-8044-CBEF9D915DA6}"/>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125A91D-DCA7-5049-9DB1-4617B8D53F9E}"/>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7E47CDD0-8F3A-9644-B8AD-56B0D748B0AF}"/>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5675435-4935-1A4F-92AF-39B68FF00DC8}"/>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EF6B43BA-0871-E244-980F-39A1BB8E3253}"/>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AA31AC4-B9B9-094E-9817-B797E1A7D5B6}"/>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1A0E9E89-9E35-4E4C-BE22-5A69E0476823}"/>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0BC13014-D1B4-8047-A92B-936E43640DC1}"/>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C0F6858F-D03E-A442-9329-42572932C59A}"/>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FB0481D-E8BD-AB46-BDE6-20D24F6221A2}"/>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81C81739-5D21-2E4A-9818-A8824F7DBA09}"/>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6D0C263-C0EF-714C-B940-6592A6D9ADE8}"/>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406EF062-3957-884F-802D-0367773A2073}"/>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94BC2859-BD24-4847-BE41-E1AB48634BFC}"/>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B57E715F-638A-AE4F-945A-C14983E40E85}"/>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F982027-2523-7C40-B07F-A4CD2557196D}"/>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DA9772BB-FE0C-CF42-B574-EE005BDBDCC9}"/>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C2EB5BF-4833-1845-BE5D-B9E04D1A8B2D}"/>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C148E961-2BD9-7B44-860D-9720231F853F}"/>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7DAE42F-7E09-9345-A7E9-8814BCE52952}"/>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F3F53F5C-E718-2E48-950F-732388C8F861}"/>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F7A9825-4205-F746-AF06-C982ACC63E2D}"/>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CFB2E4B-D5F5-A14D-953D-A75D86EF3F4A}"/>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747F7186-102F-C64C-8BB6-4A7CD2CA5A17}"/>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7CE2061F-0D53-0745-B594-3F2CFCD05C5C}"/>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F025F84-4A9A-904A-9ABC-9D9714BF710D}"/>
              </a:ext>
            </a:extLst>
          </p:cNvPr>
          <p:cNvSpPr>
            <a:spLocks noGrp="1" noRot="1" noChangeAspect="1" noChangeArrowheads="1" noTextEdit="1"/>
          </p:cNvSpPr>
          <p:nvPr>
            <p:ph type="sldImg"/>
          </p:nvPr>
        </p:nvSpPr>
        <p:spPr>
          <a:xfrm>
            <a:off x="1187450" y="701675"/>
            <a:ext cx="4633913" cy="3475038"/>
          </a:xfrm>
          <a:ln/>
        </p:spPr>
      </p:sp>
      <p:sp>
        <p:nvSpPr>
          <p:cNvPr id="37891" name="Rectangle 3">
            <a:extLst>
              <a:ext uri="{FF2B5EF4-FFF2-40B4-BE49-F238E27FC236}">
                <a16:creationId xmlns:a16="http://schemas.microsoft.com/office/drawing/2014/main" id="{219F2605-54D2-E34D-83C7-81C182FD58E9}"/>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E5C4BF5-BA58-0547-A3DC-0641A3457648}"/>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E47EF56D-9AEA-724A-93B9-EFFD4A343802}"/>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2598A871-5F1A-4941-A0A4-99ACBD1BA733}"/>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2D50B6BA-2178-5B49-AB9D-C8A7D0AFC67F}"/>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6BEB9C9-7AC0-AF43-9701-4408652631AE}"/>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60E95000-E6A5-424E-AACF-5385B8E5F505}"/>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15939BF-1145-4643-8B02-8EB90CF4265E}"/>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DDA0AC20-D58D-AD46-A9C0-C24A5E72D437}"/>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CA08909-2643-8049-9737-520E8B27D7AA}"/>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29E17BD6-81AC-594E-8257-DE42E6EC0631}"/>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461FB90-40EA-6B4C-BA6B-22660E2B69D6}"/>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A55D5EF1-6BBE-2C4C-B217-06F3FA616A73}"/>
              </a:ext>
            </a:extLst>
          </p:cNvPr>
          <p:cNvSpPr>
            <a:spLocks noGrp="1" noChangeArrowheads="1"/>
          </p:cNvSpPr>
          <p:nvPr>
            <p:ph type="body" idx="1"/>
          </p:nvPr>
        </p:nvSpPr>
        <p:spPr>
          <a:xfrm>
            <a:off x="935038" y="4416425"/>
            <a:ext cx="5140325" cy="4183063"/>
          </a:xfrm>
        </p:spPr>
        <p:txBody>
          <a:bodyPr lIns="93166" tIns="46584" rIns="93166" bIns="46584"/>
          <a:lstStyle/>
          <a:p>
            <a:pPr>
              <a:defRPr/>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A4EE22B-23D0-E445-A797-BDC41E0AF5DA}"/>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B7CE1106-0235-B945-840B-E4A821E3EA65}"/>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0A239A6-1A2D-CB43-963B-D0D93B3378F7}"/>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40610AC8-AA28-BB44-8F1D-503297215F5B}"/>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F853C0F-848D-B24E-9B65-67D83F1D7152}"/>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4B72E9D3-06FF-DF4A-87CB-5E3587EE4292}"/>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4DBC2B4F-7C03-C541-89BF-31D5484DC232}"/>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A1D7489-76C0-B742-9536-D4B08809CCB8}"/>
              </a:ext>
            </a:extLst>
          </p:cNvPr>
          <p:cNvSpPr>
            <a:spLocks noGrp="1" noChangeArrowheads="1"/>
          </p:cNvSpPr>
          <p:nvPr>
            <p:ph type="body" idx="1"/>
          </p:nvPr>
        </p:nvSpPr>
        <p:spPr/>
        <p:txBody>
          <a:bodyPr/>
          <a:lstStyle/>
          <a:p>
            <a:pPr>
              <a:defRPr/>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78394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909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568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594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9222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3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2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4748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148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7940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717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0B6F2F-4784-564E-ABC1-6B304B0FFC19}"/>
              </a:ext>
            </a:extLst>
          </p:cNvPr>
          <p:cNvSpPr>
            <a:spLocks noGrp="1" noChangeArrowheads="1"/>
          </p:cNvSpPr>
          <p:nvPr>
            <p:ph type="title"/>
          </p:nvPr>
        </p:nvSpPr>
        <p:spPr bwMode="auto">
          <a:xfrm>
            <a:off x="685800" y="609600"/>
            <a:ext cx="7772400" cy="1143000"/>
          </a:xfrm>
          <a:prstGeom prst="rect">
            <a:avLst/>
          </a:prstGeom>
          <a:noFill/>
          <a:ln>
            <a:noFill/>
          </a:ln>
          <a:effec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402C90D-4482-6648-84C9-270AF197AECF}"/>
              </a:ext>
            </a:extLst>
          </p:cNvPr>
          <p:cNvSpPr>
            <a:spLocks noGrp="1" noChangeArrowheads="1"/>
          </p:cNvSpPr>
          <p:nvPr>
            <p:ph type="body" idx="1"/>
          </p:nvPr>
        </p:nvSpPr>
        <p:spPr bwMode="auto">
          <a:xfrm>
            <a:off x="685800" y="1981200"/>
            <a:ext cx="7772400" cy="4114800"/>
          </a:xfrm>
          <a:prstGeom prst="rect">
            <a:avLst/>
          </a:prstGeom>
          <a:noFill/>
          <a:ln>
            <a:noFill/>
          </a:ln>
          <a:effec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7B0878BF-5B83-9742-B019-1AC32CDDCCEE}"/>
              </a:ext>
            </a:extLst>
          </p:cNvPr>
          <p:cNvSpPr>
            <a:spLocks noChangeArrowheads="1"/>
          </p:cNvSpPr>
          <p:nvPr/>
        </p:nvSpPr>
        <p:spPr bwMode="auto">
          <a:xfrm>
            <a:off x="141288" y="6534150"/>
            <a:ext cx="4968875" cy="274638"/>
          </a:xfrm>
          <a:prstGeom prst="rect">
            <a:avLst/>
          </a:prstGeom>
          <a:noFill/>
          <a:ln>
            <a:noFill/>
          </a:ln>
          <a:effectLst/>
        </p:spPr>
        <p:txBody>
          <a:bodyPr wrap="none" lIns="90488" tIns="44450" rIns="90488" bIns="44450">
            <a:spAutoFit/>
          </a:bodyPr>
          <a:lstStyle>
            <a:lvl1pPr>
              <a:defRPr sz="2400" i="1">
                <a:solidFill>
                  <a:schemeClr val="tx1"/>
                </a:solidFill>
                <a:latin typeface="Times New Roman" pitchFamily="18" charset="0"/>
              </a:defRPr>
            </a:lvl1pPr>
            <a:lvl2pPr marL="742950" indent="-285750">
              <a:defRPr sz="2400" i="1">
                <a:solidFill>
                  <a:schemeClr val="tx1"/>
                </a:solidFill>
                <a:latin typeface="Times New Roman" pitchFamily="18" charset="0"/>
              </a:defRPr>
            </a:lvl2pPr>
            <a:lvl3pPr marL="1143000" indent="-228600">
              <a:defRPr sz="2400" i="1">
                <a:solidFill>
                  <a:schemeClr val="tx1"/>
                </a:solidFill>
                <a:latin typeface="Times New Roman" pitchFamily="18" charset="0"/>
              </a:defRPr>
            </a:lvl3pPr>
            <a:lvl4pPr marL="1600200" indent="-228600">
              <a:defRPr sz="2400" i="1">
                <a:solidFill>
                  <a:schemeClr val="tx1"/>
                </a:solidFill>
                <a:latin typeface="Times New Roman" pitchFamily="18" charset="0"/>
              </a:defRPr>
            </a:lvl4pPr>
            <a:lvl5pPr marL="2057400" indent="-22860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a:defRPr/>
            </a:pPr>
            <a:r>
              <a:rPr lang="en-US" altLang="en-US" sz="1200" b="1" dirty="0"/>
              <a:t>© 1993-2021 J. Paul Robinson - Purdue University Cytometry Laboratories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nikon.com/products/microscope-solutions/support/download/brochures/pdf/2CE-MPHH-2.pdf" TargetMode="Externa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tiff"/><Relationship Id="rId7" Type="http://schemas.openxmlformats.org/officeDocument/2006/relationships/hyperlink" Target="https://en.wikipedia.org/wiki/Spherical_aberration" TargetMode="External"/><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hyperlink" Target="https://en.wikipedia.org/wiki/Chromatic_aberration" TargetMode="External"/><Relationship Id="rId5" Type="http://schemas.openxmlformats.org/officeDocument/2006/relationships/hyperlink" Target="https://en.wikipedia.org/wiki/Lens_(optics)" TargetMode="External"/><Relationship Id="rId4" Type="http://schemas.openxmlformats.org/officeDocument/2006/relationships/image" Target="../media/image25.tiff"/><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micro.magnet.fsu.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micro.magnet.fsu.edu/index.html" TargetMode="Externa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4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4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 Id="rId4" Type="http://schemas.openxmlformats.org/officeDocument/2006/relationships/image" Target="../media/image53.tiff"/></Relationships>
</file>

<file path=ppt/slides/_rels/slide43.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2.xml"/><Relationship Id="rId4" Type="http://schemas.openxmlformats.org/officeDocument/2006/relationships/image" Target="../media/image58.tiff"/></Relationships>
</file>

<file path=ppt/slides/_rels/slide45.xml.rels><?xml version="1.0" encoding="UTF-8" standalone="yes"?>
<Relationships xmlns="http://schemas.openxmlformats.org/package/2006/relationships"><Relationship Id="rId8" Type="http://schemas.openxmlformats.org/officeDocument/2006/relationships/hyperlink" Target="http://evrogen.com/spectra-viewer/viewer.shtml" TargetMode="External"/><Relationship Id="rId3" Type="http://schemas.openxmlformats.org/officeDocument/2006/relationships/hyperlink" Target="http://www.bdbiosciences.com/us/s/spectrumviewer" TargetMode="External"/><Relationship Id="rId7" Type="http://schemas.openxmlformats.org/officeDocument/2006/relationships/hyperlink" Target="https://www.sigmaaldrich.com/labware/learning-center/spectral-viewer.html" TargetMode="External"/><Relationship Id="rId2" Type="http://schemas.openxmlformats.org/officeDocument/2006/relationships/hyperlink" Target="https://www.biolegend.com/spectraanalyzer" TargetMode="External"/><Relationship Id="rId1" Type="http://schemas.openxmlformats.org/officeDocument/2006/relationships/slideLayout" Target="../slideLayouts/slideLayout2.xml"/><Relationship Id="rId6" Type="http://schemas.openxmlformats.org/officeDocument/2006/relationships/hyperlink" Target="https://www.chroma.com/spectra-viewer" TargetMode="External"/><Relationship Id="rId11" Type="http://schemas.openxmlformats.org/officeDocument/2006/relationships/hyperlink" Target="https://searchlight.semrock.com/" TargetMode="External"/><Relationship Id="rId5" Type="http://schemas.openxmlformats.org/officeDocument/2006/relationships/hyperlink" Target="https://www.thermofisher.com/order/spectra-viewer" TargetMode="External"/><Relationship Id="rId10" Type="http://schemas.openxmlformats.org/officeDocument/2006/relationships/hyperlink" Target="http://www.fluorophores.tugraz.at/substance/" TargetMode="External"/><Relationship Id="rId4" Type="http://schemas.openxmlformats.org/officeDocument/2006/relationships/hyperlink" Target="https://www.thermofisher.com/us/en/home/life-science/cell-analysis/labeling-chemistry/fluorescence-spectraviewer.html" TargetMode="External"/><Relationship Id="rId9" Type="http://schemas.openxmlformats.org/officeDocument/2006/relationships/hyperlink" Target="https://www.expedeon.com/resources/applications/flow-cytometry/new-fluorescence-spectra-viewer/"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A7A6F7C-A202-4948-8F85-45069374034F}"/>
              </a:ext>
            </a:extLst>
          </p:cNvPr>
          <p:cNvSpPr>
            <a:spLocks noGrp="1" noChangeArrowheads="1"/>
          </p:cNvSpPr>
          <p:nvPr>
            <p:ph type="title"/>
          </p:nvPr>
        </p:nvSpPr>
        <p:spPr>
          <a:xfrm>
            <a:off x="-12700" y="190500"/>
            <a:ext cx="9158288" cy="939800"/>
          </a:xfrm>
        </p:spPr>
        <p:txBody>
          <a:bodyPr/>
          <a:lstStyle/>
          <a:p>
            <a:pPr>
              <a:defRPr/>
            </a:pPr>
            <a:r>
              <a:rPr lang="en-US" altLang="en-US" sz="2300" b="1"/>
              <a:t>BMS 524 - “Introduction to Confocal Microscopy and Image Analysis”</a:t>
            </a:r>
            <a:r>
              <a:rPr lang="en-US" altLang="en-US" sz="2400" b="1"/>
              <a:t> </a:t>
            </a:r>
          </a:p>
        </p:txBody>
      </p:sp>
      <p:sp>
        <p:nvSpPr>
          <p:cNvPr id="2051" name="Rectangle 3">
            <a:extLst>
              <a:ext uri="{FF2B5EF4-FFF2-40B4-BE49-F238E27FC236}">
                <a16:creationId xmlns:a16="http://schemas.microsoft.com/office/drawing/2014/main" id="{4233AF24-84EB-E443-ADE3-8EFAF90A6F7A}"/>
              </a:ext>
            </a:extLst>
          </p:cNvPr>
          <p:cNvSpPr>
            <a:spLocks noGrp="1" noChangeArrowheads="1"/>
          </p:cNvSpPr>
          <p:nvPr>
            <p:ph type="body" idx="1"/>
          </p:nvPr>
        </p:nvSpPr>
        <p:spPr>
          <a:xfrm>
            <a:off x="506413" y="1609725"/>
            <a:ext cx="7772400" cy="3706813"/>
          </a:xfrm>
        </p:spPr>
        <p:txBody>
          <a:bodyPr/>
          <a:lstStyle/>
          <a:p>
            <a:pPr algn="ctr">
              <a:lnSpc>
                <a:spcPct val="80000"/>
              </a:lnSpc>
              <a:buFontTx/>
              <a:buNone/>
              <a:defRPr/>
            </a:pPr>
            <a:r>
              <a:rPr lang="en-US" altLang="en-US" sz="2400" b="1" dirty="0"/>
              <a:t>Lecture 3: The Principles of Microscopy III</a:t>
            </a:r>
            <a:r>
              <a:rPr lang="en-US" altLang="en-US" b="1" dirty="0">
                <a:solidFill>
                  <a:schemeClr val="tx2"/>
                </a:solidFill>
              </a:rPr>
              <a:t> </a:t>
            </a:r>
            <a:br>
              <a:rPr lang="en-US" altLang="en-US" b="1" dirty="0">
                <a:solidFill>
                  <a:schemeClr val="tx2"/>
                </a:solidFill>
              </a:rPr>
            </a:br>
            <a:endParaRPr lang="en-US" altLang="en-US" b="1" dirty="0">
              <a:solidFill>
                <a:schemeClr val="tx2"/>
              </a:solidFill>
            </a:endParaRPr>
          </a:p>
          <a:p>
            <a:pPr>
              <a:lnSpc>
                <a:spcPct val="80000"/>
              </a:lnSpc>
              <a:buFontTx/>
              <a:buNone/>
              <a:defRPr/>
            </a:pPr>
            <a:r>
              <a:rPr lang="en-US" altLang="en-US" sz="1600" b="1" dirty="0">
                <a:solidFill>
                  <a:schemeClr val="tx2"/>
                </a:solidFill>
              </a:rPr>
              <a:t>Department of Basic Medical Sciences, </a:t>
            </a:r>
          </a:p>
          <a:p>
            <a:pPr>
              <a:lnSpc>
                <a:spcPct val="80000"/>
              </a:lnSpc>
              <a:buFontTx/>
              <a:buNone/>
              <a:defRPr/>
            </a:pPr>
            <a:r>
              <a:rPr lang="en-US" altLang="en-US" sz="1600" b="1" dirty="0">
                <a:solidFill>
                  <a:schemeClr val="tx2"/>
                </a:solidFill>
              </a:rPr>
              <a:t>School of Veterinary Medicine</a:t>
            </a:r>
          </a:p>
          <a:p>
            <a:pPr>
              <a:lnSpc>
                <a:spcPct val="80000"/>
              </a:lnSpc>
              <a:buFontTx/>
              <a:buNone/>
              <a:defRPr/>
            </a:pPr>
            <a:r>
              <a:rPr lang="en-US" altLang="en-US" sz="1600" b="1" dirty="0">
                <a:solidFill>
                  <a:schemeClr val="tx2"/>
                </a:solidFill>
              </a:rPr>
              <a:t>Weldon School of Biomedical Engineering</a:t>
            </a:r>
          </a:p>
          <a:p>
            <a:pPr>
              <a:lnSpc>
                <a:spcPct val="80000"/>
              </a:lnSpc>
              <a:buFontTx/>
              <a:buNone/>
              <a:defRPr/>
            </a:pPr>
            <a:r>
              <a:rPr lang="en-US" altLang="en-US" sz="1600" b="1" dirty="0">
                <a:solidFill>
                  <a:schemeClr val="tx2"/>
                </a:solidFill>
              </a:rPr>
              <a:t>Purdue University </a:t>
            </a:r>
          </a:p>
          <a:p>
            <a:pPr>
              <a:lnSpc>
                <a:spcPct val="80000"/>
              </a:lnSpc>
              <a:buFontTx/>
              <a:buNone/>
              <a:defRPr/>
            </a:pPr>
            <a:endParaRPr lang="en-US" altLang="en-US" sz="2400" dirty="0">
              <a:solidFill>
                <a:schemeClr val="tx2"/>
              </a:solidFill>
            </a:endParaRPr>
          </a:p>
          <a:p>
            <a:pPr>
              <a:lnSpc>
                <a:spcPct val="80000"/>
              </a:lnSpc>
              <a:buFontTx/>
              <a:buNone/>
              <a:defRPr/>
            </a:pPr>
            <a:r>
              <a:rPr lang="en-US" altLang="en-US" sz="1800" dirty="0">
                <a:solidFill>
                  <a:schemeClr val="tx2"/>
                </a:solidFill>
              </a:rPr>
              <a:t>J. Paul Robinson, Ph.D</a:t>
            </a:r>
            <a:r>
              <a:rPr lang="en-US" altLang="en-US" sz="1400" dirty="0">
                <a:solidFill>
                  <a:schemeClr val="tx2"/>
                </a:solidFill>
              </a:rPr>
              <a:t>.</a:t>
            </a:r>
          </a:p>
          <a:p>
            <a:pPr>
              <a:lnSpc>
                <a:spcPct val="80000"/>
              </a:lnSpc>
              <a:buFontTx/>
              <a:buNone/>
              <a:defRPr/>
            </a:pPr>
            <a:r>
              <a:rPr lang="en-US" altLang="en-US" sz="1600" dirty="0">
                <a:solidFill>
                  <a:schemeClr val="tx2"/>
                </a:solidFill>
              </a:rPr>
              <a:t>SVM Professor of Cytomics</a:t>
            </a:r>
          </a:p>
          <a:p>
            <a:pPr>
              <a:lnSpc>
                <a:spcPct val="80000"/>
              </a:lnSpc>
              <a:buFontTx/>
              <a:buNone/>
              <a:defRPr/>
            </a:pPr>
            <a:r>
              <a:rPr lang="en-US" altLang="en-US" sz="1600" dirty="0">
                <a:solidFill>
                  <a:schemeClr val="tx2"/>
                </a:solidFill>
              </a:rPr>
              <a:t>Professor of Immunopharmacology &amp; Biomedical Engineering</a:t>
            </a:r>
          </a:p>
          <a:p>
            <a:pPr>
              <a:lnSpc>
                <a:spcPct val="80000"/>
              </a:lnSpc>
              <a:buFontTx/>
              <a:buNone/>
              <a:defRPr/>
            </a:pPr>
            <a:r>
              <a:rPr lang="en-US" altLang="en-US" sz="1600" dirty="0">
                <a:solidFill>
                  <a:schemeClr val="tx2"/>
                </a:solidFill>
              </a:rPr>
              <a:t>Director, Purdue University Cytometry Laboratories, Purdue University</a:t>
            </a:r>
            <a:br>
              <a:rPr lang="en-US" altLang="en-US" sz="2800" b="1" dirty="0">
                <a:solidFill>
                  <a:schemeClr val="tx2"/>
                </a:solidFill>
              </a:rPr>
            </a:br>
            <a:br>
              <a:rPr lang="en-US" altLang="en-US" sz="2000" b="1" dirty="0">
                <a:solidFill>
                  <a:schemeClr val="tx2"/>
                </a:solidFill>
              </a:rPr>
            </a:br>
            <a:endParaRPr lang="en-US" altLang="en-US" sz="1200" b="1" dirty="0">
              <a:solidFill>
                <a:srgbClr val="5542E0"/>
              </a:solidFill>
            </a:endParaRPr>
          </a:p>
        </p:txBody>
      </p:sp>
      <p:sp>
        <p:nvSpPr>
          <p:cNvPr id="2052" name="Rectangle 4">
            <a:extLst>
              <a:ext uri="{FF2B5EF4-FFF2-40B4-BE49-F238E27FC236}">
                <a16:creationId xmlns:a16="http://schemas.microsoft.com/office/drawing/2014/main" id="{C88188BE-219F-AC42-A48F-1D78E10A437A}"/>
              </a:ext>
            </a:extLst>
          </p:cNvPr>
          <p:cNvSpPr>
            <a:spLocks noChangeArrowheads="1"/>
          </p:cNvSpPr>
          <p:nvPr/>
        </p:nvSpPr>
        <p:spPr bwMode="auto">
          <a:xfrm>
            <a:off x="388938" y="6223000"/>
            <a:ext cx="3063875" cy="276225"/>
          </a:xfrm>
          <a:prstGeom prst="rect">
            <a:avLst/>
          </a:prstGeom>
          <a:noFill/>
          <a:ln>
            <a:noFill/>
          </a:ln>
          <a:effec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dirty="0"/>
              <a:t>This lecture was last updated in January, 2021</a:t>
            </a:r>
          </a:p>
        </p:txBody>
      </p:sp>
      <p:sp>
        <p:nvSpPr>
          <p:cNvPr id="2053" name="Text Box 5">
            <a:extLst>
              <a:ext uri="{FF2B5EF4-FFF2-40B4-BE49-F238E27FC236}">
                <a16:creationId xmlns:a16="http://schemas.microsoft.com/office/drawing/2014/main" id="{34633494-CEDB-2A42-A667-8CF6EA6FC154}"/>
              </a:ext>
            </a:extLst>
          </p:cNvPr>
          <p:cNvSpPr txBox="1">
            <a:spLocks noChangeArrowheads="1"/>
          </p:cNvSpPr>
          <p:nvPr/>
        </p:nvSpPr>
        <p:spPr bwMode="auto">
          <a:xfrm>
            <a:off x="850900" y="5832475"/>
            <a:ext cx="7210425" cy="366713"/>
          </a:xfrm>
          <a:prstGeom prst="rect">
            <a:avLst/>
          </a:prstGeom>
          <a:solidFill>
            <a:srgbClr val="FFCCCC"/>
          </a:solid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600"/>
              <a:t>You may download this PowerPoint  lecture at </a:t>
            </a:r>
            <a:r>
              <a:rPr lang="en-US" altLang="en-US" sz="1800">
                <a:solidFill>
                  <a:srgbClr val="5542E0"/>
                </a:solidFill>
              </a:rPr>
              <a:t>http://tinyurl.com/2dr5p</a:t>
            </a:r>
            <a:r>
              <a:rPr lang="en-US" altLang="en-US" sz="1600">
                <a:solidFill>
                  <a:srgbClr val="5542E0"/>
                </a:solidFill>
              </a:rPr>
              <a:t> </a:t>
            </a:r>
          </a:p>
        </p:txBody>
      </p:sp>
      <p:sp>
        <p:nvSpPr>
          <p:cNvPr id="2054" name="Text Box 6">
            <a:extLst>
              <a:ext uri="{FF2B5EF4-FFF2-40B4-BE49-F238E27FC236}">
                <a16:creationId xmlns:a16="http://schemas.microsoft.com/office/drawing/2014/main" id="{280E6E01-0AA5-B94A-BDE4-E1F7A71BED58}"/>
              </a:ext>
            </a:extLst>
          </p:cNvPr>
          <p:cNvSpPr txBox="1">
            <a:spLocks noChangeArrowheads="1"/>
          </p:cNvSpPr>
          <p:nvPr/>
        </p:nvSpPr>
        <p:spPr bwMode="auto">
          <a:xfrm>
            <a:off x="4548188" y="6278563"/>
            <a:ext cx="4122737" cy="244475"/>
          </a:xfrm>
          <a:prstGeom prst="rect">
            <a:avLst/>
          </a:prstGeom>
          <a:noFill/>
          <a:ln>
            <a:noFill/>
          </a:ln>
          <a:effec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00"/>
              <a:t>Find other PUCL Educational Materials at http://www.cyto.purdue.edu/class</a:t>
            </a:r>
          </a:p>
        </p:txBody>
      </p:sp>
      <p:sp>
        <p:nvSpPr>
          <p:cNvPr id="2055" name="Text Box 7">
            <a:extLst>
              <a:ext uri="{FF2B5EF4-FFF2-40B4-BE49-F238E27FC236}">
                <a16:creationId xmlns:a16="http://schemas.microsoft.com/office/drawing/2014/main" id="{804D858A-C1CB-5E45-8A4F-3C0B3EB9B0C8}"/>
              </a:ext>
            </a:extLst>
          </p:cNvPr>
          <p:cNvSpPr txBox="1">
            <a:spLocks noChangeArrowheads="1"/>
          </p:cNvSpPr>
          <p:nvPr/>
        </p:nvSpPr>
        <p:spPr bwMode="auto">
          <a:xfrm>
            <a:off x="484188" y="4908550"/>
            <a:ext cx="7943850" cy="10160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80000"/>
              </a:lnSpc>
              <a:buFontTx/>
              <a:buNone/>
              <a:defRPr/>
            </a:pPr>
            <a:r>
              <a:rPr lang="en-US" altLang="en-US" sz="1200" b="1" i="0">
                <a:solidFill>
                  <a:srgbClr val="5542E0"/>
                </a:solidFill>
              </a:rPr>
              <a:t>These slides are intended for use in a lecture series. Copies of the slides are distributed and students encouraged to take their notes on these graphics. All material copyright J.Paul Robinson unless otherwise stated. No reproduction of this material is permitted without the written permission of J. Paul Robinson. Except that our materials may be used in not-for-profit educational institutions ith appropriate acknowledgement.  </a:t>
            </a:r>
            <a:r>
              <a:rPr lang="en-US" altLang="en-US" sz="1200" b="1" i="0" u="sng">
                <a:solidFill>
                  <a:srgbClr val="5542E0"/>
                </a:solidFill>
              </a:rPr>
              <a:t>It is illegal to upload this lecture to CoureHero or any other site.</a:t>
            </a:r>
          </a:p>
          <a:p>
            <a:pPr>
              <a:spcBef>
                <a:spcPct val="0"/>
              </a:spcBef>
              <a:buSzTx/>
              <a:buFontTx/>
              <a:buNone/>
              <a:defRPr/>
            </a:pPr>
            <a:endParaRPr lang="en-US" altLang="en-US" sz="1200"/>
          </a:p>
        </p:txBody>
      </p:sp>
      <p:sp>
        <p:nvSpPr>
          <p:cNvPr id="2056" name="Rectangle 8">
            <a:extLst>
              <a:ext uri="{FF2B5EF4-FFF2-40B4-BE49-F238E27FC236}">
                <a16:creationId xmlns:a16="http://schemas.microsoft.com/office/drawing/2014/main" id="{2C194970-B4E5-C248-8E72-A3CE2725CE90}"/>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6EB8C3B-7755-834C-A157-E3A11422AF48}"/>
              </a:ext>
            </a:extLst>
          </p:cNvPr>
          <p:cNvSpPr>
            <a:spLocks noGrp="1" noChangeArrowheads="1"/>
          </p:cNvSpPr>
          <p:nvPr>
            <p:ph type="title"/>
          </p:nvPr>
        </p:nvSpPr>
        <p:spPr>
          <a:xfrm>
            <a:off x="625475" y="122238"/>
            <a:ext cx="7772400" cy="1143000"/>
          </a:xfrm>
        </p:spPr>
        <p:txBody>
          <a:bodyPr/>
          <a:lstStyle/>
          <a:p>
            <a:pPr>
              <a:defRPr/>
            </a:pPr>
            <a:r>
              <a:rPr lang="en-US" altLang="en-US"/>
              <a:t>Condenser</a:t>
            </a:r>
          </a:p>
        </p:txBody>
      </p:sp>
      <p:sp>
        <p:nvSpPr>
          <p:cNvPr id="11267" name="Rectangle 3">
            <a:extLst>
              <a:ext uri="{FF2B5EF4-FFF2-40B4-BE49-F238E27FC236}">
                <a16:creationId xmlns:a16="http://schemas.microsoft.com/office/drawing/2014/main" id="{EE160835-30BB-B048-B817-D81A4EB90B40}"/>
              </a:ext>
            </a:extLst>
          </p:cNvPr>
          <p:cNvSpPr>
            <a:spLocks noGrp="1" noChangeArrowheads="1"/>
          </p:cNvSpPr>
          <p:nvPr>
            <p:ph type="body" idx="1"/>
          </p:nvPr>
        </p:nvSpPr>
        <p:spPr>
          <a:xfrm>
            <a:off x="358775" y="1309688"/>
            <a:ext cx="5514975" cy="4784725"/>
          </a:xfrm>
        </p:spPr>
        <p:txBody>
          <a:bodyPr/>
          <a:lstStyle/>
          <a:p>
            <a:pPr>
              <a:defRPr/>
            </a:pPr>
            <a:r>
              <a:rPr lang="en-US" altLang="en-US" sz="2400" dirty="0"/>
              <a:t>Has several purposes</a:t>
            </a:r>
          </a:p>
          <a:p>
            <a:pPr lvl="1">
              <a:defRPr/>
            </a:pPr>
            <a:r>
              <a:rPr lang="en-US" altLang="en-US" sz="2000" dirty="0"/>
              <a:t>must </a:t>
            </a:r>
            <a:r>
              <a:rPr lang="en-US" altLang="en-US" sz="2000" dirty="0">
                <a:solidFill>
                  <a:schemeClr val="hlink"/>
                </a:solidFill>
              </a:rPr>
              <a:t>focus the light</a:t>
            </a:r>
            <a:r>
              <a:rPr lang="en-US" altLang="en-US" sz="2000" dirty="0"/>
              <a:t> onto the specimen</a:t>
            </a:r>
          </a:p>
          <a:p>
            <a:pPr lvl="1">
              <a:defRPr/>
            </a:pPr>
            <a:r>
              <a:rPr lang="en-US" altLang="en-US" sz="2000" dirty="0"/>
              <a:t>fill the entire numerical aperture of the objective (i.e. it must </a:t>
            </a:r>
            <a:r>
              <a:rPr lang="en-US" altLang="en-US" sz="2000" dirty="0">
                <a:solidFill>
                  <a:schemeClr val="hlink"/>
                </a:solidFill>
              </a:rPr>
              <a:t>match the NA of the objective</a:t>
            </a:r>
            <a:r>
              <a:rPr lang="en-US" altLang="en-US" sz="2000" dirty="0"/>
              <a:t>)</a:t>
            </a:r>
          </a:p>
          <a:p>
            <a:pPr>
              <a:defRPr/>
            </a:pPr>
            <a:r>
              <a:rPr lang="en-US" altLang="en-US" sz="2400" dirty="0"/>
              <a:t>Most microscopes will have what is termed an “</a:t>
            </a:r>
            <a:r>
              <a:rPr lang="en-US" altLang="en-US" sz="2400" dirty="0">
                <a:solidFill>
                  <a:schemeClr val="hlink"/>
                </a:solidFill>
              </a:rPr>
              <a:t>Abbe” condenser</a:t>
            </a:r>
            <a:r>
              <a:rPr lang="en-US" altLang="en-US" sz="2400" dirty="0"/>
              <a:t> (not  corrected for aberrations)</a:t>
            </a:r>
          </a:p>
          <a:p>
            <a:pPr>
              <a:defRPr/>
            </a:pPr>
            <a:r>
              <a:rPr lang="en-US" altLang="en-US" sz="2400" dirty="0"/>
              <a:t>Note if you exceed 1.0 NA objective, you will need to use oil on the condenser as well (except in inverted scopes)</a:t>
            </a:r>
          </a:p>
        </p:txBody>
      </p:sp>
      <p:pic>
        <p:nvPicPr>
          <p:cNvPr id="22531" name="Picture 4" descr="DSC00016(48)">
            <a:extLst>
              <a:ext uri="{FF2B5EF4-FFF2-40B4-BE49-F238E27FC236}">
                <a16:creationId xmlns:a16="http://schemas.microsoft.com/office/drawing/2014/main" id="{E7DBD4EC-114F-5440-816A-6827E6A45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29" r="6480" b="20752"/>
          <a:stretch>
            <a:fillRect/>
          </a:stretch>
        </p:blipFill>
        <p:spPr bwMode="auto">
          <a:xfrm>
            <a:off x="5851525" y="1587500"/>
            <a:ext cx="2967038"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a:extLst>
              <a:ext uri="{FF2B5EF4-FFF2-40B4-BE49-F238E27FC236}">
                <a16:creationId xmlns:a16="http://schemas.microsoft.com/office/drawing/2014/main" id="{3E6418DE-E1B2-504F-8DF2-9ED89B5170D7}"/>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EB2542C-2823-334E-BF3A-7F199ECEE01E}"/>
              </a:ext>
            </a:extLst>
          </p:cNvPr>
          <p:cNvSpPr>
            <a:spLocks noGrp="1" noChangeArrowheads="1"/>
          </p:cNvSpPr>
          <p:nvPr>
            <p:ph type="ctrTitle"/>
          </p:nvPr>
        </p:nvSpPr>
        <p:spPr>
          <a:xfrm>
            <a:off x="577850" y="69850"/>
            <a:ext cx="7772400" cy="495300"/>
          </a:xfrm>
        </p:spPr>
        <p:txBody>
          <a:bodyPr/>
          <a:lstStyle/>
          <a:p>
            <a:pPr>
              <a:defRPr/>
            </a:pPr>
            <a:r>
              <a:rPr lang="en-US" altLang="en-US" sz="3600" dirty="0"/>
              <a:t>Microscope Objectives</a:t>
            </a:r>
          </a:p>
        </p:txBody>
      </p:sp>
      <p:sp>
        <p:nvSpPr>
          <p:cNvPr id="12291" name="Rectangle 3">
            <a:extLst>
              <a:ext uri="{FF2B5EF4-FFF2-40B4-BE49-F238E27FC236}">
                <a16:creationId xmlns:a16="http://schemas.microsoft.com/office/drawing/2014/main" id="{6904850F-441D-AC4E-9A35-F8C5F3C3C932}"/>
              </a:ext>
            </a:extLst>
          </p:cNvPr>
          <p:cNvSpPr>
            <a:spLocks noGrp="1" noChangeArrowheads="1"/>
          </p:cNvSpPr>
          <p:nvPr>
            <p:ph type="subTitle" idx="1"/>
          </p:nvPr>
        </p:nvSpPr>
        <p:spPr>
          <a:xfrm>
            <a:off x="1349375" y="2117725"/>
            <a:ext cx="6400800" cy="1752600"/>
          </a:xfrm>
        </p:spPr>
        <p:txBody>
          <a:bodyPr/>
          <a:lstStyle/>
          <a:p>
            <a:pPr>
              <a:defRPr/>
            </a:pPr>
            <a:endParaRPr lang="en-US" altLang="en-US"/>
          </a:p>
        </p:txBody>
      </p:sp>
      <p:pic>
        <p:nvPicPr>
          <p:cNvPr id="24579" name="Picture 6" descr="object2zeiss">
            <a:extLst>
              <a:ext uri="{FF2B5EF4-FFF2-40B4-BE49-F238E27FC236}">
                <a16:creationId xmlns:a16="http://schemas.microsoft.com/office/drawing/2014/main" id="{889C8264-C3B9-C844-8360-FD3882C9620B}"/>
              </a:ext>
            </a:extLst>
          </p:cNvPr>
          <p:cNvPicPr>
            <a:picLocks noChangeAspect="1" noChangeArrowheads="1"/>
          </p:cNvPicPr>
          <p:nvPr/>
        </p:nvPicPr>
        <p:blipFill>
          <a:blip r:embed="rId3">
            <a:lum bright="8000"/>
            <a:extLst>
              <a:ext uri="{28A0092B-C50C-407E-A947-70E740481C1C}">
                <a14:useLocalDpi xmlns:a14="http://schemas.microsoft.com/office/drawing/2010/main" val="0"/>
              </a:ext>
            </a:extLst>
          </a:blip>
          <a:srcRect/>
          <a:stretch>
            <a:fillRect/>
          </a:stretch>
        </p:blipFill>
        <p:spPr bwMode="auto">
          <a:xfrm>
            <a:off x="352425" y="936625"/>
            <a:ext cx="3402013"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 descr="objectives">
            <a:extLst>
              <a:ext uri="{FF2B5EF4-FFF2-40B4-BE49-F238E27FC236}">
                <a16:creationId xmlns:a16="http://schemas.microsoft.com/office/drawing/2014/main" id="{914D3889-FA17-5F48-AC37-363C918E7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882650"/>
            <a:ext cx="36607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8">
            <a:extLst>
              <a:ext uri="{FF2B5EF4-FFF2-40B4-BE49-F238E27FC236}">
                <a16:creationId xmlns:a16="http://schemas.microsoft.com/office/drawing/2014/main" id="{247E73C6-CAC7-8446-9678-30A40D185F4A}"/>
              </a:ext>
            </a:extLst>
          </p:cNvPr>
          <p:cNvSpPr txBox="1">
            <a:spLocks noChangeArrowheads="1"/>
          </p:cNvSpPr>
          <p:nvPr/>
        </p:nvSpPr>
        <p:spPr bwMode="auto">
          <a:xfrm>
            <a:off x="5559425" y="3643313"/>
            <a:ext cx="3114675" cy="227012"/>
          </a:xfrm>
          <a:prstGeom prst="rect">
            <a:avLst/>
          </a:prstGeom>
          <a:noFill/>
          <a:ln>
            <a:noFill/>
          </a:ln>
          <a:effec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80000"/>
              </a:lnSpc>
              <a:buFontTx/>
              <a:buNone/>
              <a:defRPr/>
            </a:pPr>
            <a:r>
              <a:rPr lang="en-US" altLang="en-US" sz="1100" dirty="0">
                <a:solidFill>
                  <a:srgbClr val="FF0000"/>
                </a:solidFill>
              </a:rPr>
              <a:t>Images from http://</a:t>
            </a:r>
            <a:r>
              <a:rPr lang="en-US" altLang="en-US" sz="1100" dirty="0" err="1">
                <a:solidFill>
                  <a:srgbClr val="FF0000"/>
                </a:solidFill>
              </a:rPr>
              <a:t>micro.magnet.fsu.edu</a:t>
            </a:r>
            <a:r>
              <a:rPr lang="en-US" altLang="en-US" sz="1100" dirty="0">
                <a:solidFill>
                  <a:srgbClr val="FF0000"/>
                </a:solidFill>
              </a:rPr>
              <a:t>/</a:t>
            </a:r>
            <a:r>
              <a:rPr lang="en-US" altLang="en-US" sz="1100" dirty="0" err="1">
                <a:solidFill>
                  <a:srgbClr val="FF0000"/>
                </a:solidFill>
              </a:rPr>
              <a:t>index.html</a:t>
            </a:r>
            <a:endParaRPr lang="en-US" altLang="en-US" sz="1800" dirty="0">
              <a:solidFill>
                <a:srgbClr val="FF0000"/>
              </a:solidFill>
            </a:endParaRPr>
          </a:p>
        </p:txBody>
      </p:sp>
      <p:pic>
        <p:nvPicPr>
          <p:cNvPr id="12295" name="Picture 9">
            <a:extLst>
              <a:ext uri="{FF2B5EF4-FFF2-40B4-BE49-F238E27FC236}">
                <a16:creationId xmlns:a16="http://schemas.microsoft.com/office/drawing/2014/main" id="{CFCE5C4C-3E41-0E45-ADCA-69E72E6A3C18}"/>
              </a:ext>
            </a:extLst>
          </p:cNvPr>
          <p:cNvPicPr>
            <a:picLocks noChangeAspect="1" noChangeArrowheads="1"/>
          </p:cNvPicPr>
          <p:nvPr/>
        </p:nvPicPr>
        <p:blipFill>
          <a:blip r:embed="rId5"/>
          <a:srcRect/>
          <a:stretch>
            <a:fillRect/>
          </a:stretch>
        </p:blipFill>
        <p:spPr bwMode="auto">
          <a:xfrm>
            <a:off x="350838" y="3627438"/>
            <a:ext cx="1997075" cy="2636837"/>
          </a:xfrm>
          <a:prstGeom prst="rect">
            <a:avLst/>
          </a:prstGeom>
          <a:noFill/>
          <a:ln>
            <a:noFill/>
          </a:ln>
          <a:effectLst/>
        </p:spPr>
      </p:pic>
      <p:sp>
        <p:nvSpPr>
          <p:cNvPr id="12296" name="Text Box 10">
            <a:extLst>
              <a:ext uri="{FF2B5EF4-FFF2-40B4-BE49-F238E27FC236}">
                <a16:creationId xmlns:a16="http://schemas.microsoft.com/office/drawing/2014/main" id="{59AF939F-F406-A747-96F1-54024048AF3B}"/>
              </a:ext>
            </a:extLst>
          </p:cNvPr>
          <p:cNvSpPr txBox="1">
            <a:spLocks noChangeArrowheads="1"/>
          </p:cNvSpPr>
          <p:nvPr/>
        </p:nvSpPr>
        <p:spPr bwMode="auto">
          <a:xfrm>
            <a:off x="2347913" y="5964238"/>
            <a:ext cx="1531937" cy="600075"/>
          </a:xfrm>
          <a:prstGeom prst="rect">
            <a:avLst/>
          </a:prstGeom>
          <a:noFill/>
          <a:ln>
            <a:noFill/>
          </a:ln>
          <a:effec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100" dirty="0"/>
              <a:t>Inside a Zeiss Objective</a:t>
            </a:r>
          </a:p>
          <a:p>
            <a:pPr algn="ctr">
              <a:spcBef>
                <a:spcPct val="0"/>
              </a:spcBef>
              <a:buSzTx/>
              <a:buFontTx/>
              <a:buNone/>
              <a:defRPr/>
            </a:pPr>
            <a:r>
              <a:rPr lang="en-US" altLang="en-US" sz="1100" dirty="0"/>
              <a:t>(Photo by JP Robinson</a:t>
            </a:r>
          </a:p>
          <a:p>
            <a:pPr algn="ctr">
              <a:spcBef>
                <a:spcPct val="0"/>
              </a:spcBef>
              <a:buSzTx/>
              <a:buFontTx/>
              <a:buNone/>
              <a:defRPr/>
            </a:pPr>
            <a:r>
              <a:rPr lang="en-US" altLang="en-US" sz="1100" dirty="0"/>
              <a:t>Zeiss Museum</a:t>
            </a:r>
          </a:p>
        </p:txBody>
      </p:sp>
      <p:sp>
        <p:nvSpPr>
          <p:cNvPr id="12297" name="Rectangle 11">
            <a:extLst>
              <a:ext uri="{FF2B5EF4-FFF2-40B4-BE49-F238E27FC236}">
                <a16:creationId xmlns:a16="http://schemas.microsoft.com/office/drawing/2014/main" id="{689351FF-1382-AF48-A2D7-E094DE011BEB}"/>
              </a:ext>
            </a:extLst>
          </p:cNvPr>
          <p:cNvSpPr>
            <a:spLocks noChangeArrowheads="1"/>
          </p:cNvSpPr>
          <p:nvPr/>
        </p:nvSpPr>
        <p:spPr bwMode="auto">
          <a:xfrm>
            <a:off x="0" y="754063"/>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
        <p:nvSpPr>
          <p:cNvPr id="24585" name="TextBox 1">
            <a:extLst>
              <a:ext uri="{FF2B5EF4-FFF2-40B4-BE49-F238E27FC236}">
                <a16:creationId xmlns:a16="http://schemas.microsoft.com/office/drawing/2014/main" id="{33703071-132B-8640-AEBB-DE33FCA6D57D}"/>
              </a:ext>
            </a:extLst>
          </p:cNvPr>
          <p:cNvSpPr txBox="1">
            <a:spLocks noChangeArrowheads="1"/>
          </p:cNvSpPr>
          <p:nvPr/>
        </p:nvSpPr>
        <p:spPr bwMode="auto">
          <a:xfrm>
            <a:off x="4630738" y="6440488"/>
            <a:ext cx="43164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000">
                <a:solidFill>
                  <a:srgbClr val="FF0000"/>
                </a:solidFill>
              </a:rPr>
              <a:t>http://micro.magnet.fsu.edu/primer/java/aberrations/curvatureoffield/index.html</a:t>
            </a:r>
          </a:p>
        </p:txBody>
      </p:sp>
      <p:pic>
        <p:nvPicPr>
          <p:cNvPr id="24586" name="Picture 2">
            <a:extLst>
              <a:ext uri="{FF2B5EF4-FFF2-40B4-BE49-F238E27FC236}">
                <a16:creationId xmlns:a16="http://schemas.microsoft.com/office/drawing/2014/main" id="{34A79103-F71F-F248-809C-502B6F1B60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8613" y="3963988"/>
            <a:ext cx="34178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11AF-8467-B34E-9E7E-F65DBC5F93CE}"/>
              </a:ext>
            </a:extLst>
          </p:cNvPr>
          <p:cNvSpPr>
            <a:spLocks noGrp="1"/>
          </p:cNvSpPr>
          <p:nvPr>
            <p:ph type="ctrTitle"/>
          </p:nvPr>
        </p:nvSpPr>
        <p:spPr>
          <a:xfrm>
            <a:off x="1077686" y="220750"/>
            <a:ext cx="6858000" cy="768367"/>
          </a:xfrm>
        </p:spPr>
        <p:txBody>
          <a:bodyPr/>
          <a:lstStyle/>
          <a:p>
            <a:r>
              <a:rPr lang="en-US" dirty="0"/>
              <a:t>Nikon Objectives</a:t>
            </a:r>
          </a:p>
        </p:txBody>
      </p:sp>
      <p:sp>
        <p:nvSpPr>
          <p:cNvPr id="4" name="TextBox 3">
            <a:extLst>
              <a:ext uri="{FF2B5EF4-FFF2-40B4-BE49-F238E27FC236}">
                <a16:creationId xmlns:a16="http://schemas.microsoft.com/office/drawing/2014/main" id="{5BF080C1-2024-3A48-8316-3F1937433723}"/>
              </a:ext>
            </a:extLst>
          </p:cNvPr>
          <p:cNvSpPr txBox="1"/>
          <p:nvPr/>
        </p:nvSpPr>
        <p:spPr>
          <a:xfrm>
            <a:off x="1238187" y="6115028"/>
            <a:ext cx="7274877" cy="276999"/>
          </a:xfrm>
          <a:prstGeom prst="rect">
            <a:avLst/>
          </a:prstGeom>
          <a:noFill/>
        </p:spPr>
        <p:txBody>
          <a:bodyPr wrap="none" rtlCol="0">
            <a:spAutoFit/>
          </a:bodyPr>
          <a:lstStyle/>
          <a:p>
            <a:r>
              <a:rPr lang="en-US" sz="1200" dirty="0">
                <a:hlinkClick r:id="rId2"/>
              </a:rPr>
              <a:t>Source: https://www.nikon.com/products/microscope-solutions/support/download/brochures/pdf/2CE-MPHH-2.pdf</a:t>
            </a:r>
            <a:r>
              <a:rPr lang="en-US" sz="1200" dirty="0"/>
              <a:t> </a:t>
            </a:r>
          </a:p>
        </p:txBody>
      </p:sp>
      <p:pic>
        <p:nvPicPr>
          <p:cNvPr id="6" name="Picture 5">
            <a:extLst>
              <a:ext uri="{FF2B5EF4-FFF2-40B4-BE49-F238E27FC236}">
                <a16:creationId xmlns:a16="http://schemas.microsoft.com/office/drawing/2014/main" id="{1FE533E6-6B20-324C-9FA9-E7D3AA0B3A8D}"/>
              </a:ext>
            </a:extLst>
          </p:cNvPr>
          <p:cNvPicPr>
            <a:picLocks noChangeAspect="1"/>
          </p:cNvPicPr>
          <p:nvPr/>
        </p:nvPicPr>
        <p:blipFill>
          <a:blip r:embed="rId3"/>
          <a:stretch>
            <a:fillRect/>
          </a:stretch>
        </p:blipFill>
        <p:spPr>
          <a:xfrm>
            <a:off x="187183" y="1625617"/>
            <a:ext cx="8956817" cy="2183503"/>
          </a:xfrm>
          <a:prstGeom prst="rect">
            <a:avLst/>
          </a:prstGeom>
        </p:spPr>
      </p:pic>
      <p:pic>
        <p:nvPicPr>
          <p:cNvPr id="8" name="Picture 7">
            <a:extLst>
              <a:ext uri="{FF2B5EF4-FFF2-40B4-BE49-F238E27FC236}">
                <a16:creationId xmlns:a16="http://schemas.microsoft.com/office/drawing/2014/main" id="{35FD31AD-09F9-2A47-B15D-C0A78AE2CD32}"/>
              </a:ext>
            </a:extLst>
          </p:cNvPr>
          <p:cNvPicPr>
            <a:picLocks noChangeAspect="1"/>
          </p:cNvPicPr>
          <p:nvPr/>
        </p:nvPicPr>
        <p:blipFill>
          <a:blip r:embed="rId4"/>
          <a:stretch>
            <a:fillRect/>
          </a:stretch>
        </p:blipFill>
        <p:spPr>
          <a:xfrm>
            <a:off x="202250" y="4445620"/>
            <a:ext cx="4369750" cy="1171409"/>
          </a:xfrm>
          <a:prstGeom prst="rect">
            <a:avLst/>
          </a:prstGeom>
        </p:spPr>
      </p:pic>
      <p:pic>
        <p:nvPicPr>
          <p:cNvPr id="10" name="Picture 9">
            <a:extLst>
              <a:ext uri="{FF2B5EF4-FFF2-40B4-BE49-F238E27FC236}">
                <a16:creationId xmlns:a16="http://schemas.microsoft.com/office/drawing/2014/main" id="{740A656A-F480-284A-9444-55238098F9F5}"/>
              </a:ext>
            </a:extLst>
          </p:cNvPr>
          <p:cNvPicPr>
            <a:picLocks noChangeAspect="1"/>
          </p:cNvPicPr>
          <p:nvPr/>
        </p:nvPicPr>
        <p:blipFill>
          <a:blip r:embed="rId5"/>
          <a:stretch>
            <a:fillRect/>
          </a:stretch>
        </p:blipFill>
        <p:spPr>
          <a:xfrm>
            <a:off x="4929727" y="4341585"/>
            <a:ext cx="3583337" cy="1427843"/>
          </a:xfrm>
          <a:prstGeom prst="rect">
            <a:avLst/>
          </a:prstGeom>
        </p:spPr>
      </p:pic>
    </p:spTree>
    <p:extLst>
      <p:ext uri="{BB962C8B-B14F-4D97-AF65-F5344CB8AC3E}">
        <p14:creationId xmlns:p14="http://schemas.microsoft.com/office/powerpoint/2010/main" val="3389607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9B1E7-9E19-B64A-991E-7E3A421BB9C9}"/>
              </a:ext>
            </a:extLst>
          </p:cNvPr>
          <p:cNvSpPr>
            <a:spLocks noGrp="1"/>
          </p:cNvSpPr>
          <p:nvPr>
            <p:ph type="title"/>
          </p:nvPr>
        </p:nvSpPr>
        <p:spPr>
          <a:xfrm>
            <a:off x="595313" y="47625"/>
            <a:ext cx="7772400" cy="523875"/>
          </a:xfrm>
        </p:spPr>
        <p:txBody>
          <a:bodyPr/>
          <a:lstStyle/>
          <a:p>
            <a:pPr>
              <a:defRPr/>
            </a:pPr>
            <a:r>
              <a:rPr lang="en-US" sz="3600" dirty="0"/>
              <a:t>Corrective Collars</a:t>
            </a:r>
          </a:p>
        </p:txBody>
      </p:sp>
      <p:sp>
        <p:nvSpPr>
          <p:cNvPr id="26626" name="TextBox 3">
            <a:extLst>
              <a:ext uri="{FF2B5EF4-FFF2-40B4-BE49-F238E27FC236}">
                <a16:creationId xmlns:a16="http://schemas.microsoft.com/office/drawing/2014/main" id="{0FFFE20A-4D32-9D48-9ABE-6084EA13EA98}"/>
              </a:ext>
            </a:extLst>
          </p:cNvPr>
          <p:cNvSpPr txBox="1">
            <a:spLocks noChangeArrowheads="1"/>
          </p:cNvSpPr>
          <p:nvPr/>
        </p:nvSpPr>
        <p:spPr bwMode="auto">
          <a:xfrm>
            <a:off x="255588" y="4584700"/>
            <a:ext cx="84502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400" i="0"/>
              <a:t>Most microscope objectives are designed to be used with a cover glass that has a standard thickness of 0.17 millimeters and a refractive index of 1.515, which is satisfactory when the objective numerical aperture is 0.4 or less. However, when using high numerical aperture dry objectives (numerical aperture of 0.8 or greater), cover glass thickness variations of only a few micrometers result in dramatic image degradation due to aberration, which grows worse with increasing cover glass thickness. To compensate for this error, the more highly corrected objectives are equipped with a correction collar to allow adjustment of the central lens group position to coincide with fluctuations in cover glass thickness.</a:t>
            </a:r>
            <a:endParaRPr lang="en-US" altLang="en-US" sz="1400"/>
          </a:p>
        </p:txBody>
      </p:sp>
      <p:pic>
        <p:nvPicPr>
          <p:cNvPr id="26627" name="Picture 4">
            <a:extLst>
              <a:ext uri="{FF2B5EF4-FFF2-40B4-BE49-F238E27FC236}">
                <a16:creationId xmlns:a16="http://schemas.microsoft.com/office/drawing/2014/main" id="{F1851B42-9A6A-3E44-890E-5E8F027CB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3" y="1377950"/>
            <a:ext cx="25209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a:extLst>
              <a:ext uri="{FF2B5EF4-FFF2-40B4-BE49-F238E27FC236}">
                <a16:creationId xmlns:a16="http://schemas.microsoft.com/office/drawing/2014/main" id="{B1C365EB-9D8C-1A44-B951-C8984FFAF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600" y="1403350"/>
            <a:ext cx="251936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a:extLst>
              <a:ext uri="{FF2B5EF4-FFF2-40B4-BE49-F238E27FC236}">
                <a16:creationId xmlns:a16="http://schemas.microsoft.com/office/drawing/2014/main" id="{8ACC0574-CF8F-7C43-B4EF-A07194B666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1403350"/>
            <a:ext cx="251936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7">
            <a:extLst>
              <a:ext uri="{FF2B5EF4-FFF2-40B4-BE49-F238E27FC236}">
                <a16:creationId xmlns:a16="http://schemas.microsoft.com/office/drawing/2014/main" id="{6C2F3A6F-55C0-8C47-96CA-66B080DE2983}"/>
              </a:ext>
            </a:extLst>
          </p:cNvPr>
          <p:cNvSpPr txBox="1">
            <a:spLocks noChangeArrowheads="1"/>
          </p:cNvSpPr>
          <p:nvPr/>
        </p:nvSpPr>
        <p:spPr bwMode="auto">
          <a:xfrm>
            <a:off x="2678113" y="6119813"/>
            <a:ext cx="6310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400">
                <a:solidFill>
                  <a:srgbClr val="FF0000"/>
                </a:solidFill>
              </a:rPr>
              <a:t>https://www.microscopyu.com/tutorials/adjustment-of-objective-correction-collars</a:t>
            </a:r>
          </a:p>
        </p:txBody>
      </p:sp>
      <p:sp>
        <p:nvSpPr>
          <p:cNvPr id="26631" name="TextBox 8">
            <a:extLst>
              <a:ext uri="{FF2B5EF4-FFF2-40B4-BE49-F238E27FC236}">
                <a16:creationId xmlns:a16="http://schemas.microsoft.com/office/drawing/2014/main" id="{BFFC7F18-7D49-124D-8BC9-54331EC7FFCE}"/>
              </a:ext>
            </a:extLst>
          </p:cNvPr>
          <p:cNvSpPr txBox="1">
            <a:spLocks noChangeArrowheads="1"/>
          </p:cNvSpPr>
          <p:nvPr/>
        </p:nvSpPr>
        <p:spPr bwMode="auto">
          <a:xfrm>
            <a:off x="449263" y="735013"/>
            <a:ext cx="806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400" i="0"/>
              <a:t>The standard thickness for cover glasses is 0.17 millimeters (170 micrometers), which is designated as a number 1½ cover glass. Unfortunately, not all 1½ cover glasses are manufactured to this close tolerance</a:t>
            </a:r>
            <a:endParaRPr lang="en-US" altLang="en-US"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7D57D-2A15-E34A-BF0C-3F8F4A673E65}"/>
              </a:ext>
            </a:extLst>
          </p:cNvPr>
          <p:cNvSpPr>
            <a:spLocks noGrp="1"/>
          </p:cNvSpPr>
          <p:nvPr>
            <p:ph type="title"/>
          </p:nvPr>
        </p:nvSpPr>
        <p:spPr>
          <a:xfrm>
            <a:off x="25399" y="545281"/>
            <a:ext cx="1701801" cy="1143000"/>
          </a:xfrm>
        </p:spPr>
        <p:txBody>
          <a:bodyPr/>
          <a:lstStyle/>
          <a:p>
            <a:r>
              <a:rPr lang="en-US" sz="2400" dirty="0"/>
              <a:t>Objectives are designed for every application</a:t>
            </a:r>
          </a:p>
        </p:txBody>
      </p:sp>
      <p:pic>
        <p:nvPicPr>
          <p:cNvPr id="4" name="Content Placeholder 4">
            <a:extLst>
              <a:ext uri="{FF2B5EF4-FFF2-40B4-BE49-F238E27FC236}">
                <a16:creationId xmlns:a16="http://schemas.microsoft.com/office/drawing/2014/main" id="{37D11737-7A53-6C46-92D2-105E14991A38}"/>
              </a:ext>
            </a:extLst>
          </p:cNvPr>
          <p:cNvPicPr>
            <a:picLocks noChangeAspect="1"/>
          </p:cNvPicPr>
          <p:nvPr/>
        </p:nvPicPr>
        <p:blipFill>
          <a:blip r:embed="rId2"/>
          <a:stretch>
            <a:fillRect/>
          </a:stretch>
        </p:blipFill>
        <p:spPr bwMode="auto">
          <a:xfrm>
            <a:off x="1727200" y="252361"/>
            <a:ext cx="7355947" cy="6222649"/>
          </a:xfrm>
          <a:prstGeom prst="rect">
            <a:avLst/>
          </a:prstGeom>
          <a:noFill/>
          <a:ln>
            <a:noFill/>
          </a:ln>
          <a:effectLst/>
        </p:spPr>
      </p:pic>
      <p:sp>
        <p:nvSpPr>
          <p:cNvPr id="5" name="TextBox 4">
            <a:extLst>
              <a:ext uri="{FF2B5EF4-FFF2-40B4-BE49-F238E27FC236}">
                <a16:creationId xmlns:a16="http://schemas.microsoft.com/office/drawing/2014/main" id="{E05C00F9-737D-3D4F-A0D0-3E75B3662910}"/>
              </a:ext>
            </a:extLst>
          </p:cNvPr>
          <p:cNvSpPr txBox="1"/>
          <p:nvPr/>
        </p:nvSpPr>
        <p:spPr>
          <a:xfrm>
            <a:off x="7547428" y="6475010"/>
            <a:ext cx="1350050" cy="261610"/>
          </a:xfrm>
          <a:prstGeom prst="rect">
            <a:avLst/>
          </a:prstGeom>
          <a:noFill/>
        </p:spPr>
        <p:txBody>
          <a:bodyPr wrap="none" rtlCol="0">
            <a:spAutoFit/>
          </a:bodyPr>
          <a:lstStyle/>
          <a:p>
            <a:r>
              <a:rPr lang="en-US" sz="1100" dirty="0"/>
              <a:t>From Nikon Website</a:t>
            </a:r>
          </a:p>
        </p:txBody>
      </p:sp>
    </p:spTree>
    <p:extLst>
      <p:ext uri="{BB962C8B-B14F-4D97-AF65-F5344CB8AC3E}">
        <p14:creationId xmlns:p14="http://schemas.microsoft.com/office/powerpoint/2010/main" val="156110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0535B-A197-B34F-A60E-B72C8FB5CCD6}"/>
              </a:ext>
            </a:extLst>
          </p:cNvPr>
          <p:cNvSpPr>
            <a:spLocks noGrp="1"/>
          </p:cNvSpPr>
          <p:nvPr>
            <p:ph type="title"/>
          </p:nvPr>
        </p:nvSpPr>
        <p:spPr>
          <a:xfrm>
            <a:off x="685800" y="81643"/>
            <a:ext cx="7772400" cy="571500"/>
          </a:xfrm>
        </p:spPr>
        <p:txBody>
          <a:bodyPr/>
          <a:lstStyle/>
          <a:p>
            <a:r>
              <a:rPr lang="en-US" sz="3600" dirty="0"/>
              <a:t>Nikon Objectives</a:t>
            </a:r>
          </a:p>
        </p:txBody>
      </p:sp>
      <p:sp>
        <p:nvSpPr>
          <p:cNvPr id="3" name="Content Placeholder 2">
            <a:extLst>
              <a:ext uri="{FF2B5EF4-FFF2-40B4-BE49-F238E27FC236}">
                <a16:creationId xmlns:a16="http://schemas.microsoft.com/office/drawing/2014/main" id="{E842A258-8C30-8742-B95B-324376A6AA5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97E62CA-DF38-E148-BEB0-0D07FEFFD038}"/>
              </a:ext>
            </a:extLst>
          </p:cNvPr>
          <p:cNvPicPr>
            <a:picLocks noChangeAspect="1"/>
          </p:cNvPicPr>
          <p:nvPr/>
        </p:nvPicPr>
        <p:blipFill>
          <a:blip r:embed="rId2"/>
          <a:stretch>
            <a:fillRect/>
          </a:stretch>
        </p:blipFill>
        <p:spPr>
          <a:xfrm>
            <a:off x="0" y="1415143"/>
            <a:ext cx="5609430" cy="4789714"/>
          </a:xfrm>
          <a:prstGeom prst="rect">
            <a:avLst/>
          </a:prstGeom>
        </p:spPr>
      </p:pic>
      <p:pic>
        <p:nvPicPr>
          <p:cNvPr id="5" name="Content Placeholder 4">
            <a:extLst>
              <a:ext uri="{FF2B5EF4-FFF2-40B4-BE49-F238E27FC236}">
                <a16:creationId xmlns:a16="http://schemas.microsoft.com/office/drawing/2014/main" id="{B2BCB630-E0D7-A84B-9405-58ACE23000E3}"/>
              </a:ext>
            </a:extLst>
          </p:cNvPr>
          <p:cNvPicPr>
            <a:picLocks noChangeAspect="1"/>
          </p:cNvPicPr>
          <p:nvPr/>
        </p:nvPicPr>
        <p:blipFill>
          <a:blip r:embed="rId3"/>
          <a:stretch>
            <a:fillRect/>
          </a:stretch>
        </p:blipFill>
        <p:spPr bwMode="auto">
          <a:xfrm>
            <a:off x="5544116" y="1404711"/>
            <a:ext cx="3523282" cy="4038146"/>
          </a:xfrm>
          <a:prstGeom prst="rect">
            <a:avLst/>
          </a:prstGeom>
          <a:noFill/>
          <a:ln>
            <a:noFill/>
          </a:ln>
          <a:effectLst/>
        </p:spPr>
      </p:pic>
    </p:spTree>
    <p:extLst>
      <p:ext uri="{BB962C8B-B14F-4D97-AF65-F5344CB8AC3E}">
        <p14:creationId xmlns:p14="http://schemas.microsoft.com/office/powerpoint/2010/main" val="1010860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4" descr="micr017">
            <a:extLst>
              <a:ext uri="{FF2B5EF4-FFF2-40B4-BE49-F238E27FC236}">
                <a16:creationId xmlns:a16="http://schemas.microsoft.com/office/drawing/2014/main" id="{1799FA51-9654-8846-8D53-712DC9773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1165225"/>
            <a:ext cx="5854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a:extLst>
              <a:ext uri="{FF2B5EF4-FFF2-40B4-BE49-F238E27FC236}">
                <a16:creationId xmlns:a16="http://schemas.microsoft.com/office/drawing/2014/main" id="{46971CBF-C731-F643-8B2A-E09E85B54CE6}"/>
              </a:ext>
            </a:extLst>
          </p:cNvPr>
          <p:cNvSpPr>
            <a:spLocks noGrp="1" noChangeArrowheads="1"/>
          </p:cNvSpPr>
          <p:nvPr>
            <p:ph type="body" idx="1"/>
          </p:nvPr>
        </p:nvSpPr>
        <p:spPr>
          <a:xfrm>
            <a:off x="0" y="1460500"/>
            <a:ext cx="4173538" cy="4114800"/>
          </a:xfrm>
        </p:spPr>
        <p:txBody>
          <a:bodyPr/>
          <a:lstStyle/>
          <a:p>
            <a:pPr>
              <a:defRPr/>
            </a:pPr>
            <a:r>
              <a:rPr lang="en-US" altLang="en-US" sz="1800" b="1" dirty="0"/>
              <a:t>Monochromatic Aberrations</a:t>
            </a:r>
          </a:p>
          <a:p>
            <a:pPr lvl="1">
              <a:defRPr/>
            </a:pPr>
            <a:r>
              <a:rPr lang="en-US" altLang="en-US" sz="1600" dirty="0"/>
              <a:t>Spherical aberration</a:t>
            </a:r>
          </a:p>
          <a:p>
            <a:pPr lvl="1">
              <a:defRPr/>
            </a:pPr>
            <a:r>
              <a:rPr lang="en-US" altLang="en-US" sz="1600" dirty="0"/>
              <a:t>Coma</a:t>
            </a:r>
          </a:p>
          <a:p>
            <a:pPr lvl="1">
              <a:defRPr/>
            </a:pPr>
            <a:r>
              <a:rPr lang="en-US" altLang="en-US" sz="1600" dirty="0"/>
              <a:t>Astigmatism</a:t>
            </a:r>
          </a:p>
          <a:p>
            <a:pPr lvl="1">
              <a:defRPr/>
            </a:pPr>
            <a:r>
              <a:rPr lang="en-US" altLang="en-US" sz="1600" dirty="0"/>
              <a:t>Flatness of field</a:t>
            </a:r>
          </a:p>
          <a:p>
            <a:pPr lvl="1">
              <a:defRPr/>
            </a:pPr>
            <a:r>
              <a:rPr lang="en-US" altLang="en-US" sz="1600" dirty="0"/>
              <a:t>Distortion</a:t>
            </a:r>
          </a:p>
          <a:p>
            <a:pPr>
              <a:defRPr/>
            </a:pPr>
            <a:r>
              <a:rPr lang="en-US" altLang="en-US" sz="1800" b="1" dirty="0"/>
              <a:t>Chromatic Aberrations</a:t>
            </a:r>
            <a:endParaRPr lang="en-US" altLang="en-US" sz="1800" dirty="0"/>
          </a:p>
          <a:p>
            <a:pPr lvl="1">
              <a:defRPr/>
            </a:pPr>
            <a:r>
              <a:rPr lang="en-US" altLang="en-US" sz="1600" dirty="0"/>
              <a:t>Longitudinal aberration</a:t>
            </a:r>
          </a:p>
          <a:p>
            <a:pPr lvl="1">
              <a:defRPr/>
            </a:pPr>
            <a:r>
              <a:rPr lang="en-US" altLang="en-US" sz="1600" dirty="0"/>
              <a:t>Lateral aberration</a:t>
            </a:r>
          </a:p>
        </p:txBody>
      </p:sp>
      <p:sp>
        <p:nvSpPr>
          <p:cNvPr id="13316" name="Rectangle 3">
            <a:extLst>
              <a:ext uri="{FF2B5EF4-FFF2-40B4-BE49-F238E27FC236}">
                <a16:creationId xmlns:a16="http://schemas.microsoft.com/office/drawing/2014/main" id="{3A68A00F-2A2D-0148-B56F-FF54B31878F4}"/>
              </a:ext>
            </a:extLst>
          </p:cNvPr>
          <p:cNvSpPr>
            <a:spLocks noChangeArrowheads="1"/>
          </p:cNvSpPr>
          <p:nvPr/>
        </p:nvSpPr>
        <p:spPr bwMode="auto">
          <a:xfrm>
            <a:off x="711200" y="190500"/>
            <a:ext cx="7772400" cy="708025"/>
          </a:xfrm>
          <a:prstGeom prst="rect">
            <a:avLst/>
          </a:prstGeom>
          <a:noFill/>
          <a:ln>
            <a:noFill/>
          </a:ln>
          <a:effec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3600" i="0" dirty="0">
                <a:solidFill>
                  <a:schemeClr val="tx2"/>
                </a:solidFill>
              </a:rPr>
              <a:t>Sources of Aberrations</a:t>
            </a:r>
          </a:p>
        </p:txBody>
      </p:sp>
      <p:sp>
        <p:nvSpPr>
          <p:cNvPr id="13317" name="Text Box 5">
            <a:extLst>
              <a:ext uri="{FF2B5EF4-FFF2-40B4-BE49-F238E27FC236}">
                <a16:creationId xmlns:a16="http://schemas.microsoft.com/office/drawing/2014/main" id="{A8FCFCA3-DC33-D643-B450-BB7E0EF9FDC6}"/>
              </a:ext>
            </a:extLst>
          </p:cNvPr>
          <p:cNvSpPr txBox="1">
            <a:spLocks noChangeArrowheads="1"/>
          </p:cNvSpPr>
          <p:nvPr/>
        </p:nvSpPr>
        <p:spPr bwMode="auto">
          <a:xfrm>
            <a:off x="387350" y="4235450"/>
            <a:ext cx="2662238" cy="703263"/>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600" b="1">
                <a:solidFill>
                  <a:srgbClr val="FF3300"/>
                </a:solidFill>
              </a:rPr>
              <a:t>Images reproduced from:</a:t>
            </a:r>
          </a:p>
          <a:p>
            <a:pPr>
              <a:spcBef>
                <a:spcPct val="50000"/>
              </a:spcBef>
              <a:buSzTx/>
              <a:buFontTx/>
              <a:buNone/>
              <a:defRPr/>
            </a:pPr>
            <a:r>
              <a:rPr lang="en-US" altLang="en-US" sz="1600" b="1">
                <a:solidFill>
                  <a:srgbClr val="FF3300"/>
                </a:solidFill>
              </a:rPr>
              <a:t>http://micro.magnet.fsu.edu/</a:t>
            </a:r>
          </a:p>
        </p:txBody>
      </p:sp>
      <p:sp>
        <p:nvSpPr>
          <p:cNvPr id="13318" name="Rectangle 6">
            <a:extLst>
              <a:ext uri="{FF2B5EF4-FFF2-40B4-BE49-F238E27FC236}">
                <a16:creationId xmlns:a16="http://schemas.microsoft.com/office/drawing/2014/main" id="{4BB64528-BB8D-0D46-80C5-4023B3185CB7}"/>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
        <p:nvSpPr>
          <p:cNvPr id="27655" name="TextBox 1">
            <a:extLst>
              <a:ext uri="{FF2B5EF4-FFF2-40B4-BE49-F238E27FC236}">
                <a16:creationId xmlns:a16="http://schemas.microsoft.com/office/drawing/2014/main" id="{BE72559A-5BF7-C845-9439-445AC8E9D6C8}"/>
              </a:ext>
            </a:extLst>
          </p:cNvPr>
          <p:cNvSpPr txBox="1">
            <a:spLocks noChangeArrowheads="1"/>
          </p:cNvSpPr>
          <p:nvPr/>
        </p:nvSpPr>
        <p:spPr bwMode="auto">
          <a:xfrm>
            <a:off x="279400" y="5310188"/>
            <a:ext cx="88630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200" b="1"/>
              <a:t>chromatic aberration</a:t>
            </a:r>
            <a:r>
              <a:rPr lang="en-US" altLang="en-US" sz="1200"/>
              <a:t>: different wavelengths or colors of light focused at different distances </a:t>
            </a:r>
            <a:br>
              <a:rPr lang="en-US" altLang="en-US" sz="1200" b="1"/>
            </a:br>
            <a:r>
              <a:rPr lang="en-US" altLang="en-US" sz="1200" b="1"/>
              <a:t>coma</a:t>
            </a:r>
            <a:r>
              <a:rPr lang="en-US" altLang="en-US" sz="1200"/>
              <a:t>: images of structures distorted away from the center</a:t>
            </a:r>
            <a:br>
              <a:rPr lang="en-US" altLang="en-US" sz="1200" b="1"/>
            </a:br>
            <a:r>
              <a:rPr lang="en-US" altLang="en-US" sz="1200" b="1"/>
              <a:t>spherical aberration:</a:t>
            </a:r>
            <a:r>
              <a:rPr lang="en-US" altLang="en-US" sz="1200"/>
              <a:t> light passing through the lens center focused at a different distance to light passing outer part of the lens </a:t>
            </a:r>
            <a:br>
              <a:rPr lang="en-US" altLang="en-US" sz="1200" b="1"/>
            </a:br>
            <a:r>
              <a:rPr lang="en-US" altLang="en-US" sz="1200" b="1"/>
              <a:t>astigmatism</a:t>
            </a:r>
            <a:r>
              <a:rPr lang="en-US" altLang="en-US" sz="1200"/>
              <a:t>:  light in the vertical plane being focused differently to light in the horizontal  plane</a:t>
            </a:r>
            <a:br>
              <a:rPr lang="en-US" altLang="en-US" sz="1200" b="1"/>
            </a:br>
            <a:r>
              <a:rPr lang="en-US" altLang="en-US" sz="1200" b="1"/>
              <a:t>curvature of field</a:t>
            </a:r>
            <a:r>
              <a:rPr lang="en-US" altLang="en-US" sz="1200"/>
              <a:t>:  a flat subject plane being imaged as the surface of a sphere instead of a flat plane. </a:t>
            </a:r>
          </a:p>
        </p:txBody>
      </p:sp>
    </p:spTree>
  </p:cSld>
  <p:clrMapOvr>
    <a:overrideClrMapping bg1="lt1" tx1="dk1" bg2="lt2" tx2="dk2" accent1="accent1" accent2="accent2" accent3="accent3" accent4="accent4" accent5="accent5" accent6="accent6" hlink="hlink" folHlink="folHlink"/>
  </p:clrMapOvr>
  <p:transition advTm="494"/>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75EF-B4A4-DC4D-8ABA-67CC3407E1CB}"/>
              </a:ext>
            </a:extLst>
          </p:cNvPr>
          <p:cNvSpPr>
            <a:spLocks noGrp="1"/>
          </p:cNvSpPr>
          <p:nvPr>
            <p:ph type="title"/>
          </p:nvPr>
        </p:nvSpPr>
        <p:spPr>
          <a:xfrm>
            <a:off x="685800" y="65088"/>
            <a:ext cx="7772400" cy="557212"/>
          </a:xfrm>
        </p:spPr>
        <p:txBody>
          <a:bodyPr/>
          <a:lstStyle/>
          <a:p>
            <a:pPr>
              <a:defRPr/>
            </a:pPr>
            <a:r>
              <a:rPr lang="en-US" altLang="en-US" b="1" dirty="0"/>
              <a:t>Chromatic Aberrations</a:t>
            </a:r>
            <a:endParaRPr lang="en-US" dirty="0"/>
          </a:p>
        </p:txBody>
      </p:sp>
      <p:pic>
        <p:nvPicPr>
          <p:cNvPr id="29698" name="Picture 3">
            <a:extLst>
              <a:ext uri="{FF2B5EF4-FFF2-40B4-BE49-F238E27FC236}">
                <a16:creationId xmlns:a16="http://schemas.microsoft.com/office/drawing/2014/main" id="{8BF56DC5-FD5E-C048-83FD-0C30639FB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1096963"/>
            <a:ext cx="2640012"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334F46B-9BD6-1041-B55E-CAF310E4739F}"/>
              </a:ext>
            </a:extLst>
          </p:cNvPr>
          <p:cNvSpPr/>
          <p:nvPr/>
        </p:nvSpPr>
        <p:spPr>
          <a:xfrm>
            <a:off x="4717596" y="6139089"/>
            <a:ext cx="5588000" cy="261938"/>
          </a:xfrm>
          <a:prstGeom prst="rect">
            <a:avLst/>
          </a:prstGeom>
        </p:spPr>
        <p:txBody>
          <a:bodyPr>
            <a:spAutoFit/>
          </a:bodyPr>
          <a:lstStyle/>
          <a:p>
            <a:pPr>
              <a:defRPr/>
            </a:pPr>
            <a:r>
              <a:rPr lang="en-US" sz="1050" dirty="0">
                <a:solidFill>
                  <a:srgbClr val="FF0000"/>
                </a:solidFill>
              </a:rPr>
              <a:t>http://</a:t>
            </a:r>
            <a:r>
              <a:rPr lang="en-US" sz="1050" dirty="0" err="1">
                <a:solidFill>
                  <a:srgbClr val="FF0000"/>
                </a:solidFill>
              </a:rPr>
              <a:t>micro.magnet.fsu.edu</a:t>
            </a:r>
            <a:r>
              <a:rPr lang="en-US" sz="1050" dirty="0">
                <a:solidFill>
                  <a:srgbClr val="FF0000"/>
                </a:solidFill>
              </a:rPr>
              <a:t>/primer/java/aberrations/chromatic/</a:t>
            </a:r>
            <a:r>
              <a:rPr lang="en-US" sz="1050" dirty="0" err="1">
                <a:solidFill>
                  <a:srgbClr val="FF0000"/>
                </a:solidFill>
              </a:rPr>
              <a:t>index.html</a:t>
            </a:r>
            <a:endParaRPr lang="en-US" sz="1050" dirty="0">
              <a:solidFill>
                <a:srgbClr val="FF0000"/>
              </a:solidFill>
            </a:endParaRPr>
          </a:p>
        </p:txBody>
      </p:sp>
      <p:pic>
        <p:nvPicPr>
          <p:cNvPr id="29700" name="Picture 6">
            <a:extLst>
              <a:ext uri="{FF2B5EF4-FFF2-40B4-BE49-F238E27FC236}">
                <a16:creationId xmlns:a16="http://schemas.microsoft.com/office/drawing/2014/main" id="{139989D9-795F-DB4B-A687-4D1526830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613" y="1096963"/>
            <a:ext cx="2478087"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a:extLst>
              <a:ext uri="{FF2B5EF4-FFF2-40B4-BE49-F238E27FC236}">
                <a16:creationId xmlns:a16="http://schemas.microsoft.com/office/drawing/2014/main" id="{233976A0-5924-EE49-8D6D-D9B184A12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8350" y="1124744"/>
            <a:ext cx="24130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8">
            <a:extLst>
              <a:ext uri="{FF2B5EF4-FFF2-40B4-BE49-F238E27FC236}">
                <a16:creationId xmlns:a16="http://schemas.microsoft.com/office/drawing/2014/main" id="{BA62FB94-4E37-B949-8DCC-0092431C986F}"/>
              </a:ext>
            </a:extLst>
          </p:cNvPr>
          <p:cNvSpPr txBox="1">
            <a:spLocks noChangeArrowheads="1"/>
          </p:cNvSpPr>
          <p:nvPr/>
        </p:nvSpPr>
        <p:spPr bwMode="auto">
          <a:xfrm>
            <a:off x="219869" y="4077495"/>
            <a:ext cx="852011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400" i="0" dirty="0"/>
              <a:t>Blue light is refracted to the greatest extent followed by green and red light, a phenomenon commonly referred to as dispersion. The inability of a lens to bring all of the colors into a common focus results in a slightly different image size and focal point for each predominant wavelength group. This leads to colored fringes surrounding the image. When the focus is set for the middle of the wavelength band, the image has a green cast with a halo of purple (composed of a mixture of red and blue) surrounding it.</a:t>
            </a:r>
            <a:endParaRPr lang="en-US" altLang="en-US"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95625-008C-1346-8896-389AF0130123}"/>
              </a:ext>
            </a:extLst>
          </p:cNvPr>
          <p:cNvSpPr>
            <a:spLocks noGrp="1"/>
          </p:cNvSpPr>
          <p:nvPr>
            <p:ph type="title"/>
          </p:nvPr>
        </p:nvSpPr>
        <p:spPr>
          <a:xfrm>
            <a:off x="685800" y="68263"/>
            <a:ext cx="7772400" cy="587375"/>
          </a:xfrm>
        </p:spPr>
        <p:txBody>
          <a:bodyPr/>
          <a:lstStyle/>
          <a:p>
            <a:pPr>
              <a:defRPr/>
            </a:pPr>
            <a:r>
              <a:rPr lang="en-US" dirty="0"/>
              <a:t>Chromatic Aberration</a:t>
            </a:r>
          </a:p>
        </p:txBody>
      </p:sp>
      <p:pic>
        <p:nvPicPr>
          <p:cNvPr id="30722" name="Picture 3">
            <a:extLst>
              <a:ext uri="{FF2B5EF4-FFF2-40B4-BE49-F238E27FC236}">
                <a16:creationId xmlns:a16="http://schemas.microsoft.com/office/drawing/2014/main" id="{3130C807-DF10-814D-91A1-2E393940B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627" y="677863"/>
            <a:ext cx="2822575"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4">
            <a:extLst>
              <a:ext uri="{FF2B5EF4-FFF2-40B4-BE49-F238E27FC236}">
                <a16:creationId xmlns:a16="http://schemas.microsoft.com/office/drawing/2014/main" id="{0CCBB7CA-0AAF-2B42-BA43-E469732233F2}"/>
              </a:ext>
            </a:extLst>
          </p:cNvPr>
          <p:cNvSpPr txBox="1">
            <a:spLocks noChangeArrowheads="1"/>
          </p:cNvSpPr>
          <p:nvPr/>
        </p:nvSpPr>
        <p:spPr bwMode="auto">
          <a:xfrm>
            <a:off x="3959452" y="3492501"/>
            <a:ext cx="1387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Achromat</a:t>
            </a:r>
          </a:p>
        </p:txBody>
      </p:sp>
      <p:pic>
        <p:nvPicPr>
          <p:cNvPr id="30724" name="Picture 5">
            <a:extLst>
              <a:ext uri="{FF2B5EF4-FFF2-40B4-BE49-F238E27FC236}">
                <a16:creationId xmlns:a16="http://schemas.microsoft.com/office/drawing/2014/main" id="{3891C05A-3CCB-184A-BC50-4798B795B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827" y="655638"/>
            <a:ext cx="265747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6">
            <a:extLst>
              <a:ext uri="{FF2B5EF4-FFF2-40B4-BE49-F238E27FC236}">
                <a16:creationId xmlns:a16="http://schemas.microsoft.com/office/drawing/2014/main" id="{84405AD0-D883-4C4C-ACEA-DA7EEC38986B}"/>
              </a:ext>
            </a:extLst>
          </p:cNvPr>
          <p:cNvSpPr txBox="1">
            <a:spLocks noChangeArrowheads="1"/>
          </p:cNvSpPr>
          <p:nvPr/>
        </p:nvSpPr>
        <p:spPr bwMode="auto">
          <a:xfrm>
            <a:off x="6589939" y="3492501"/>
            <a:ext cx="1693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Apochromat</a:t>
            </a:r>
          </a:p>
        </p:txBody>
      </p:sp>
      <p:pic>
        <p:nvPicPr>
          <p:cNvPr id="30726" name="Picture 7">
            <a:extLst>
              <a:ext uri="{FF2B5EF4-FFF2-40B4-BE49-F238E27FC236}">
                <a16:creationId xmlns:a16="http://schemas.microsoft.com/office/drawing/2014/main" id="{0FD09E2D-7DCB-AE4E-8B39-BD6DAD590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64" y="655638"/>
            <a:ext cx="3001963"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65541BA-8671-5943-AAAD-9BD42670C45F}"/>
              </a:ext>
            </a:extLst>
          </p:cNvPr>
          <p:cNvSpPr/>
          <p:nvPr/>
        </p:nvSpPr>
        <p:spPr>
          <a:xfrm>
            <a:off x="4420053" y="3359150"/>
            <a:ext cx="5588000" cy="260350"/>
          </a:xfrm>
          <a:prstGeom prst="rect">
            <a:avLst/>
          </a:prstGeom>
        </p:spPr>
        <p:txBody>
          <a:bodyPr>
            <a:spAutoFit/>
          </a:bodyPr>
          <a:lstStyle/>
          <a:p>
            <a:pPr>
              <a:defRPr/>
            </a:pPr>
            <a:r>
              <a:rPr lang="en-US" sz="1050" dirty="0">
                <a:solidFill>
                  <a:srgbClr val="FF0000"/>
                </a:solidFill>
              </a:rPr>
              <a:t>http://</a:t>
            </a:r>
            <a:r>
              <a:rPr lang="en-US" sz="1050" dirty="0" err="1">
                <a:solidFill>
                  <a:srgbClr val="FF0000"/>
                </a:solidFill>
              </a:rPr>
              <a:t>micro.magnet.fsu.edu</a:t>
            </a:r>
            <a:r>
              <a:rPr lang="en-US" sz="1050" dirty="0">
                <a:solidFill>
                  <a:srgbClr val="FF0000"/>
                </a:solidFill>
              </a:rPr>
              <a:t>/primer/java/aberrations/chromatic/</a:t>
            </a:r>
            <a:r>
              <a:rPr lang="en-US" sz="1050" dirty="0" err="1">
                <a:solidFill>
                  <a:srgbClr val="FF0000"/>
                </a:solidFill>
              </a:rPr>
              <a:t>index.html</a:t>
            </a:r>
            <a:endParaRPr lang="en-US" sz="1050" dirty="0">
              <a:solidFill>
                <a:srgbClr val="FF0000"/>
              </a:solidFill>
            </a:endParaRPr>
          </a:p>
        </p:txBody>
      </p:sp>
      <p:sp>
        <p:nvSpPr>
          <p:cNvPr id="30728" name="TextBox 9">
            <a:extLst>
              <a:ext uri="{FF2B5EF4-FFF2-40B4-BE49-F238E27FC236}">
                <a16:creationId xmlns:a16="http://schemas.microsoft.com/office/drawing/2014/main" id="{958B1F85-3040-E745-AF66-6F8E30F93C5C}"/>
              </a:ext>
            </a:extLst>
          </p:cNvPr>
          <p:cNvSpPr txBox="1">
            <a:spLocks noChangeArrowheads="1"/>
          </p:cNvSpPr>
          <p:nvPr/>
        </p:nvSpPr>
        <p:spPr bwMode="auto">
          <a:xfrm>
            <a:off x="746352" y="3492501"/>
            <a:ext cx="1727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Uncorrected</a:t>
            </a:r>
          </a:p>
        </p:txBody>
      </p:sp>
      <p:sp>
        <p:nvSpPr>
          <p:cNvPr id="3" name="TextBox 2">
            <a:extLst>
              <a:ext uri="{FF2B5EF4-FFF2-40B4-BE49-F238E27FC236}">
                <a16:creationId xmlns:a16="http://schemas.microsoft.com/office/drawing/2014/main" id="{1E303C60-42F9-C640-A0C3-C26B4E7ECC19}"/>
              </a:ext>
            </a:extLst>
          </p:cNvPr>
          <p:cNvSpPr txBox="1"/>
          <p:nvPr/>
        </p:nvSpPr>
        <p:spPr>
          <a:xfrm>
            <a:off x="370114" y="3886064"/>
            <a:ext cx="7772400" cy="738664"/>
          </a:xfrm>
          <a:prstGeom prst="rect">
            <a:avLst/>
          </a:prstGeom>
          <a:noFill/>
        </p:spPr>
        <p:txBody>
          <a:bodyPr wrap="square" rtlCol="0">
            <a:spAutoFit/>
          </a:bodyPr>
          <a:lstStyle/>
          <a:p>
            <a:r>
              <a:rPr lang="en-US" sz="1400" i="0" dirty="0"/>
              <a:t>An </a:t>
            </a:r>
            <a:r>
              <a:rPr lang="en-US" sz="1400" b="1" i="0" dirty="0"/>
              <a:t>achromatic lens</a:t>
            </a:r>
            <a:r>
              <a:rPr lang="en-US" sz="1400" i="0" dirty="0"/>
              <a:t> or </a:t>
            </a:r>
            <a:r>
              <a:rPr lang="en-US" sz="1400" b="1" i="0" dirty="0"/>
              <a:t>achromat</a:t>
            </a:r>
            <a:r>
              <a:rPr lang="en-US" sz="1400" i="0" dirty="0"/>
              <a:t> is a </a:t>
            </a:r>
            <a:r>
              <a:rPr lang="en-US" sz="1400" i="0" dirty="0">
                <a:hlinkClick r:id="rId5" tooltip="Lens (optics)"/>
              </a:rPr>
              <a:t>lens</a:t>
            </a:r>
            <a:r>
              <a:rPr lang="en-US" sz="1400" i="0" dirty="0"/>
              <a:t> that is designed to limit the effects of </a:t>
            </a:r>
            <a:r>
              <a:rPr lang="en-US" sz="1400" i="0" dirty="0">
                <a:hlinkClick r:id="rId6" tooltip="Chromatic aberration"/>
              </a:rPr>
              <a:t>chromatic</a:t>
            </a:r>
            <a:r>
              <a:rPr lang="en-US" sz="1400" i="0" dirty="0"/>
              <a:t> and </a:t>
            </a:r>
            <a:r>
              <a:rPr lang="en-US" sz="1400" i="0" dirty="0">
                <a:hlinkClick r:id="rId7" tooltip="Spherical aberration"/>
              </a:rPr>
              <a:t>spherical aberration</a:t>
            </a:r>
            <a:r>
              <a:rPr lang="en-US" sz="1400" i="0" dirty="0"/>
              <a:t>. Achromatic lenses are corrected to bring two wavelengths (typically red and blue) into focus on the same plane.</a:t>
            </a:r>
            <a:endParaRPr lang="en-US" sz="1400" dirty="0"/>
          </a:p>
        </p:txBody>
      </p:sp>
      <p:pic>
        <p:nvPicPr>
          <p:cNvPr id="5" name="Picture 4">
            <a:extLst>
              <a:ext uri="{FF2B5EF4-FFF2-40B4-BE49-F238E27FC236}">
                <a16:creationId xmlns:a16="http://schemas.microsoft.com/office/drawing/2014/main" id="{3B912A1D-6CDC-F94F-B182-FC327D5AB9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5600" y="4713492"/>
            <a:ext cx="2641600" cy="1316261"/>
          </a:xfrm>
          <a:prstGeom prst="rect">
            <a:avLst/>
          </a:prstGeom>
        </p:spPr>
      </p:pic>
      <p:pic>
        <p:nvPicPr>
          <p:cNvPr id="7" name="Picture 6">
            <a:extLst>
              <a:ext uri="{FF2B5EF4-FFF2-40B4-BE49-F238E27FC236}">
                <a16:creationId xmlns:a16="http://schemas.microsoft.com/office/drawing/2014/main" id="{2E785A36-D3A9-8C47-8BB3-0D6123B0FE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352" y="4665836"/>
            <a:ext cx="3073627" cy="1519230"/>
          </a:xfrm>
          <a:prstGeom prst="rect">
            <a:avLst/>
          </a:prstGeom>
        </p:spPr>
      </p:pic>
      <p:sp>
        <p:nvSpPr>
          <p:cNvPr id="8" name="TextBox 7">
            <a:extLst>
              <a:ext uri="{FF2B5EF4-FFF2-40B4-BE49-F238E27FC236}">
                <a16:creationId xmlns:a16="http://schemas.microsoft.com/office/drawing/2014/main" id="{89ADFC5C-606B-A444-8949-C326F86CD890}"/>
              </a:ext>
            </a:extLst>
          </p:cNvPr>
          <p:cNvSpPr txBox="1"/>
          <p:nvPr/>
        </p:nvSpPr>
        <p:spPr>
          <a:xfrm>
            <a:off x="2859314" y="6168571"/>
            <a:ext cx="5919826" cy="276999"/>
          </a:xfrm>
          <a:prstGeom prst="rect">
            <a:avLst/>
          </a:prstGeom>
          <a:noFill/>
        </p:spPr>
        <p:txBody>
          <a:bodyPr wrap="none" rtlCol="0">
            <a:spAutoFit/>
          </a:bodyPr>
          <a:lstStyle/>
          <a:p>
            <a:r>
              <a:rPr lang="en-US" sz="1200" dirty="0">
                <a:solidFill>
                  <a:schemeClr val="accent1">
                    <a:lumMod val="75000"/>
                  </a:schemeClr>
                </a:solidFill>
              </a:rPr>
              <a:t>https://</a:t>
            </a:r>
            <a:r>
              <a:rPr lang="en-US" sz="1200" dirty="0" err="1">
                <a:solidFill>
                  <a:schemeClr val="accent1">
                    <a:lumMod val="75000"/>
                  </a:schemeClr>
                </a:solidFill>
              </a:rPr>
              <a:t>lenspire.zeiss.com</a:t>
            </a:r>
            <a:r>
              <a:rPr lang="en-US" sz="1200" dirty="0">
                <a:solidFill>
                  <a:schemeClr val="accent1">
                    <a:lumMod val="75000"/>
                  </a:schemeClr>
                </a:solidFill>
              </a:rPr>
              <a:t>/photo/</a:t>
            </a:r>
            <a:r>
              <a:rPr lang="en-US" sz="1200" dirty="0" err="1">
                <a:solidFill>
                  <a:schemeClr val="accent1">
                    <a:lumMod val="75000"/>
                  </a:schemeClr>
                </a:solidFill>
              </a:rPr>
              <a:t>en</a:t>
            </a:r>
            <a:r>
              <a:rPr lang="en-US" sz="1200" dirty="0">
                <a:solidFill>
                  <a:schemeClr val="accent1">
                    <a:lumMod val="75000"/>
                  </a:schemeClr>
                </a:solidFill>
              </a:rPr>
              <a:t>/article/achromat-and-apochromat-what-is-the-difference/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16E2DE91-057B-6B4E-A6C2-0B63AB1D8FF5}"/>
              </a:ext>
            </a:extLst>
          </p:cNvPr>
          <p:cNvSpPr>
            <a:spLocks noGrp="1"/>
          </p:cNvSpPr>
          <p:nvPr>
            <p:ph type="title"/>
          </p:nvPr>
        </p:nvSpPr>
        <p:spPr>
          <a:xfrm>
            <a:off x="685800" y="225425"/>
            <a:ext cx="7772400" cy="1143000"/>
          </a:xfrm>
        </p:spPr>
        <p:txBody>
          <a:bodyPr/>
          <a:lstStyle/>
          <a:p>
            <a:pPr>
              <a:defRPr/>
            </a:pPr>
            <a:r>
              <a:rPr lang="en-US" altLang="en-US"/>
              <a:t>Chromatic Aberration</a:t>
            </a:r>
          </a:p>
        </p:txBody>
      </p:sp>
      <p:pic>
        <p:nvPicPr>
          <p:cNvPr id="19459" name="Picture 2">
            <a:extLst>
              <a:ext uri="{FF2B5EF4-FFF2-40B4-BE49-F238E27FC236}">
                <a16:creationId xmlns:a16="http://schemas.microsoft.com/office/drawing/2014/main" id="{ED280A3D-CCFB-8A45-B0DC-F6DCD4FCA0C3}"/>
              </a:ext>
            </a:extLst>
          </p:cNvPr>
          <p:cNvPicPr>
            <a:picLocks noChangeAspect="1" noChangeArrowheads="1"/>
          </p:cNvPicPr>
          <p:nvPr/>
        </p:nvPicPr>
        <p:blipFill>
          <a:blip r:embed="rId3"/>
          <a:srcRect/>
          <a:stretch>
            <a:fillRect/>
          </a:stretch>
        </p:blipFill>
        <p:spPr bwMode="auto">
          <a:xfrm>
            <a:off x="795338" y="1368425"/>
            <a:ext cx="4043362" cy="4405313"/>
          </a:xfrm>
          <a:prstGeom prst="rect">
            <a:avLst/>
          </a:prstGeom>
          <a:noFill/>
          <a:ln>
            <a:noFill/>
          </a:ln>
          <a:effectLst/>
        </p:spPr>
      </p:pic>
      <p:sp>
        <p:nvSpPr>
          <p:cNvPr id="31747" name="TextBox 3">
            <a:extLst>
              <a:ext uri="{FF2B5EF4-FFF2-40B4-BE49-F238E27FC236}">
                <a16:creationId xmlns:a16="http://schemas.microsoft.com/office/drawing/2014/main" id="{0C019F72-F2F7-3344-9FD6-E17FF7F2D0EE}"/>
              </a:ext>
            </a:extLst>
          </p:cNvPr>
          <p:cNvSpPr txBox="1">
            <a:spLocks noChangeArrowheads="1"/>
          </p:cNvSpPr>
          <p:nvPr/>
        </p:nvSpPr>
        <p:spPr bwMode="auto">
          <a:xfrm>
            <a:off x="3941763" y="6067425"/>
            <a:ext cx="5078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200">
                <a:solidFill>
                  <a:srgbClr val="0070C0"/>
                </a:solidFill>
              </a:rPr>
              <a:t>Image taken from http://micro.magnet.fsu.edu/primer/anatomy/aberrations.html</a:t>
            </a:r>
          </a:p>
        </p:txBody>
      </p:sp>
      <p:sp>
        <p:nvSpPr>
          <p:cNvPr id="31748" name="TextBox 4">
            <a:extLst>
              <a:ext uri="{FF2B5EF4-FFF2-40B4-BE49-F238E27FC236}">
                <a16:creationId xmlns:a16="http://schemas.microsoft.com/office/drawing/2014/main" id="{7072CEFD-8014-654A-A8E9-AED6267F5D8A}"/>
              </a:ext>
            </a:extLst>
          </p:cNvPr>
          <p:cNvSpPr txBox="1">
            <a:spLocks noChangeArrowheads="1"/>
          </p:cNvSpPr>
          <p:nvPr/>
        </p:nvSpPr>
        <p:spPr bwMode="auto">
          <a:xfrm>
            <a:off x="5124450" y="2932113"/>
            <a:ext cx="38512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Light of different wavelengths</a:t>
            </a:r>
          </a:p>
          <a:p>
            <a:pPr algn="ctr">
              <a:spcBef>
                <a:spcPct val="0"/>
              </a:spcBef>
              <a:buSzTx/>
              <a:buFontTx/>
              <a:buNone/>
            </a:pPr>
            <a:r>
              <a:rPr lang="en-US" altLang="en-US" sz="2400"/>
              <a:t> is focused at different points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12CCD55-B5CF-814F-A877-4775DDCE7F23}"/>
              </a:ext>
            </a:extLst>
          </p:cNvPr>
          <p:cNvSpPr>
            <a:spLocks noGrp="1" noChangeArrowheads="1"/>
          </p:cNvSpPr>
          <p:nvPr>
            <p:ph type="title"/>
          </p:nvPr>
        </p:nvSpPr>
        <p:spPr>
          <a:xfrm>
            <a:off x="635000" y="190500"/>
            <a:ext cx="7772400" cy="520700"/>
          </a:xfrm>
        </p:spPr>
        <p:txBody>
          <a:bodyPr/>
          <a:lstStyle/>
          <a:p>
            <a:pPr>
              <a:defRPr/>
            </a:pPr>
            <a:r>
              <a:rPr lang="en-US" altLang="en-US"/>
              <a:t>Review</a:t>
            </a:r>
          </a:p>
        </p:txBody>
      </p:sp>
      <p:sp>
        <p:nvSpPr>
          <p:cNvPr id="3075" name="Rectangle 5">
            <a:extLst>
              <a:ext uri="{FF2B5EF4-FFF2-40B4-BE49-F238E27FC236}">
                <a16:creationId xmlns:a16="http://schemas.microsoft.com/office/drawing/2014/main" id="{833C96F0-0452-2B44-8FCC-62C527D65BD2}"/>
              </a:ext>
            </a:extLst>
          </p:cNvPr>
          <p:cNvSpPr>
            <a:spLocks noChangeArrowheads="1"/>
          </p:cNvSpPr>
          <p:nvPr/>
        </p:nvSpPr>
        <p:spPr bwMode="auto">
          <a:xfrm>
            <a:off x="744538" y="1058863"/>
            <a:ext cx="7772400" cy="863600"/>
          </a:xfrm>
          <a:prstGeom prst="rect">
            <a:avLst/>
          </a:prstGeom>
          <a:noFill/>
          <a:ln>
            <a:noFill/>
          </a:ln>
          <a:effec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4400" i="0">
                <a:solidFill>
                  <a:srgbClr val="FF0000"/>
                </a:solidFill>
              </a:rPr>
              <a:t>Properties of Light</a:t>
            </a:r>
            <a:endParaRPr lang="en-US" altLang="en-US" sz="4400" i="0">
              <a:solidFill>
                <a:schemeClr val="tx2"/>
              </a:solidFill>
            </a:endParaRPr>
          </a:p>
        </p:txBody>
      </p:sp>
      <p:sp>
        <p:nvSpPr>
          <p:cNvPr id="3076" name="Rectangle 6">
            <a:extLst>
              <a:ext uri="{FF2B5EF4-FFF2-40B4-BE49-F238E27FC236}">
                <a16:creationId xmlns:a16="http://schemas.microsoft.com/office/drawing/2014/main" id="{29AB023D-AE53-2A4E-8C92-7CA469295FE9}"/>
              </a:ext>
            </a:extLst>
          </p:cNvPr>
          <p:cNvSpPr>
            <a:spLocks noChangeArrowheads="1"/>
          </p:cNvSpPr>
          <p:nvPr/>
        </p:nvSpPr>
        <p:spPr bwMode="auto">
          <a:xfrm>
            <a:off x="1325563" y="2117725"/>
            <a:ext cx="6345237" cy="2286000"/>
          </a:xfrm>
          <a:prstGeom prst="rect">
            <a:avLst/>
          </a:prstGeom>
          <a:noFill/>
          <a:ln>
            <a:noFill/>
          </a:ln>
          <a:effectLst/>
        </p:spPr>
        <p:txBody>
          <a:bodyPr lIns="90488" tIns="44450" rIns="90488" bIns="44450"/>
          <a:lstStyle>
            <a:lvl1pPr marL="342900" indent="-342900"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defRPr/>
            </a:pPr>
            <a:r>
              <a:rPr lang="en-US" altLang="en-US" sz="2800" i="0"/>
              <a:t>Refraction</a:t>
            </a:r>
          </a:p>
          <a:p>
            <a:pPr>
              <a:defRPr/>
            </a:pPr>
            <a:r>
              <a:rPr lang="en-US" altLang="en-US" sz="2800" i="0"/>
              <a:t>A Lens</a:t>
            </a:r>
          </a:p>
          <a:p>
            <a:pPr>
              <a:defRPr/>
            </a:pPr>
            <a:r>
              <a:rPr lang="en-US" altLang="en-US" sz="2800" i="0"/>
              <a:t>Refractive Index</a:t>
            </a:r>
          </a:p>
          <a:p>
            <a:pPr>
              <a:defRPr/>
            </a:pPr>
            <a:r>
              <a:rPr lang="en-US" altLang="en-US" sz="2800" i="0"/>
              <a:t>Numerical Aperture</a:t>
            </a:r>
          </a:p>
          <a:p>
            <a:pPr>
              <a:defRPr/>
            </a:pPr>
            <a:r>
              <a:rPr lang="en-US" altLang="en-US" sz="2800" i="0"/>
              <a:t>Resolution</a:t>
            </a:r>
          </a:p>
          <a:p>
            <a:pPr>
              <a:defRPr/>
            </a:pPr>
            <a:r>
              <a:rPr lang="en-US" altLang="en-US" sz="2800" i="0"/>
              <a:t>Aberrations</a:t>
            </a:r>
          </a:p>
          <a:p>
            <a:pPr>
              <a:defRPr/>
            </a:pPr>
            <a:r>
              <a:rPr lang="en-US" altLang="en-US" sz="2800" i="0"/>
              <a:t>Fluorescence</a:t>
            </a:r>
          </a:p>
        </p:txBody>
      </p:sp>
      <p:sp>
        <p:nvSpPr>
          <p:cNvPr id="3077" name="Rectangle 8">
            <a:extLst>
              <a:ext uri="{FF2B5EF4-FFF2-40B4-BE49-F238E27FC236}">
                <a16:creationId xmlns:a16="http://schemas.microsoft.com/office/drawing/2014/main" id="{554BC46C-4868-A141-BC82-8FC9C417AA42}"/>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3" descr="micr032">
            <a:extLst>
              <a:ext uri="{FF2B5EF4-FFF2-40B4-BE49-F238E27FC236}">
                <a16:creationId xmlns:a16="http://schemas.microsoft.com/office/drawing/2014/main" id="{748E9481-C612-1C4C-AB0D-7F3BB010D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068638"/>
            <a:ext cx="484028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a:extLst>
              <a:ext uri="{FF2B5EF4-FFF2-40B4-BE49-F238E27FC236}">
                <a16:creationId xmlns:a16="http://schemas.microsoft.com/office/drawing/2014/main" id="{233A7889-24C2-E64B-98EB-0E28F050D9BF}"/>
              </a:ext>
            </a:extLst>
          </p:cNvPr>
          <p:cNvSpPr>
            <a:spLocks noGrp="1" noChangeArrowheads="1"/>
          </p:cNvSpPr>
          <p:nvPr>
            <p:ph type="body" idx="1"/>
          </p:nvPr>
        </p:nvSpPr>
        <p:spPr>
          <a:xfrm>
            <a:off x="784225" y="0"/>
            <a:ext cx="7967663" cy="650875"/>
          </a:xfrm>
        </p:spPr>
        <p:txBody>
          <a:bodyPr/>
          <a:lstStyle/>
          <a:p>
            <a:pPr>
              <a:buFontTx/>
              <a:buNone/>
              <a:defRPr/>
            </a:pPr>
            <a:r>
              <a:rPr lang="en-US" altLang="en-US" b="1"/>
              <a:t>Monochromatic Aberration - </a:t>
            </a:r>
            <a:r>
              <a:rPr lang="en-US" altLang="en-US" sz="2400"/>
              <a:t>Spherical aberration</a:t>
            </a:r>
          </a:p>
        </p:txBody>
      </p:sp>
      <p:sp>
        <p:nvSpPr>
          <p:cNvPr id="14340" name="Rectangle 3">
            <a:extLst>
              <a:ext uri="{FF2B5EF4-FFF2-40B4-BE49-F238E27FC236}">
                <a16:creationId xmlns:a16="http://schemas.microsoft.com/office/drawing/2014/main" id="{72765CE9-AE3C-2C45-B82B-BD8CD3AE0560}"/>
              </a:ext>
            </a:extLst>
          </p:cNvPr>
          <p:cNvSpPr>
            <a:spLocks noChangeArrowheads="1"/>
          </p:cNvSpPr>
          <p:nvPr/>
        </p:nvSpPr>
        <p:spPr bwMode="auto">
          <a:xfrm>
            <a:off x="236538" y="5637213"/>
            <a:ext cx="8696325" cy="822325"/>
          </a:xfrm>
          <a:prstGeom prst="rect">
            <a:avLst/>
          </a:prstGeom>
          <a:noFill/>
          <a:ln>
            <a:noFill/>
          </a:ln>
          <a:effec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i="0"/>
              <a:t>Generated by nonspherical wavefronts produced by the objective, and increased tube length, or inserted objects such as coverslips, immersion oil, etc. Essentially, it is desirable only to use the </a:t>
            </a:r>
            <a:r>
              <a:rPr lang="en-US" altLang="en-US" sz="1600" i="0">
                <a:solidFill>
                  <a:schemeClr val="hlink"/>
                </a:solidFill>
              </a:rPr>
              <a:t>center part of a lens</a:t>
            </a:r>
            <a:r>
              <a:rPr lang="en-US" altLang="en-US" sz="1600" i="0"/>
              <a:t> to avoid this problem.</a:t>
            </a:r>
          </a:p>
        </p:txBody>
      </p:sp>
      <p:grpSp>
        <p:nvGrpSpPr>
          <p:cNvPr id="33796" name="Group 32">
            <a:extLst>
              <a:ext uri="{FF2B5EF4-FFF2-40B4-BE49-F238E27FC236}">
                <a16:creationId xmlns:a16="http://schemas.microsoft.com/office/drawing/2014/main" id="{E74BC419-9E65-7B43-8CB7-704BFE9C62CE}"/>
              </a:ext>
            </a:extLst>
          </p:cNvPr>
          <p:cNvGrpSpPr>
            <a:grpSpLocks/>
          </p:cNvGrpSpPr>
          <p:nvPr/>
        </p:nvGrpSpPr>
        <p:grpSpPr bwMode="auto">
          <a:xfrm>
            <a:off x="3198813" y="847725"/>
            <a:ext cx="5700712" cy="2263775"/>
            <a:chOff x="871" y="1000"/>
            <a:chExt cx="4433" cy="2241"/>
          </a:xfrm>
        </p:grpSpPr>
        <p:sp>
          <p:nvSpPr>
            <p:cNvPr id="33799" name="Freeform 19">
              <a:extLst>
                <a:ext uri="{FF2B5EF4-FFF2-40B4-BE49-F238E27FC236}">
                  <a16:creationId xmlns:a16="http://schemas.microsoft.com/office/drawing/2014/main" id="{2C8D5E1E-2955-854F-B18F-BB0018CC0817}"/>
                </a:ext>
              </a:extLst>
            </p:cNvPr>
            <p:cNvSpPr>
              <a:spLocks/>
            </p:cNvSpPr>
            <p:nvPr/>
          </p:nvSpPr>
          <p:spPr bwMode="auto">
            <a:xfrm>
              <a:off x="3080" y="2152"/>
              <a:ext cx="280" cy="984"/>
            </a:xfrm>
            <a:custGeom>
              <a:avLst/>
              <a:gdLst>
                <a:gd name="T0" fmla="*/ 112 w 296"/>
                <a:gd name="T1" fmla="*/ 0 h 984"/>
                <a:gd name="T2" fmla="*/ 0 w 296"/>
                <a:gd name="T3" fmla="*/ 0 h 984"/>
                <a:gd name="T4" fmla="*/ 0 w 296"/>
                <a:gd name="T5" fmla="*/ 984 h 984"/>
                <a:gd name="T6" fmla="*/ 115 w 296"/>
                <a:gd name="T7" fmla="*/ 984 h 9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6" h="984">
                  <a:moveTo>
                    <a:pt x="288" y="0"/>
                  </a:moveTo>
                  <a:lnTo>
                    <a:pt x="0" y="0"/>
                  </a:lnTo>
                  <a:lnTo>
                    <a:pt x="0" y="984"/>
                  </a:lnTo>
                  <a:lnTo>
                    <a:pt x="296" y="984"/>
                  </a:lnTo>
                </a:path>
              </a:pathLst>
            </a:custGeom>
            <a:gradFill rotWithShape="0">
              <a:gsLst>
                <a:gs pos="0">
                  <a:srgbClr val="FFFFFF"/>
                </a:gs>
                <a:gs pos="100000">
                  <a:srgbClr val="D1D1D1"/>
                </a:gs>
              </a:gsLst>
              <a:path path="rect">
                <a:fillToRect l="50000" t="50000" r="50000" b="50000"/>
              </a:path>
            </a:gradFill>
            <a:ln w="381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0" name="Freeform 24">
              <a:extLst>
                <a:ext uri="{FF2B5EF4-FFF2-40B4-BE49-F238E27FC236}">
                  <a16:creationId xmlns:a16="http://schemas.microsoft.com/office/drawing/2014/main" id="{799BCF56-EE46-FA47-9ED6-D553464B9F08}"/>
                </a:ext>
              </a:extLst>
            </p:cNvPr>
            <p:cNvSpPr>
              <a:spLocks/>
            </p:cNvSpPr>
            <p:nvPr/>
          </p:nvSpPr>
          <p:spPr bwMode="auto">
            <a:xfrm>
              <a:off x="3248" y="2136"/>
              <a:ext cx="112" cy="1008"/>
            </a:xfrm>
            <a:custGeom>
              <a:avLst/>
              <a:gdLst>
                <a:gd name="T0" fmla="*/ 2 w 144"/>
                <a:gd name="T1" fmla="*/ 0 h 984"/>
                <a:gd name="T2" fmla="*/ 0 w 144"/>
                <a:gd name="T3" fmla="*/ 733 h 984"/>
                <a:gd name="T4" fmla="*/ 2 w 144"/>
                <a:gd name="T5" fmla="*/ 1482 h 984"/>
                <a:gd name="T6" fmla="*/ 0 60000 65536"/>
                <a:gd name="T7" fmla="*/ 0 60000 65536"/>
                <a:gd name="T8" fmla="*/ 0 60000 65536"/>
              </a:gdLst>
              <a:ahLst/>
              <a:cxnLst>
                <a:cxn ang="T6">
                  <a:pos x="T0" y="T1"/>
                </a:cxn>
                <a:cxn ang="T7">
                  <a:pos x="T2" y="T3"/>
                </a:cxn>
                <a:cxn ang="T8">
                  <a:pos x="T4" y="T5"/>
                </a:cxn>
              </a:cxnLst>
              <a:rect l="0" t="0" r="r" b="b"/>
              <a:pathLst>
                <a:path w="144" h="984">
                  <a:moveTo>
                    <a:pt x="144" y="0"/>
                  </a:moveTo>
                  <a:cubicBezTo>
                    <a:pt x="72" y="162"/>
                    <a:pt x="0" y="324"/>
                    <a:pt x="0" y="488"/>
                  </a:cubicBezTo>
                  <a:cubicBezTo>
                    <a:pt x="0" y="652"/>
                    <a:pt x="120" y="901"/>
                    <a:pt x="144" y="984"/>
                  </a:cubicBezTo>
                </a:path>
              </a:pathLst>
            </a:custGeom>
            <a:solidFill>
              <a:schemeClr val="bg1"/>
            </a:solidFill>
            <a:ln w="381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6" name="Oval 7">
              <a:extLst>
                <a:ext uri="{FF2B5EF4-FFF2-40B4-BE49-F238E27FC236}">
                  <a16:creationId xmlns:a16="http://schemas.microsoft.com/office/drawing/2014/main" id="{5DB81AAC-8730-6F46-9111-F3BE2B6D361D}"/>
                </a:ext>
              </a:extLst>
            </p:cNvPr>
            <p:cNvSpPr>
              <a:spLocks noChangeArrowheads="1"/>
            </p:cNvSpPr>
            <p:nvPr/>
          </p:nvSpPr>
          <p:spPr bwMode="auto">
            <a:xfrm>
              <a:off x="3272" y="1000"/>
              <a:ext cx="223" cy="984"/>
            </a:xfrm>
            <a:prstGeom prst="ellipse">
              <a:avLst/>
            </a:prstGeom>
            <a:gradFill rotWithShape="0">
              <a:gsLst>
                <a:gs pos="0">
                  <a:srgbClr val="FFFFFF"/>
                </a:gs>
                <a:gs pos="100000">
                  <a:srgbClr val="D1D1D1"/>
                </a:gs>
              </a:gsLst>
              <a:path path="shape">
                <a:fillToRect l="50000" t="50000" r="50000" b="50000"/>
              </a:path>
            </a:gradFill>
            <a:ln w="38100">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7" name="Oval 8">
              <a:extLst>
                <a:ext uri="{FF2B5EF4-FFF2-40B4-BE49-F238E27FC236}">
                  <a16:creationId xmlns:a16="http://schemas.microsoft.com/office/drawing/2014/main" id="{24E2B469-F160-7F41-AA8B-9AAD6F23BF34}"/>
                </a:ext>
              </a:extLst>
            </p:cNvPr>
            <p:cNvSpPr>
              <a:spLocks noChangeArrowheads="1"/>
            </p:cNvSpPr>
            <p:nvPr/>
          </p:nvSpPr>
          <p:spPr bwMode="auto">
            <a:xfrm>
              <a:off x="3256" y="2160"/>
              <a:ext cx="223" cy="984"/>
            </a:xfrm>
            <a:prstGeom prst="ellipse">
              <a:avLst/>
            </a:prstGeom>
            <a:gradFill rotWithShape="0">
              <a:gsLst>
                <a:gs pos="0">
                  <a:srgbClr val="FFFFFF"/>
                </a:gs>
                <a:gs pos="100000">
                  <a:srgbClr val="D1D1D1"/>
                </a:gs>
              </a:gsLst>
              <a:path path="shape">
                <a:fillToRect l="50000" t="50000" r="50000" b="50000"/>
              </a:path>
            </a:gradFill>
            <a:ln w="38100">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8" name="Line 11">
              <a:extLst>
                <a:ext uri="{FF2B5EF4-FFF2-40B4-BE49-F238E27FC236}">
                  <a16:creationId xmlns:a16="http://schemas.microsoft.com/office/drawing/2014/main" id="{56EE7CDB-0727-EB40-B6DC-CF3C916577F8}"/>
                </a:ext>
              </a:extLst>
            </p:cNvPr>
            <p:cNvSpPr>
              <a:spLocks noChangeShapeType="1"/>
            </p:cNvSpPr>
            <p:nvPr/>
          </p:nvSpPr>
          <p:spPr bwMode="auto">
            <a:xfrm>
              <a:off x="1385" y="2672"/>
              <a:ext cx="3919" cy="0"/>
            </a:xfrm>
            <a:prstGeom prst="line">
              <a:avLst/>
            </a:prstGeom>
            <a:noFill/>
            <a:ln w="38100">
              <a:solidFill>
                <a:schemeClr val="tx1"/>
              </a:solidFill>
              <a:round/>
              <a:headEnd/>
              <a:tailEnd/>
            </a:ln>
            <a:effectLst/>
          </p:spPr>
          <p:txBody>
            <a:bodyPr wrap="none" anchor="ctr"/>
            <a:lstStyle/>
            <a:p>
              <a:pPr algn="ctr">
                <a:defRPr/>
              </a:pPr>
              <a:endParaRPr lang="en-US">
                <a:latin typeface="Times New Roman" charset="0"/>
              </a:endParaRPr>
            </a:p>
          </p:txBody>
        </p:sp>
        <p:sp>
          <p:nvSpPr>
            <p:cNvPr id="33804" name="Freeform 14">
              <a:extLst>
                <a:ext uri="{FF2B5EF4-FFF2-40B4-BE49-F238E27FC236}">
                  <a16:creationId xmlns:a16="http://schemas.microsoft.com/office/drawing/2014/main" id="{DDC8370F-FFBF-364D-BA5A-E7C943F8B235}"/>
                </a:ext>
              </a:extLst>
            </p:cNvPr>
            <p:cNvSpPr>
              <a:spLocks/>
            </p:cNvSpPr>
            <p:nvPr/>
          </p:nvSpPr>
          <p:spPr bwMode="auto">
            <a:xfrm>
              <a:off x="1336" y="1216"/>
              <a:ext cx="3960" cy="320"/>
            </a:xfrm>
            <a:custGeom>
              <a:avLst/>
              <a:gdLst>
                <a:gd name="T0" fmla="*/ 0 w 3960"/>
                <a:gd name="T1" fmla="*/ 320 h 320"/>
                <a:gd name="T2" fmla="*/ 1952 w 3960"/>
                <a:gd name="T3" fmla="*/ 48 h 320"/>
                <a:gd name="T4" fmla="*/ 2176 w 3960"/>
                <a:gd name="T5" fmla="*/ 32 h 320"/>
                <a:gd name="T6" fmla="*/ 3960 w 3960"/>
                <a:gd name="T7" fmla="*/ 16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0" h="320">
                  <a:moveTo>
                    <a:pt x="0" y="320"/>
                  </a:moveTo>
                  <a:cubicBezTo>
                    <a:pt x="134" y="299"/>
                    <a:pt x="1732" y="83"/>
                    <a:pt x="1952" y="48"/>
                  </a:cubicBezTo>
                  <a:cubicBezTo>
                    <a:pt x="2146" y="17"/>
                    <a:pt x="1982" y="54"/>
                    <a:pt x="2176" y="32"/>
                  </a:cubicBezTo>
                  <a:cubicBezTo>
                    <a:pt x="3120" y="0"/>
                    <a:pt x="3588" y="19"/>
                    <a:pt x="3960" y="16"/>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5" name="Freeform 15">
              <a:extLst>
                <a:ext uri="{FF2B5EF4-FFF2-40B4-BE49-F238E27FC236}">
                  <a16:creationId xmlns:a16="http://schemas.microsoft.com/office/drawing/2014/main" id="{B546A2D0-4CF4-3549-A0B3-39BD7F617051}"/>
                </a:ext>
              </a:extLst>
            </p:cNvPr>
            <p:cNvSpPr>
              <a:spLocks/>
            </p:cNvSpPr>
            <p:nvPr/>
          </p:nvSpPr>
          <p:spPr bwMode="auto">
            <a:xfrm>
              <a:off x="1363" y="1550"/>
              <a:ext cx="3925" cy="267"/>
            </a:xfrm>
            <a:custGeom>
              <a:avLst/>
              <a:gdLst>
                <a:gd name="T0" fmla="*/ 3925 w 3925"/>
                <a:gd name="T1" fmla="*/ 242 h 267"/>
                <a:gd name="T2" fmla="*/ 2021 w 3925"/>
                <a:gd name="T3" fmla="*/ 266 h 267"/>
                <a:gd name="T4" fmla="*/ 1845 w 3925"/>
                <a:gd name="T5" fmla="*/ 242 h 267"/>
                <a:gd name="T6" fmla="*/ 0 w 3925"/>
                <a:gd name="T7" fmla="*/ 0 h 2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5" h="267">
                  <a:moveTo>
                    <a:pt x="3925" y="242"/>
                  </a:moveTo>
                  <a:cubicBezTo>
                    <a:pt x="3789" y="241"/>
                    <a:pt x="2243" y="267"/>
                    <a:pt x="2021" y="266"/>
                  </a:cubicBezTo>
                  <a:cubicBezTo>
                    <a:pt x="1933" y="234"/>
                    <a:pt x="2040" y="253"/>
                    <a:pt x="1845" y="242"/>
                  </a:cubicBezTo>
                  <a:cubicBezTo>
                    <a:pt x="909" y="118"/>
                    <a:pt x="367" y="59"/>
                    <a:pt x="0"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6" name="Freeform 16">
              <a:extLst>
                <a:ext uri="{FF2B5EF4-FFF2-40B4-BE49-F238E27FC236}">
                  <a16:creationId xmlns:a16="http://schemas.microsoft.com/office/drawing/2014/main" id="{E762D7CB-41E8-7841-AC0C-C6242B801C42}"/>
                </a:ext>
              </a:extLst>
            </p:cNvPr>
            <p:cNvSpPr>
              <a:spLocks/>
            </p:cNvSpPr>
            <p:nvPr/>
          </p:nvSpPr>
          <p:spPr bwMode="auto">
            <a:xfrm>
              <a:off x="2424" y="1000"/>
              <a:ext cx="2872" cy="1000"/>
            </a:xfrm>
            <a:custGeom>
              <a:avLst/>
              <a:gdLst>
                <a:gd name="T0" fmla="*/ 2856 w 2872"/>
                <a:gd name="T1" fmla="*/ 0 h 1000"/>
                <a:gd name="T2" fmla="*/ 960 w 2872"/>
                <a:gd name="T3" fmla="*/ 8 h 1000"/>
                <a:gd name="T4" fmla="*/ 0 w 2872"/>
                <a:gd name="T5" fmla="*/ 504 h 1000"/>
                <a:gd name="T6" fmla="*/ 960 w 2872"/>
                <a:gd name="T7" fmla="*/ 1000 h 1000"/>
                <a:gd name="T8" fmla="*/ 2872 w 2872"/>
                <a:gd name="T9" fmla="*/ 1000 h 1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2" h="1000">
                  <a:moveTo>
                    <a:pt x="2856" y="0"/>
                  </a:moveTo>
                  <a:lnTo>
                    <a:pt x="960" y="8"/>
                  </a:lnTo>
                  <a:lnTo>
                    <a:pt x="0" y="504"/>
                  </a:lnTo>
                  <a:lnTo>
                    <a:pt x="960" y="1000"/>
                  </a:lnTo>
                  <a:lnTo>
                    <a:pt x="2872" y="1000"/>
                  </a:lnTo>
                </a:path>
              </a:pathLst>
            </a:custGeom>
            <a:noFill/>
            <a:ln w="38100" cap="flat" cmpd="sng">
              <a:solidFill>
                <a:schemeClr val="hlink"/>
              </a:solidFill>
              <a:prstDash val="lg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2" name="Text Box 17">
              <a:extLst>
                <a:ext uri="{FF2B5EF4-FFF2-40B4-BE49-F238E27FC236}">
                  <a16:creationId xmlns:a16="http://schemas.microsoft.com/office/drawing/2014/main" id="{5C4AD873-895F-DD42-A7C4-D3DF8DDE314E}"/>
                </a:ext>
              </a:extLst>
            </p:cNvPr>
            <p:cNvSpPr txBox="1">
              <a:spLocks noChangeArrowheads="1"/>
            </p:cNvSpPr>
            <p:nvPr/>
          </p:nvSpPr>
          <p:spPr bwMode="auto">
            <a:xfrm>
              <a:off x="1057" y="1343"/>
              <a:ext cx="341" cy="363"/>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1800" b="1" i="0"/>
                <a:t>F1</a:t>
              </a:r>
            </a:p>
          </p:txBody>
        </p:sp>
        <p:sp>
          <p:nvSpPr>
            <p:cNvPr id="14353" name="Text Box 18">
              <a:extLst>
                <a:ext uri="{FF2B5EF4-FFF2-40B4-BE49-F238E27FC236}">
                  <a16:creationId xmlns:a16="http://schemas.microsoft.com/office/drawing/2014/main" id="{553724A9-8BC7-A849-B636-0486CBC0A571}"/>
                </a:ext>
              </a:extLst>
            </p:cNvPr>
            <p:cNvSpPr txBox="1">
              <a:spLocks noChangeArrowheads="1"/>
            </p:cNvSpPr>
            <p:nvPr/>
          </p:nvSpPr>
          <p:spPr bwMode="auto">
            <a:xfrm>
              <a:off x="2129" y="1343"/>
              <a:ext cx="341" cy="363"/>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1800" b="1" i="0"/>
                <a:t>F2</a:t>
              </a:r>
            </a:p>
          </p:txBody>
        </p:sp>
        <p:sp>
          <p:nvSpPr>
            <p:cNvPr id="33809" name="Freeform 20">
              <a:extLst>
                <a:ext uri="{FF2B5EF4-FFF2-40B4-BE49-F238E27FC236}">
                  <a16:creationId xmlns:a16="http://schemas.microsoft.com/office/drawing/2014/main" id="{7BCE4682-C1CC-4C4F-8DAF-BE983FBE2979}"/>
                </a:ext>
              </a:extLst>
            </p:cNvPr>
            <p:cNvSpPr>
              <a:spLocks/>
            </p:cNvSpPr>
            <p:nvPr/>
          </p:nvSpPr>
          <p:spPr bwMode="auto">
            <a:xfrm>
              <a:off x="1304" y="2328"/>
              <a:ext cx="3960" cy="320"/>
            </a:xfrm>
            <a:custGeom>
              <a:avLst/>
              <a:gdLst>
                <a:gd name="T0" fmla="*/ 0 w 3960"/>
                <a:gd name="T1" fmla="*/ 320 h 320"/>
                <a:gd name="T2" fmla="*/ 1952 w 3960"/>
                <a:gd name="T3" fmla="*/ 48 h 320"/>
                <a:gd name="T4" fmla="*/ 2176 w 3960"/>
                <a:gd name="T5" fmla="*/ 32 h 320"/>
                <a:gd name="T6" fmla="*/ 3960 w 3960"/>
                <a:gd name="T7" fmla="*/ 16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0" h="320">
                  <a:moveTo>
                    <a:pt x="0" y="320"/>
                  </a:moveTo>
                  <a:cubicBezTo>
                    <a:pt x="134" y="299"/>
                    <a:pt x="1732" y="83"/>
                    <a:pt x="1952" y="48"/>
                  </a:cubicBezTo>
                  <a:cubicBezTo>
                    <a:pt x="2146" y="17"/>
                    <a:pt x="1982" y="54"/>
                    <a:pt x="2176" y="32"/>
                  </a:cubicBezTo>
                  <a:cubicBezTo>
                    <a:pt x="3120" y="0"/>
                    <a:pt x="3588" y="19"/>
                    <a:pt x="3960" y="16"/>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0" name="Freeform 21">
              <a:extLst>
                <a:ext uri="{FF2B5EF4-FFF2-40B4-BE49-F238E27FC236}">
                  <a16:creationId xmlns:a16="http://schemas.microsoft.com/office/drawing/2014/main" id="{94B1127A-A133-024F-B450-41CA51AE2ADD}"/>
                </a:ext>
              </a:extLst>
            </p:cNvPr>
            <p:cNvSpPr>
              <a:spLocks/>
            </p:cNvSpPr>
            <p:nvPr/>
          </p:nvSpPr>
          <p:spPr bwMode="auto">
            <a:xfrm>
              <a:off x="1331" y="2662"/>
              <a:ext cx="3925" cy="267"/>
            </a:xfrm>
            <a:custGeom>
              <a:avLst/>
              <a:gdLst>
                <a:gd name="T0" fmla="*/ 3925 w 3925"/>
                <a:gd name="T1" fmla="*/ 242 h 267"/>
                <a:gd name="T2" fmla="*/ 2021 w 3925"/>
                <a:gd name="T3" fmla="*/ 266 h 267"/>
                <a:gd name="T4" fmla="*/ 1845 w 3925"/>
                <a:gd name="T5" fmla="*/ 242 h 267"/>
                <a:gd name="T6" fmla="*/ 0 w 3925"/>
                <a:gd name="T7" fmla="*/ 0 h 2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5" h="267">
                  <a:moveTo>
                    <a:pt x="3925" y="242"/>
                  </a:moveTo>
                  <a:cubicBezTo>
                    <a:pt x="3789" y="241"/>
                    <a:pt x="2243" y="267"/>
                    <a:pt x="2021" y="266"/>
                  </a:cubicBezTo>
                  <a:cubicBezTo>
                    <a:pt x="1933" y="234"/>
                    <a:pt x="2040" y="253"/>
                    <a:pt x="1845" y="242"/>
                  </a:cubicBezTo>
                  <a:cubicBezTo>
                    <a:pt x="909" y="118"/>
                    <a:pt x="367" y="59"/>
                    <a:pt x="0"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1" name="Freeform 22">
              <a:extLst>
                <a:ext uri="{FF2B5EF4-FFF2-40B4-BE49-F238E27FC236}">
                  <a16:creationId xmlns:a16="http://schemas.microsoft.com/office/drawing/2014/main" id="{0B55D61F-8457-B24E-8995-678296E4245E}"/>
                </a:ext>
              </a:extLst>
            </p:cNvPr>
            <p:cNvSpPr>
              <a:spLocks/>
            </p:cNvSpPr>
            <p:nvPr/>
          </p:nvSpPr>
          <p:spPr bwMode="auto">
            <a:xfrm>
              <a:off x="1336" y="2144"/>
              <a:ext cx="3920" cy="1000"/>
            </a:xfrm>
            <a:custGeom>
              <a:avLst/>
              <a:gdLst>
                <a:gd name="T0" fmla="*/ 3904 w 3920"/>
                <a:gd name="T1" fmla="*/ 0 h 1000"/>
                <a:gd name="T2" fmla="*/ 2008 w 3920"/>
                <a:gd name="T3" fmla="*/ 8 h 1000"/>
                <a:gd name="T4" fmla="*/ 0 w 3920"/>
                <a:gd name="T5" fmla="*/ 512 h 1000"/>
                <a:gd name="T6" fmla="*/ 2008 w 3920"/>
                <a:gd name="T7" fmla="*/ 1000 h 1000"/>
                <a:gd name="T8" fmla="*/ 3920 w 3920"/>
                <a:gd name="T9" fmla="*/ 1000 h 1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20" h="1000">
                  <a:moveTo>
                    <a:pt x="3904" y="0"/>
                  </a:moveTo>
                  <a:lnTo>
                    <a:pt x="2008" y="8"/>
                  </a:lnTo>
                  <a:lnTo>
                    <a:pt x="0" y="512"/>
                  </a:lnTo>
                  <a:lnTo>
                    <a:pt x="2008" y="1000"/>
                  </a:lnTo>
                  <a:lnTo>
                    <a:pt x="3920" y="1000"/>
                  </a:lnTo>
                </a:path>
              </a:pathLst>
            </a:custGeom>
            <a:noFill/>
            <a:ln w="38100" cap="flat" cmpd="sng">
              <a:solidFill>
                <a:schemeClr val="hlink"/>
              </a:solidFill>
              <a:prstDash val="lg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7" name="Text Box 23">
              <a:extLst>
                <a:ext uri="{FF2B5EF4-FFF2-40B4-BE49-F238E27FC236}">
                  <a16:creationId xmlns:a16="http://schemas.microsoft.com/office/drawing/2014/main" id="{4AA8396B-936E-7840-B2A5-B49403A03ABE}"/>
                </a:ext>
              </a:extLst>
            </p:cNvPr>
            <p:cNvSpPr txBox="1">
              <a:spLocks noChangeArrowheads="1"/>
            </p:cNvSpPr>
            <p:nvPr/>
          </p:nvSpPr>
          <p:spPr bwMode="auto">
            <a:xfrm>
              <a:off x="961" y="2477"/>
              <a:ext cx="341" cy="363"/>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1800" b="1" i="0"/>
                <a:t>F1</a:t>
              </a:r>
            </a:p>
          </p:txBody>
        </p:sp>
        <p:sp>
          <p:nvSpPr>
            <p:cNvPr id="14358" name="Text Box 31">
              <a:extLst>
                <a:ext uri="{FF2B5EF4-FFF2-40B4-BE49-F238E27FC236}">
                  <a16:creationId xmlns:a16="http://schemas.microsoft.com/office/drawing/2014/main" id="{64BB6BF7-1646-A240-9653-C1BEEFAFE0C0}"/>
                </a:ext>
              </a:extLst>
            </p:cNvPr>
            <p:cNvSpPr txBox="1">
              <a:spLocks noChangeArrowheads="1"/>
            </p:cNvSpPr>
            <p:nvPr/>
          </p:nvSpPr>
          <p:spPr bwMode="auto">
            <a:xfrm>
              <a:off x="871" y="2939"/>
              <a:ext cx="964" cy="302"/>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1400"/>
                <a:t>Corrected lens</a:t>
              </a:r>
            </a:p>
          </p:txBody>
        </p:sp>
      </p:grpSp>
      <p:sp>
        <p:nvSpPr>
          <p:cNvPr id="14342" name="Text Box 34">
            <a:extLst>
              <a:ext uri="{FF2B5EF4-FFF2-40B4-BE49-F238E27FC236}">
                <a16:creationId xmlns:a16="http://schemas.microsoft.com/office/drawing/2014/main" id="{1B8AF1E7-C99C-D74B-9271-F9643FCBF27C}"/>
              </a:ext>
            </a:extLst>
          </p:cNvPr>
          <p:cNvSpPr txBox="1">
            <a:spLocks noChangeArrowheads="1"/>
          </p:cNvSpPr>
          <p:nvPr/>
        </p:nvSpPr>
        <p:spPr bwMode="auto">
          <a:xfrm>
            <a:off x="5676900" y="4133850"/>
            <a:ext cx="2630488" cy="823913"/>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200" b="1">
                <a:solidFill>
                  <a:srgbClr val="FF3300"/>
                </a:solidFill>
              </a:rPr>
              <a:t>Images reproduced from:</a:t>
            </a:r>
          </a:p>
          <a:p>
            <a:pPr>
              <a:spcBef>
                <a:spcPct val="50000"/>
              </a:spcBef>
              <a:buSzTx/>
              <a:buFontTx/>
              <a:buNone/>
              <a:defRPr/>
            </a:pPr>
            <a:r>
              <a:rPr lang="en-US" altLang="en-US" sz="1200" b="1">
                <a:solidFill>
                  <a:srgbClr val="FF3300"/>
                </a:solidFill>
                <a:hlinkClick r:id="rId4"/>
              </a:rPr>
              <a:t>http://micro.magnet.fsu.edu/</a:t>
            </a:r>
            <a:endParaRPr lang="en-US" altLang="en-US" sz="1200" b="1">
              <a:solidFill>
                <a:srgbClr val="FF3300"/>
              </a:solidFill>
            </a:endParaRPr>
          </a:p>
          <a:p>
            <a:pPr>
              <a:spcBef>
                <a:spcPct val="50000"/>
              </a:spcBef>
              <a:buSzTx/>
              <a:buFontTx/>
              <a:buNone/>
              <a:defRPr/>
            </a:pPr>
            <a:r>
              <a:rPr lang="en-US" altLang="en-US" sz="1200" b="1">
                <a:solidFill>
                  <a:srgbClr val="FF3300"/>
                </a:solidFill>
              </a:rPr>
              <a:t>Please go here and do the tutorials</a:t>
            </a:r>
          </a:p>
        </p:txBody>
      </p:sp>
      <p:sp>
        <p:nvSpPr>
          <p:cNvPr id="33798" name="Rectangle 1">
            <a:extLst>
              <a:ext uri="{FF2B5EF4-FFF2-40B4-BE49-F238E27FC236}">
                <a16:creationId xmlns:a16="http://schemas.microsoft.com/office/drawing/2014/main" id="{AA2F2A9A-1248-2E4E-95D6-545539ECD37E}"/>
              </a:ext>
            </a:extLst>
          </p:cNvPr>
          <p:cNvSpPr>
            <a:spLocks noChangeArrowheads="1"/>
          </p:cNvSpPr>
          <p:nvPr/>
        </p:nvSpPr>
        <p:spPr bwMode="auto">
          <a:xfrm>
            <a:off x="236538" y="822325"/>
            <a:ext cx="27463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400" b="1"/>
              <a:t>chromatic aberration</a:t>
            </a:r>
            <a:r>
              <a:rPr lang="en-US" altLang="en-US" sz="1400"/>
              <a:t>: different wavelengths or colors of light focused at different distances </a:t>
            </a:r>
          </a:p>
        </p:txBody>
      </p:sp>
    </p:spTree>
  </p:cSld>
  <p:clrMapOvr>
    <a:masterClrMapping/>
  </p:clrMapOvr>
  <p:transition advTm="384"/>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3" descr="micr028">
            <a:extLst>
              <a:ext uri="{FF2B5EF4-FFF2-40B4-BE49-F238E27FC236}">
                <a16:creationId xmlns:a16="http://schemas.microsoft.com/office/drawing/2014/main" id="{B955FBB2-0895-804C-9A19-DE9042F7C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404813"/>
            <a:ext cx="439102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a:extLst>
              <a:ext uri="{FF2B5EF4-FFF2-40B4-BE49-F238E27FC236}">
                <a16:creationId xmlns:a16="http://schemas.microsoft.com/office/drawing/2014/main" id="{FBF5319E-DC57-EC4C-ABFB-80E612FEB477}"/>
              </a:ext>
            </a:extLst>
          </p:cNvPr>
          <p:cNvSpPr>
            <a:spLocks noGrp="1" noChangeArrowheads="1"/>
          </p:cNvSpPr>
          <p:nvPr>
            <p:ph type="body" idx="1"/>
          </p:nvPr>
        </p:nvSpPr>
        <p:spPr>
          <a:xfrm>
            <a:off x="1377950" y="0"/>
            <a:ext cx="6510338" cy="722313"/>
          </a:xfrm>
        </p:spPr>
        <p:txBody>
          <a:bodyPr/>
          <a:lstStyle/>
          <a:p>
            <a:pPr>
              <a:buFontTx/>
              <a:buNone/>
              <a:defRPr/>
            </a:pPr>
            <a:r>
              <a:rPr lang="en-US" altLang="en-US" b="1"/>
              <a:t>Monochromatic Aberrations - </a:t>
            </a:r>
            <a:r>
              <a:rPr lang="en-US" altLang="en-US"/>
              <a:t>Coma</a:t>
            </a:r>
          </a:p>
        </p:txBody>
      </p:sp>
      <p:sp>
        <p:nvSpPr>
          <p:cNvPr id="15364" name="Rectangle 3">
            <a:extLst>
              <a:ext uri="{FF2B5EF4-FFF2-40B4-BE49-F238E27FC236}">
                <a16:creationId xmlns:a16="http://schemas.microsoft.com/office/drawing/2014/main" id="{AD71A674-F660-E349-9EDC-778C7B132C62}"/>
              </a:ext>
            </a:extLst>
          </p:cNvPr>
          <p:cNvSpPr>
            <a:spLocks noChangeArrowheads="1"/>
          </p:cNvSpPr>
          <p:nvPr/>
        </p:nvSpPr>
        <p:spPr bwMode="auto">
          <a:xfrm>
            <a:off x="0" y="6102350"/>
            <a:ext cx="9144000" cy="514350"/>
          </a:xfrm>
          <a:prstGeom prst="rect">
            <a:avLst/>
          </a:prstGeom>
          <a:noFill/>
          <a:ln>
            <a:noFill/>
          </a:ln>
          <a:effec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400" i="0"/>
              <a:t>Coma is when a streaking radial distortion occurs for object points away from the optical axis. It should be noted that most coma is experienced “off axis” and therefore, should be less of a problem in confocal systems.</a:t>
            </a:r>
          </a:p>
        </p:txBody>
      </p:sp>
      <p:pic>
        <p:nvPicPr>
          <p:cNvPr id="35844" name="Picture 14" descr="micr029">
            <a:extLst>
              <a:ext uri="{FF2B5EF4-FFF2-40B4-BE49-F238E27FC236}">
                <a16:creationId xmlns:a16="http://schemas.microsoft.com/office/drawing/2014/main" id="{498B8719-37EF-6343-A208-257738274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3" y="3162300"/>
            <a:ext cx="4348162"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5" descr="micr030">
            <a:extLst>
              <a:ext uri="{FF2B5EF4-FFF2-40B4-BE49-F238E27FC236}">
                <a16:creationId xmlns:a16="http://schemas.microsoft.com/office/drawing/2014/main" id="{575C2B68-5898-BE46-A43D-81F878CE4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8050" y="2857500"/>
            <a:ext cx="442595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16">
            <a:extLst>
              <a:ext uri="{FF2B5EF4-FFF2-40B4-BE49-F238E27FC236}">
                <a16:creationId xmlns:a16="http://schemas.microsoft.com/office/drawing/2014/main" id="{401FCFBA-E34D-314D-B4C7-EAAB1F4A33D7}"/>
              </a:ext>
            </a:extLst>
          </p:cNvPr>
          <p:cNvSpPr txBox="1">
            <a:spLocks noChangeArrowheads="1"/>
          </p:cNvSpPr>
          <p:nvPr/>
        </p:nvSpPr>
        <p:spPr bwMode="auto">
          <a:xfrm>
            <a:off x="195263" y="196850"/>
            <a:ext cx="336550" cy="457200"/>
          </a:xfrm>
          <a:prstGeom prst="rect">
            <a:avLst/>
          </a:prstGeom>
          <a:noFill/>
          <a:ln>
            <a:noFill/>
          </a:ln>
          <a:effec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i="0"/>
              <a:t>1</a:t>
            </a:r>
          </a:p>
        </p:txBody>
      </p:sp>
      <p:sp>
        <p:nvSpPr>
          <p:cNvPr id="15368" name="Text Box 17">
            <a:extLst>
              <a:ext uri="{FF2B5EF4-FFF2-40B4-BE49-F238E27FC236}">
                <a16:creationId xmlns:a16="http://schemas.microsoft.com/office/drawing/2014/main" id="{8FEB4446-CCE1-C142-89B3-65DE69536B3C}"/>
              </a:ext>
            </a:extLst>
          </p:cNvPr>
          <p:cNvSpPr txBox="1">
            <a:spLocks noChangeArrowheads="1"/>
          </p:cNvSpPr>
          <p:nvPr/>
        </p:nvSpPr>
        <p:spPr bwMode="auto">
          <a:xfrm>
            <a:off x="187325" y="3005138"/>
            <a:ext cx="336550" cy="457200"/>
          </a:xfrm>
          <a:prstGeom prst="rect">
            <a:avLst/>
          </a:prstGeom>
          <a:noFill/>
          <a:ln>
            <a:noFill/>
          </a:ln>
          <a:effec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i="0"/>
              <a:t>2</a:t>
            </a:r>
          </a:p>
        </p:txBody>
      </p:sp>
      <p:sp>
        <p:nvSpPr>
          <p:cNvPr id="15369" name="Text Box 18">
            <a:extLst>
              <a:ext uri="{FF2B5EF4-FFF2-40B4-BE49-F238E27FC236}">
                <a16:creationId xmlns:a16="http://schemas.microsoft.com/office/drawing/2014/main" id="{935FC2EA-981D-1F44-9846-2151C58B81CD}"/>
              </a:ext>
            </a:extLst>
          </p:cNvPr>
          <p:cNvSpPr txBox="1">
            <a:spLocks noChangeArrowheads="1"/>
          </p:cNvSpPr>
          <p:nvPr/>
        </p:nvSpPr>
        <p:spPr bwMode="auto">
          <a:xfrm>
            <a:off x="4905375" y="2628900"/>
            <a:ext cx="336550" cy="457200"/>
          </a:xfrm>
          <a:prstGeom prst="rect">
            <a:avLst/>
          </a:prstGeom>
          <a:noFill/>
          <a:ln>
            <a:noFill/>
          </a:ln>
          <a:effec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i="0"/>
              <a:t>3</a:t>
            </a:r>
          </a:p>
        </p:txBody>
      </p:sp>
      <p:sp>
        <p:nvSpPr>
          <p:cNvPr id="15370" name="Text Box 19">
            <a:extLst>
              <a:ext uri="{FF2B5EF4-FFF2-40B4-BE49-F238E27FC236}">
                <a16:creationId xmlns:a16="http://schemas.microsoft.com/office/drawing/2014/main" id="{5AB8061F-4B1B-B64E-9B63-EDA091BCBA8F}"/>
              </a:ext>
            </a:extLst>
          </p:cNvPr>
          <p:cNvSpPr txBox="1">
            <a:spLocks noChangeArrowheads="1"/>
          </p:cNvSpPr>
          <p:nvPr/>
        </p:nvSpPr>
        <p:spPr bwMode="auto">
          <a:xfrm>
            <a:off x="5810250" y="1179513"/>
            <a:ext cx="3322638" cy="623887"/>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400" b="1" dirty="0">
                <a:solidFill>
                  <a:srgbClr val="FF3300"/>
                </a:solidFill>
              </a:rPr>
              <a:t>Images reproduced from:</a:t>
            </a:r>
          </a:p>
          <a:p>
            <a:pPr>
              <a:spcBef>
                <a:spcPct val="50000"/>
              </a:spcBef>
              <a:buSzTx/>
              <a:buFontTx/>
              <a:buNone/>
              <a:defRPr/>
            </a:pPr>
            <a:r>
              <a:rPr lang="en-US" altLang="en-US" sz="1400" b="1" dirty="0">
                <a:solidFill>
                  <a:srgbClr val="FF3300"/>
                </a:solidFill>
              </a:rPr>
              <a:t>http://</a:t>
            </a:r>
            <a:r>
              <a:rPr lang="en-US" altLang="en-US" sz="1400" b="1" dirty="0" err="1">
                <a:solidFill>
                  <a:srgbClr val="FF3300"/>
                </a:solidFill>
              </a:rPr>
              <a:t>micro.magnet.fsu.edu</a:t>
            </a:r>
            <a:r>
              <a:rPr lang="en-US" altLang="en-US" sz="1400" b="1" dirty="0">
                <a:solidFill>
                  <a:srgbClr val="FF3300"/>
                </a:solidFill>
              </a:rPr>
              <a:t>/</a:t>
            </a:r>
          </a:p>
        </p:txBody>
      </p:sp>
      <p:sp>
        <p:nvSpPr>
          <p:cNvPr id="35850" name="Rectangle 1">
            <a:extLst>
              <a:ext uri="{FF2B5EF4-FFF2-40B4-BE49-F238E27FC236}">
                <a16:creationId xmlns:a16="http://schemas.microsoft.com/office/drawing/2014/main" id="{E9F47332-F6FD-EB4E-AF11-C2AABB70A4D5}"/>
              </a:ext>
            </a:extLst>
          </p:cNvPr>
          <p:cNvSpPr>
            <a:spLocks noChangeArrowheads="1"/>
          </p:cNvSpPr>
          <p:nvPr/>
        </p:nvSpPr>
        <p:spPr bwMode="auto">
          <a:xfrm>
            <a:off x="5768975" y="520700"/>
            <a:ext cx="3028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800" b="1"/>
              <a:t>coma</a:t>
            </a:r>
            <a:r>
              <a:rPr lang="en-US" altLang="en-US" sz="1800"/>
              <a:t>: images of structures distorted away from the center</a:t>
            </a:r>
          </a:p>
        </p:txBody>
      </p:sp>
      <p:sp>
        <p:nvSpPr>
          <p:cNvPr id="2" name="TextBox 1">
            <a:extLst>
              <a:ext uri="{FF2B5EF4-FFF2-40B4-BE49-F238E27FC236}">
                <a16:creationId xmlns:a16="http://schemas.microsoft.com/office/drawing/2014/main" id="{C4E98005-7D69-4345-909C-0CC1662AF308}"/>
              </a:ext>
            </a:extLst>
          </p:cNvPr>
          <p:cNvSpPr txBox="1"/>
          <p:nvPr/>
        </p:nvSpPr>
        <p:spPr>
          <a:xfrm>
            <a:off x="5124450" y="6542088"/>
            <a:ext cx="3938588" cy="254000"/>
          </a:xfrm>
          <a:prstGeom prst="rect">
            <a:avLst/>
          </a:prstGeom>
          <a:noFill/>
        </p:spPr>
        <p:txBody>
          <a:bodyPr wrap="none">
            <a:spAutoFit/>
          </a:bodyPr>
          <a:lstStyle/>
          <a:p>
            <a:pPr>
              <a:defRPr/>
            </a:pPr>
            <a:r>
              <a:rPr lang="en-US" sz="1050" dirty="0">
                <a:solidFill>
                  <a:srgbClr val="FF0000"/>
                </a:solidFill>
              </a:rPr>
              <a:t>http://</a:t>
            </a:r>
            <a:r>
              <a:rPr lang="en-US" sz="1050" dirty="0" err="1">
                <a:solidFill>
                  <a:srgbClr val="FF0000"/>
                </a:solidFill>
              </a:rPr>
              <a:t>micro.magnet.fsu.edu</a:t>
            </a:r>
            <a:r>
              <a:rPr lang="en-US" sz="1050" dirty="0">
                <a:solidFill>
                  <a:srgbClr val="FF0000"/>
                </a:solidFill>
              </a:rPr>
              <a:t>/primer/java/aberrations/coma/</a:t>
            </a:r>
            <a:r>
              <a:rPr lang="en-US" sz="1050" dirty="0" err="1">
                <a:solidFill>
                  <a:srgbClr val="FF0000"/>
                </a:solidFill>
              </a:rPr>
              <a:t>index.html</a:t>
            </a:r>
            <a:endParaRPr lang="en-US" sz="1050" dirty="0">
              <a:solidFill>
                <a:srgbClr val="FF0000"/>
              </a:solidFill>
            </a:endParaRPr>
          </a:p>
        </p:txBody>
      </p:sp>
    </p:spTree>
  </p:cSld>
  <p:clrMapOvr>
    <a:masterClrMapping/>
  </p:clrMapOvr>
  <p:transition advTm="33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59E18CD-0718-EF47-AB3B-AFBD3E3C046F}"/>
              </a:ext>
            </a:extLst>
          </p:cNvPr>
          <p:cNvSpPr>
            <a:spLocks noGrp="1" noChangeArrowheads="1"/>
          </p:cNvSpPr>
          <p:nvPr>
            <p:ph type="title"/>
          </p:nvPr>
        </p:nvSpPr>
        <p:spPr/>
        <p:txBody>
          <a:bodyPr/>
          <a:lstStyle/>
          <a:p>
            <a:pPr>
              <a:defRPr/>
            </a:pPr>
            <a:endParaRPr lang="en-US" altLang="en-US"/>
          </a:p>
        </p:txBody>
      </p:sp>
      <p:pic>
        <p:nvPicPr>
          <p:cNvPr id="37890" name="Picture 4" descr="astigmatism8">
            <a:extLst>
              <a:ext uri="{FF2B5EF4-FFF2-40B4-BE49-F238E27FC236}">
                <a16:creationId xmlns:a16="http://schemas.microsoft.com/office/drawing/2014/main" id="{8197206F-2CC8-8241-ACCD-0567549B3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303213"/>
            <a:ext cx="6843713"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5">
            <a:extLst>
              <a:ext uri="{FF2B5EF4-FFF2-40B4-BE49-F238E27FC236}">
                <a16:creationId xmlns:a16="http://schemas.microsoft.com/office/drawing/2014/main" id="{9CF28257-7F43-C843-BFB1-860DE9EF99A9}"/>
              </a:ext>
            </a:extLst>
          </p:cNvPr>
          <p:cNvSpPr txBox="1">
            <a:spLocks noChangeArrowheads="1"/>
          </p:cNvSpPr>
          <p:nvPr/>
        </p:nvSpPr>
        <p:spPr bwMode="auto">
          <a:xfrm>
            <a:off x="2200275" y="6157913"/>
            <a:ext cx="6716713" cy="336550"/>
          </a:xfrm>
          <a:prstGeom prst="rect">
            <a:avLst/>
          </a:prstGeom>
          <a:noFill/>
          <a:ln>
            <a:noFill/>
          </a:ln>
          <a:effec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600"/>
              <a:t>Image taken from http://micro.magnet.fsu.edu/primer/anatomy/aberrations.html</a:t>
            </a:r>
          </a:p>
        </p:txBody>
      </p:sp>
      <p:sp>
        <p:nvSpPr>
          <p:cNvPr id="16389" name="Text Box 7">
            <a:extLst>
              <a:ext uri="{FF2B5EF4-FFF2-40B4-BE49-F238E27FC236}">
                <a16:creationId xmlns:a16="http://schemas.microsoft.com/office/drawing/2014/main" id="{0F71BFF4-7F70-D14B-B245-CBA395D907DC}"/>
              </a:ext>
            </a:extLst>
          </p:cNvPr>
          <p:cNvSpPr>
            <a:spLocks noGrp="1" noChangeArrowheads="1"/>
          </p:cNvSpPr>
          <p:nvPr>
            <p:ph type="body" idx="1"/>
          </p:nvPr>
        </p:nvSpPr>
        <p:spPr>
          <a:xfrm>
            <a:off x="673100" y="1765300"/>
            <a:ext cx="7772400" cy="4114800"/>
          </a:xfrm>
        </p:spPr>
        <p:txBody>
          <a:bodyPr/>
          <a:lstStyle/>
          <a:p>
            <a:pPr>
              <a:spcBef>
                <a:spcPct val="50000"/>
              </a:spcBef>
              <a:buSzTx/>
              <a:buFontTx/>
              <a:buNone/>
              <a:defRPr/>
            </a:pPr>
            <a:r>
              <a:rPr lang="en-US" altLang="en-US" sz="1000" i="1"/>
              <a:t>Images reproduced from:</a:t>
            </a:r>
          </a:p>
          <a:p>
            <a:pPr>
              <a:spcBef>
                <a:spcPct val="50000"/>
              </a:spcBef>
              <a:buSzTx/>
              <a:buFontTx/>
              <a:buNone/>
              <a:defRPr/>
            </a:pPr>
            <a:r>
              <a:rPr lang="en-US" altLang="en-US" sz="1000" i="1"/>
              <a:t>http://micro.magnet.fsu.edu/</a:t>
            </a:r>
          </a:p>
        </p:txBody>
      </p:sp>
      <p:sp>
        <p:nvSpPr>
          <p:cNvPr id="16390" name="Text Box 8">
            <a:extLst>
              <a:ext uri="{FF2B5EF4-FFF2-40B4-BE49-F238E27FC236}">
                <a16:creationId xmlns:a16="http://schemas.microsoft.com/office/drawing/2014/main" id="{2B6C6F0A-ED7E-4249-A8B0-EFF30C9B5F73}"/>
              </a:ext>
            </a:extLst>
          </p:cNvPr>
          <p:cNvSpPr txBox="1">
            <a:spLocks noChangeArrowheads="1"/>
          </p:cNvSpPr>
          <p:nvPr/>
        </p:nvSpPr>
        <p:spPr bwMode="auto">
          <a:xfrm>
            <a:off x="5073650" y="6372225"/>
            <a:ext cx="4705350" cy="307975"/>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400">
                <a:solidFill>
                  <a:srgbClr val="5542E0"/>
                </a:solidFill>
              </a:rPr>
              <a:t>Images reproduced from:http://micro.magnet.fsu.edu/</a:t>
            </a:r>
          </a:p>
        </p:txBody>
      </p:sp>
      <p:sp>
        <p:nvSpPr>
          <p:cNvPr id="37894" name="TextBox 1">
            <a:extLst>
              <a:ext uri="{FF2B5EF4-FFF2-40B4-BE49-F238E27FC236}">
                <a16:creationId xmlns:a16="http://schemas.microsoft.com/office/drawing/2014/main" id="{0335E1BC-F319-594C-A8CE-27118D408D9C}"/>
              </a:ext>
            </a:extLst>
          </p:cNvPr>
          <p:cNvSpPr txBox="1">
            <a:spLocks noChangeArrowheads="1"/>
          </p:cNvSpPr>
          <p:nvPr/>
        </p:nvSpPr>
        <p:spPr bwMode="auto">
          <a:xfrm>
            <a:off x="271463" y="136525"/>
            <a:ext cx="8332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600" b="1"/>
              <a:t>astigmatism:  light in the vertical plane being focused differently to light in the horizontal  plane</a:t>
            </a:r>
          </a:p>
        </p:txBody>
      </p:sp>
      <p:sp>
        <p:nvSpPr>
          <p:cNvPr id="37895" name="Rectangle 1">
            <a:extLst>
              <a:ext uri="{FF2B5EF4-FFF2-40B4-BE49-F238E27FC236}">
                <a16:creationId xmlns:a16="http://schemas.microsoft.com/office/drawing/2014/main" id="{15023697-33B5-414C-8E96-D9771BAC2575}"/>
              </a:ext>
            </a:extLst>
          </p:cNvPr>
          <p:cNvSpPr>
            <a:spLocks noChangeArrowheads="1"/>
          </p:cNvSpPr>
          <p:nvPr/>
        </p:nvSpPr>
        <p:spPr bwMode="auto">
          <a:xfrm>
            <a:off x="4344988" y="5316538"/>
            <a:ext cx="4572000"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depend more strongly on the oblique angle of the light beam</a:t>
            </a:r>
          </a:p>
        </p:txBody>
      </p:sp>
      <p:sp>
        <p:nvSpPr>
          <p:cNvPr id="37896" name="TextBox 1">
            <a:extLst>
              <a:ext uri="{FF2B5EF4-FFF2-40B4-BE49-F238E27FC236}">
                <a16:creationId xmlns:a16="http://schemas.microsoft.com/office/drawing/2014/main" id="{FC19BACE-FC8D-CE44-9B8A-D42B3AD37BC4}"/>
              </a:ext>
            </a:extLst>
          </p:cNvPr>
          <p:cNvSpPr txBox="1">
            <a:spLocks noChangeArrowheads="1"/>
          </p:cNvSpPr>
          <p:nvPr/>
        </p:nvSpPr>
        <p:spPr bwMode="auto">
          <a:xfrm>
            <a:off x="4344988" y="5006975"/>
            <a:ext cx="44862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100">
                <a:solidFill>
                  <a:srgbClr val="FF0000"/>
                </a:solidFill>
              </a:rPr>
              <a:t>http://micro.magnet.fsu.edu/primer/java/aberrations/astigmatism/index.html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95B6502-DEAC-0743-A065-C670F8F19E5D}"/>
              </a:ext>
            </a:extLst>
          </p:cNvPr>
          <p:cNvSpPr>
            <a:spLocks noChangeArrowheads="1"/>
          </p:cNvSpPr>
          <p:nvPr/>
        </p:nvSpPr>
        <p:spPr bwMode="auto">
          <a:xfrm>
            <a:off x="835025" y="0"/>
            <a:ext cx="7453313" cy="576263"/>
          </a:xfrm>
          <a:prstGeom prst="rect">
            <a:avLst/>
          </a:prstGeom>
          <a:noFill/>
          <a:ln>
            <a:noFill/>
          </a:ln>
          <a:effec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buSzTx/>
              <a:buFontTx/>
              <a:buNone/>
              <a:defRPr/>
            </a:pPr>
            <a:r>
              <a:rPr lang="en-US" altLang="en-US" b="1" i="0"/>
              <a:t>Monochromatic Aberrations  - </a:t>
            </a:r>
            <a:r>
              <a:rPr lang="en-US" altLang="en-US" sz="2800" i="0"/>
              <a:t>Astigmatism</a:t>
            </a:r>
          </a:p>
        </p:txBody>
      </p:sp>
      <p:sp>
        <p:nvSpPr>
          <p:cNvPr id="17411" name="Rectangle 4">
            <a:extLst>
              <a:ext uri="{FF2B5EF4-FFF2-40B4-BE49-F238E27FC236}">
                <a16:creationId xmlns:a16="http://schemas.microsoft.com/office/drawing/2014/main" id="{4EC8F4B9-591C-7D47-9598-E169F7D44662}"/>
              </a:ext>
            </a:extLst>
          </p:cNvPr>
          <p:cNvSpPr>
            <a:spLocks noChangeArrowheads="1"/>
          </p:cNvSpPr>
          <p:nvPr/>
        </p:nvSpPr>
        <p:spPr bwMode="auto">
          <a:xfrm>
            <a:off x="4743450" y="5949950"/>
            <a:ext cx="4197350" cy="514350"/>
          </a:xfrm>
          <a:prstGeom prst="rect">
            <a:avLst/>
          </a:prstGeom>
          <a:noFill/>
          <a:ln>
            <a:noFill/>
          </a:ln>
          <a:effec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400" i="0"/>
              <a:t>If a perfectly symmetrical image field is </a:t>
            </a:r>
            <a:r>
              <a:rPr lang="en-US" altLang="en-US" sz="1200" i="0"/>
              <a:t>moved</a:t>
            </a:r>
            <a:r>
              <a:rPr lang="en-US" altLang="en-US" sz="1400" i="0"/>
              <a:t> off axis, it becomes either radially or tangentially elongated. </a:t>
            </a:r>
          </a:p>
        </p:txBody>
      </p:sp>
      <p:pic>
        <p:nvPicPr>
          <p:cNvPr id="39939" name="Picture 12" descr="micr018">
            <a:extLst>
              <a:ext uri="{FF2B5EF4-FFF2-40B4-BE49-F238E27FC236}">
                <a16:creationId xmlns:a16="http://schemas.microsoft.com/office/drawing/2014/main" id="{FE58913E-17CB-754D-84CC-909AFE516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568325"/>
            <a:ext cx="4437062"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3" descr="micr019">
            <a:extLst>
              <a:ext uri="{FF2B5EF4-FFF2-40B4-BE49-F238E27FC236}">
                <a16:creationId xmlns:a16="http://schemas.microsoft.com/office/drawing/2014/main" id="{F22DAE58-D0D5-7240-A93E-A916127BAA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3468688"/>
            <a:ext cx="4543425"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4" descr="micr017a">
            <a:extLst>
              <a:ext uri="{FF2B5EF4-FFF2-40B4-BE49-F238E27FC236}">
                <a16:creationId xmlns:a16="http://schemas.microsoft.com/office/drawing/2014/main" id="{7414FE0E-3B10-284A-A92B-CF7A30403C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5325" y="1663700"/>
            <a:ext cx="3368675"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15">
            <a:extLst>
              <a:ext uri="{FF2B5EF4-FFF2-40B4-BE49-F238E27FC236}">
                <a16:creationId xmlns:a16="http://schemas.microsoft.com/office/drawing/2014/main" id="{BFA83F52-1A23-864B-8532-C3738500675A}"/>
              </a:ext>
            </a:extLst>
          </p:cNvPr>
          <p:cNvSpPr txBox="1">
            <a:spLocks noChangeArrowheads="1"/>
          </p:cNvSpPr>
          <p:nvPr/>
        </p:nvSpPr>
        <p:spPr bwMode="auto">
          <a:xfrm>
            <a:off x="5160963" y="5202238"/>
            <a:ext cx="3170237" cy="703262"/>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600">
                <a:solidFill>
                  <a:srgbClr val="5542E0"/>
                </a:solidFill>
              </a:rPr>
              <a:t>Images reproduced from:</a:t>
            </a:r>
          </a:p>
          <a:p>
            <a:pPr>
              <a:spcBef>
                <a:spcPct val="50000"/>
              </a:spcBef>
              <a:buSzTx/>
              <a:buFontTx/>
              <a:buNone/>
              <a:defRPr/>
            </a:pPr>
            <a:r>
              <a:rPr lang="en-US" altLang="en-US" sz="1600">
                <a:solidFill>
                  <a:srgbClr val="5542E0"/>
                </a:solidFill>
              </a:rPr>
              <a:t>http://micro.magnet.fsu.edu/</a:t>
            </a:r>
          </a:p>
        </p:txBody>
      </p:sp>
    </p:spTree>
  </p:cSld>
  <p:clrMapOvr>
    <a:masterClrMapping/>
  </p:clrMapOvr>
  <p:transition advTm="275"/>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EB55C63-2B64-9142-9686-986893C7EF70}"/>
              </a:ext>
            </a:extLst>
          </p:cNvPr>
          <p:cNvSpPr>
            <a:spLocks noGrp="1" noChangeArrowheads="1"/>
          </p:cNvSpPr>
          <p:nvPr>
            <p:ph type="body" idx="1"/>
          </p:nvPr>
        </p:nvSpPr>
        <p:spPr>
          <a:xfrm>
            <a:off x="1323975" y="239713"/>
            <a:ext cx="7248525" cy="1600200"/>
          </a:xfrm>
        </p:spPr>
        <p:txBody>
          <a:bodyPr/>
          <a:lstStyle/>
          <a:p>
            <a:pPr>
              <a:buFontTx/>
              <a:buNone/>
              <a:defRPr/>
            </a:pPr>
            <a:r>
              <a:rPr lang="en-US" altLang="en-US" sz="4400"/>
              <a:t>Monochromatic Aberrations</a:t>
            </a:r>
          </a:p>
          <a:p>
            <a:pPr>
              <a:buFontTx/>
              <a:buNone/>
              <a:defRPr/>
            </a:pPr>
            <a:endParaRPr lang="en-US" altLang="en-US" sz="4400"/>
          </a:p>
          <a:p>
            <a:pPr lvl="1">
              <a:defRPr/>
            </a:pPr>
            <a:r>
              <a:rPr lang="en-US" altLang="en-US"/>
              <a:t>Flatness of Field</a:t>
            </a:r>
          </a:p>
          <a:p>
            <a:pPr lvl="1">
              <a:defRPr/>
            </a:pPr>
            <a:r>
              <a:rPr lang="en-US" altLang="en-US"/>
              <a:t>Distortion</a:t>
            </a:r>
          </a:p>
        </p:txBody>
      </p:sp>
      <p:sp>
        <p:nvSpPr>
          <p:cNvPr id="18435" name="Rectangle 3">
            <a:extLst>
              <a:ext uri="{FF2B5EF4-FFF2-40B4-BE49-F238E27FC236}">
                <a16:creationId xmlns:a16="http://schemas.microsoft.com/office/drawing/2014/main" id="{E5DFF40A-20DC-AC4B-B6DD-E71BB41DC2F2}"/>
              </a:ext>
            </a:extLst>
          </p:cNvPr>
          <p:cNvSpPr>
            <a:spLocks noChangeArrowheads="1"/>
          </p:cNvSpPr>
          <p:nvPr/>
        </p:nvSpPr>
        <p:spPr bwMode="auto">
          <a:xfrm>
            <a:off x="357188" y="3074988"/>
            <a:ext cx="8486775" cy="2827337"/>
          </a:xfrm>
          <a:prstGeom prst="rect">
            <a:avLst/>
          </a:prstGeom>
          <a:noFill/>
          <a:ln>
            <a:noFill/>
          </a:ln>
          <a:effec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i="0"/>
              <a:t>Lenses are spherical and since points of a flat image are focused onto a spherical dish, the central and peripheral zones will not be in focus. Complex </a:t>
            </a:r>
            <a:r>
              <a:rPr lang="en-US" altLang="en-US" sz="2400" i="0">
                <a:solidFill>
                  <a:schemeClr val="hlink"/>
                </a:solidFill>
              </a:rPr>
              <a:t>Achromat</a:t>
            </a:r>
            <a:r>
              <a:rPr lang="en-US" altLang="en-US" sz="2400" i="0"/>
              <a:t> and </a:t>
            </a:r>
            <a:r>
              <a:rPr lang="en-US" altLang="en-US" sz="2400" i="0">
                <a:solidFill>
                  <a:schemeClr val="hlink"/>
                </a:solidFill>
              </a:rPr>
              <a:t>PLANAPOCHROMAT</a:t>
            </a:r>
            <a:r>
              <a:rPr lang="en-US" altLang="en-US" sz="2400" i="0"/>
              <a:t> lenses partially solve this problem but at reduced transmission.</a:t>
            </a:r>
          </a:p>
          <a:p>
            <a:pPr>
              <a:spcBef>
                <a:spcPct val="50000"/>
              </a:spcBef>
              <a:buSzTx/>
              <a:buFontTx/>
              <a:buNone/>
              <a:defRPr/>
            </a:pPr>
            <a:r>
              <a:rPr lang="en-US" altLang="en-US" sz="2400" b="1" i="0"/>
              <a:t>DISTORTION</a:t>
            </a:r>
            <a:r>
              <a:rPr lang="en-US" altLang="en-US" sz="2400" i="0"/>
              <a:t> occurs for objects components out of axis. Most objectives correct to reduce distortion to less than 2% of the radial distance from the axis.</a:t>
            </a:r>
          </a:p>
        </p:txBody>
      </p:sp>
      <p:sp>
        <p:nvSpPr>
          <p:cNvPr id="18436" name="Rectangle 4">
            <a:extLst>
              <a:ext uri="{FF2B5EF4-FFF2-40B4-BE49-F238E27FC236}">
                <a16:creationId xmlns:a16="http://schemas.microsoft.com/office/drawing/2014/main" id="{3A5049A8-7ED7-E846-AC3C-616A5E7AA3B7}"/>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
        <p:nvSpPr>
          <p:cNvPr id="41989" name="Rectangle 1">
            <a:extLst>
              <a:ext uri="{FF2B5EF4-FFF2-40B4-BE49-F238E27FC236}">
                <a16:creationId xmlns:a16="http://schemas.microsoft.com/office/drawing/2014/main" id="{0A81D11C-A1C9-6848-801D-6EB8EE9456C6}"/>
              </a:ext>
            </a:extLst>
          </p:cNvPr>
          <p:cNvSpPr>
            <a:spLocks noChangeArrowheads="1"/>
          </p:cNvSpPr>
          <p:nvPr/>
        </p:nvSpPr>
        <p:spPr bwMode="auto">
          <a:xfrm>
            <a:off x="5357813" y="1849438"/>
            <a:ext cx="3657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400" b="1"/>
              <a:t>curvature of field</a:t>
            </a:r>
            <a:r>
              <a:rPr lang="en-US" altLang="en-US" sz="1400"/>
              <a:t>:  a flat subject plane being imaged as the surface of a sphere instead of a flat plane. </a:t>
            </a:r>
          </a:p>
        </p:txBody>
      </p:sp>
    </p:spTree>
  </p:cSld>
  <p:clrMapOvr>
    <a:overrideClrMapping bg1="lt1" tx1="dk1" bg2="lt2" tx2="dk2" accent1="accent1" accent2="accent2" accent3="accent3" accent4="accent4" accent5="accent5" accent6="accent6" hlink="hlink" folHlink="folHlink"/>
  </p:clrMapOvr>
  <p:transition advTm="329"/>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66F3513-3D68-5C4B-9E92-F6F4655B01D9}"/>
              </a:ext>
            </a:extLst>
          </p:cNvPr>
          <p:cNvSpPr>
            <a:spLocks noGrp="1" noChangeArrowheads="1"/>
          </p:cNvSpPr>
          <p:nvPr>
            <p:ph type="title"/>
          </p:nvPr>
        </p:nvSpPr>
        <p:spPr>
          <a:xfrm>
            <a:off x="747713" y="184150"/>
            <a:ext cx="7772400" cy="838200"/>
          </a:xfrm>
        </p:spPr>
        <p:txBody>
          <a:bodyPr/>
          <a:lstStyle/>
          <a:p>
            <a:pPr>
              <a:defRPr/>
            </a:pPr>
            <a:r>
              <a:rPr lang="en-US" altLang="en-US"/>
              <a:t>Useful Factoids</a:t>
            </a:r>
          </a:p>
        </p:txBody>
      </p:sp>
      <p:sp>
        <p:nvSpPr>
          <p:cNvPr id="20483" name="Rectangle 3">
            <a:extLst>
              <a:ext uri="{FF2B5EF4-FFF2-40B4-BE49-F238E27FC236}">
                <a16:creationId xmlns:a16="http://schemas.microsoft.com/office/drawing/2014/main" id="{13C3D05F-2586-594A-992A-07C9E3A6A85D}"/>
              </a:ext>
            </a:extLst>
          </p:cNvPr>
          <p:cNvSpPr>
            <a:spLocks noGrp="1" noChangeArrowheads="1"/>
          </p:cNvSpPr>
          <p:nvPr>
            <p:ph type="body" idx="1"/>
          </p:nvPr>
        </p:nvSpPr>
        <p:spPr>
          <a:xfrm>
            <a:off x="1643063" y="2244725"/>
            <a:ext cx="7772400" cy="4114800"/>
          </a:xfrm>
        </p:spPr>
        <p:txBody>
          <a:bodyPr/>
          <a:lstStyle/>
          <a:p>
            <a:pPr>
              <a:defRPr/>
            </a:pPr>
            <a:endParaRPr lang="en-US" altLang="en-US"/>
          </a:p>
          <a:p>
            <a:pPr>
              <a:defRPr/>
            </a:pPr>
            <a:endParaRPr lang="en-US" altLang="en-US"/>
          </a:p>
          <a:p>
            <a:pPr>
              <a:buFontTx/>
              <a:buNone/>
              <a:defRPr/>
            </a:pPr>
            <a:endParaRPr lang="en-US" altLang="en-US"/>
          </a:p>
          <a:p>
            <a:pPr>
              <a:buFontTx/>
              <a:buNone/>
              <a:defRPr/>
            </a:pPr>
            <a:endParaRPr lang="en-US" altLang="en-US"/>
          </a:p>
        </p:txBody>
      </p:sp>
      <p:sp>
        <p:nvSpPr>
          <p:cNvPr id="19460" name="AutoShape 4">
            <a:extLst>
              <a:ext uri="{FF2B5EF4-FFF2-40B4-BE49-F238E27FC236}">
                <a16:creationId xmlns:a16="http://schemas.microsoft.com/office/drawing/2014/main" id="{EA9B9A95-09AC-0642-97BB-BAA30F3E412E}"/>
              </a:ext>
            </a:extLst>
          </p:cNvPr>
          <p:cNvSpPr>
            <a:spLocks noChangeArrowheads="1"/>
          </p:cNvSpPr>
          <p:nvPr/>
        </p:nvSpPr>
        <p:spPr bwMode="auto">
          <a:xfrm>
            <a:off x="1457325" y="1171575"/>
            <a:ext cx="6219825" cy="1403350"/>
          </a:xfrm>
          <a:prstGeom prst="horizontalScroll">
            <a:avLst>
              <a:gd name="adj" fmla="val 12500"/>
            </a:avLst>
          </a:prstGeom>
          <a:solidFill>
            <a:srgbClr val="CCFF99"/>
          </a:solidFill>
          <a:ln w="38100">
            <a:solidFill>
              <a:schemeClr val="tx1"/>
            </a:solidFill>
            <a:round/>
            <a:headEnd/>
            <a:tailEnd/>
          </a:ln>
          <a:effectLst/>
        </p:spPr>
        <p:txBody>
          <a:bodyPr wrap="none" anchor="ct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algn="ctr">
              <a:defRPr/>
            </a:pPr>
            <a:r>
              <a:rPr lang="en-US" altLang="en-US" i="0">
                <a:effectLst>
                  <a:outerShdw blurRad="38100" dist="38100" dir="2700000" algn="tl">
                    <a:srgbClr val="FFFFFF"/>
                  </a:outerShdw>
                </a:effectLst>
              </a:rPr>
              <a:t>The intensity of light collected </a:t>
            </a:r>
            <a:r>
              <a:rPr lang="en-US" altLang="en-US" b="1" i="0">
                <a:solidFill>
                  <a:schemeClr val="hlink"/>
                </a:solidFill>
              </a:rPr>
              <a:t>decreases</a:t>
            </a:r>
            <a:r>
              <a:rPr lang="en-US" altLang="en-US" i="0">
                <a:effectLst>
                  <a:outerShdw blurRad="38100" dist="38100" dir="2700000" algn="tl">
                    <a:srgbClr val="FFFFFF"/>
                  </a:outerShdw>
                </a:effectLst>
              </a:rPr>
              <a:t> </a:t>
            </a:r>
          </a:p>
          <a:p>
            <a:pPr algn="ctr">
              <a:defRPr/>
            </a:pPr>
            <a:r>
              <a:rPr lang="en-US" altLang="en-US" i="0">
                <a:effectLst>
                  <a:outerShdw blurRad="38100" dist="38100" dir="2700000" algn="tl">
                    <a:srgbClr val="FFFFFF"/>
                  </a:outerShdw>
                </a:effectLst>
              </a:rPr>
              <a:t>as the square of the magnification</a:t>
            </a:r>
            <a:endParaRPr lang="en-US" altLang="en-US" i="0"/>
          </a:p>
        </p:txBody>
      </p:sp>
      <p:sp>
        <p:nvSpPr>
          <p:cNvPr id="19461" name="AutoShape 5">
            <a:extLst>
              <a:ext uri="{FF2B5EF4-FFF2-40B4-BE49-F238E27FC236}">
                <a16:creationId xmlns:a16="http://schemas.microsoft.com/office/drawing/2014/main" id="{9CC6E8C7-8AC8-E94A-8999-1ED3CFC94E17}"/>
              </a:ext>
            </a:extLst>
          </p:cNvPr>
          <p:cNvSpPr>
            <a:spLocks noChangeArrowheads="1"/>
          </p:cNvSpPr>
          <p:nvPr/>
        </p:nvSpPr>
        <p:spPr bwMode="auto">
          <a:xfrm>
            <a:off x="1457325" y="2806700"/>
            <a:ext cx="6219825" cy="1403350"/>
          </a:xfrm>
          <a:prstGeom prst="horizontalScroll">
            <a:avLst>
              <a:gd name="adj" fmla="val 12500"/>
            </a:avLst>
          </a:prstGeom>
          <a:solidFill>
            <a:srgbClr val="CCFF99"/>
          </a:solidFill>
          <a:ln w="38100">
            <a:solidFill>
              <a:schemeClr val="tx1"/>
            </a:solidFill>
            <a:round/>
            <a:headEnd/>
            <a:tailEnd/>
          </a:ln>
          <a:effectLst/>
        </p:spPr>
        <p:txBody>
          <a:bodyPr wrap="none" anchor="ctr"/>
          <a:lstStyle/>
          <a:p>
            <a:pPr algn="ctr">
              <a:defRPr/>
            </a:pPr>
            <a:r>
              <a:rPr lang="en-US" i="0" dirty="0">
                <a:effectLst>
                  <a:outerShdw blurRad="38100" dist="38100" dir="2700000" algn="tl">
                    <a:srgbClr val="FFFFFF"/>
                  </a:outerShdw>
                </a:effectLst>
              </a:rPr>
              <a:t>The intensity of light </a:t>
            </a:r>
            <a:r>
              <a:rPr lang="en-US" b="1" i="0" dirty="0">
                <a:solidFill>
                  <a:schemeClr val="hlink"/>
                </a:solidFill>
              </a:rPr>
              <a:t>increases</a:t>
            </a:r>
            <a:r>
              <a:rPr lang="en-US" i="0" dirty="0">
                <a:effectLst>
                  <a:outerShdw blurRad="38100" dist="38100" dir="2700000" algn="tl">
                    <a:srgbClr val="FFFFFF"/>
                  </a:outerShdw>
                </a:effectLst>
              </a:rPr>
              <a:t> as the </a:t>
            </a:r>
          </a:p>
          <a:p>
            <a:pPr algn="ctr">
              <a:defRPr/>
            </a:pPr>
            <a:r>
              <a:rPr lang="en-US" i="0" dirty="0">
                <a:effectLst>
                  <a:outerShdw blurRad="38100" dist="38100" dir="2700000" algn="tl">
                    <a:srgbClr val="FFFFFF"/>
                  </a:outerShdw>
                </a:effectLst>
              </a:rPr>
              <a:t>square of the numerical aperture</a:t>
            </a:r>
          </a:p>
        </p:txBody>
      </p:sp>
      <p:sp>
        <p:nvSpPr>
          <p:cNvPr id="19463" name="AutoShape 7">
            <a:extLst>
              <a:ext uri="{FF2B5EF4-FFF2-40B4-BE49-F238E27FC236}">
                <a16:creationId xmlns:a16="http://schemas.microsoft.com/office/drawing/2014/main" id="{66E4EF11-0404-D64D-9024-5BDB32D63C67}"/>
              </a:ext>
            </a:extLst>
          </p:cNvPr>
          <p:cNvSpPr>
            <a:spLocks noChangeArrowheads="1"/>
          </p:cNvSpPr>
          <p:nvPr/>
        </p:nvSpPr>
        <p:spPr bwMode="auto">
          <a:xfrm>
            <a:off x="1457325" y="4443413"/>
            <a:ext cx="6219825" cy="1403350"/>
          </a:xfrm>
          <a:prstGeom prst="horizontalScroll">
            <a:avLst>
              <a:gd name="adj" fmla="val 12500"/>
            </a:avLst>
          </a:prstGeom>
          <a:solidFill>
            <a:srgbClr val="CCFF99"/>
          </a:solidFill>
          <a:ln w="38100">
            <a:solidFill>
              <a:schemeClr val="tx1"/>
            </a:solidFill>
            <a:round/>
            <a:headEnd/>
            <a:tailEnd/>
          </a:ln>
          <a:effectLst/>
        </p:spPr>
        <p:txBody>
          <a:bodyPr wrap="none" anchor="ctr"/>
          <a:lstStyle/>
          <a:p>
            <a:pPr algn="ctr">
              <a:defRPr/>
            </a:pPr>
            <a:r>
              <a:rPr lang="en-US" i="0" dirty="0">
                <a:effectLst>
                  <a:outerShdw blurRad="38100" dist="38100" dir="2700000" algn="tl">
                    <a:srgbClr val="FFFFFF"/>
                  </a:outerShdw>
                </a:effectLst>
              </a:rPr>
              <a:t>Thus when possible, use </a:t>
            </a:r>
            <a:r>
              <a:rPr lang="en-US" b="1" i="0" dirty="0">
                <a:solidFill>
                  <a:schemeClr val="hlink"/>
                </a:solidFill>
              </a:rPr>
              <a:t>low magnification</a:t>
            </a:r>
          </a:p>
          <a:p>
            <a:pPr algn="ctr">
              <a:defRPr/>
            </a:pPr>
            <a:r>
              <a:rPr lang="en-US" i="0" dirty="0">
                <a:effectLst>
                  <a:outerShdw blurRad="38100" dist="38100" dir="2700000" algn="tl">
                    <a:srgbClr val="FFFFFF"/>
                  </a:outerShdw>
                </a:effectLst>
              </a:rPr>
              <a:t> or </a:t>
            </a:r>
            <a:r>
              <a:rPr lang="en-US" b="1" i="0" dirty="0">
                <a:solidFill>
                  <a:schemeClr val="hlink"/>
                </a:solidFill>
              </a:rPr>
              <a:t>high NA</a:t>
            </a:r>
            <a:r>
              <a:rPr lang="en-US" b="1" i="0" dirty="0"/>
              <a:t> </a:t>
            </a:r>
            <a:r>
              <a:rPr lang="en-US" i="0" dirty="0">
                <a:effectLst>
                  <a:outerShdw blurRad="38100" dist="38100" dir="2700000" algn="tl">
                    <a:srgbClr val="FFFFFF"/>
                  </a:outerShdw>
                </a:effectLst>
              </a:rPr>
              <a:t>objectives where you must magnify</a:t>
            </a:r>
          </a:p>
        </p:txBody>
      </p:sp>
      <p:sp>
        <p:nvSpPr>
          <p:cNvPr id="20487" name="Rectangle 8">
            <a:extLst>
              <a:ext uri="{FF2B5EF4-FFF2-40B4-BE49-F238E27FC236}">
                <a16:creationId xmlns:a16="http://schemas.microsoft.com/office/drawing/2014/main" id="{490DA092-E0C8-AC4F-AB88-BF4E57B1F8AD}"/>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descr="colcircle">
            <a:extLst>
              <a:ext uri="{FF2B5EF4-FFF2-40B4-BE49-F238E27FC236}">
                <a16:creationId xmlns:a16="http://schemas.microsoft.com/office/drawing/2014/main" id="{66E37B6A-603A-694D-AF2A-C574DF2AC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71638"/>
            <a:ext cx="41910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a:extLst>
              <a:ext uri="{FF2B5EF4-FFF2-40B4-BE49-F238E27FC236}">
                <a16:creationId xmlns:a16="http://schemas.microsoft.com/office/drawing/2014/main" id="{AF2ED7A9-A0B6-5448-9DD8-65A3F855975E}"/>
              </a:ext>
            </a:extLst>
          </p:cNvPr>
          <p:cNvSpPr>
            <a:spLocks noGrp="1" noChangeArrowheads="1"/>
          </p:cNvSpPr>
          <p:nvPr>
            <p:ph type="title"/>
          </p:nvPr>
        </p:nvSpPr>
        <p:spPr>
          <a:xfrm>
            <a:off x="666750" y="0"/>
            <a:ext cx="7772400" cy="1143000"/>
          </a:xfrm>
        </p:spPr>
        <p:txBody>
          <a:bodyPr/>
          <a:lstStyle/>
          <a:p>
            <a:pPr>
              <a:defRPr/>
            </a:pPr>
            <a:r>
              <a:rPr lang="en-US" altLang="en-US"/>
              <a:t>Fluorescence Microscopes</a:t>
            </a:r>
          </a:p>
        </p:txBody>
      </p:sp>
      <p:sp>
        <p:nvSpPr>
          <p:cNvPr id="21508" name="Rectangle 3">
            <a:extLst>
              <a:ext uri="{FF2B5EF4-FFF2-40B4-BE49-F238E27FC236}">
                <a16:creationId xmlns:a16="http://schemas.microsoft.com/office/drawing/2014/main" id="{F039B2BC-C633-CD4F-AA3F-142D8FBD9203}"/>
              </a:ext>
            </a:extLst>
          </p:cNvPr>
          <p:cNvSpPr>
            <a:spLocks noGrp="1" noChangeArrowheads="1"/>
          </p:cNvSpPr>
          <p:nvPr>
            <p:ph type="body" idx="1"/>
          </p:nvPr>
        </p:nvSpPr>
        <p:spPr>
          <a:xfrm>
            <a:off x="304800" y="1200150"/>
            <a:ext cx="6999288" cy="4114800"/>
          </a:xfrm>
        </p:spPr>
        <p:txBody>
          <a:bodyPr/>
          <a:lstStyle/>
          <a:p>
            <a:pPr>
              <a:defRPr/>
            </a:pPr>
            <a:r>
              <a:rPr lang="en-US" altLang="en-US" sz="2400"/>
              <a:t>Cannot view fluorescence emission in a single optical plane</a:t>
            </a:r>
          </a:p>
          <a:p>
            <a:pPr>
              <a:defRPr/>
            </a:pPr>
            <a:endParaRPr lang="en-US" altLang="en-US" sz="2400"/>
          </a:p>
          <a:p>
            <a:pPr>
              <a:defRPr/>
            </a:pPr>
            <a:r>
              <a:rPr lang="en-US" altLang="en-US" sz="2400"/>
              <a:t>Generally use light sources of </a:t>
            </a:r>
          </a:p>
          <a:p>
            <a:pPr>
              <a:buFontTx/>
              <a:buNone/>
              <a:defRPr/>
            </a:pPr>
            <a:r>
              <a:rPr lang="en-US" altLang="en-US" sz="2400"/>
              <a:t>     much lower flux than confocal systems</a:t>
            </a:r>
          </a:p>
          <a:p>
            <a:pPr>
              <a:buFontTx/>
              <a:buNone/>
              <a:defRPr/>
            </a:pPr>
            <a:endParaRPr lang="en-US" altLang="en-US" sz="2400"/>
          </a:p>
          <a:p>
            <a:pPr>
              <a:defRPr/>
            </a:pPr>
            <a:r>
              <a:rPr lang="en-US" altLang="en-US" sz="2400"/>
              <a:t>Are cheaper than confocal systems</a:t>
            </a:r>
          </a:p>
          <a:p>
            <a:pPr>
              <a:defRPr/>
            </a:pPr>
            <a:endParaRPr lang="en-US" altLang="en-US" sz="2400"/>
          </a:p>
          <a:p>
            <a:pPr>
              <a:defRPr/>
            </a:pPr>
            <a:r>
              <a:rPr lang="en-US" altLang="en-US" sz="2400"/>
              <a:t>Give high quality photographic images </a:t>
            </a:r>
          </a:p>
          <a:p>
            <a:pPr>
              <a:buFontTx/>
              <a:buNone/>
              <a:defRPr/>
            </a:pPr>
            <a:r>
              <a:rPr lang="en-US" altLang="en-US" sz="2400"/>
              <a:t>     (actual photographs) whereas confocal</a:t>
            </a:r>
          </a:p>
          <a:p>
            <a:pPr>
              <a:buFontTx/>
              <a:buNone/>
              <a:defRPr/>
            </a:pPr>
            <a:r>
              <a:rPr lang="en-US" altLang="en-US" sz="2400"/>
              <a:t>      systems are restricted to small resolution images </a:t>
            </a:r>
          </a:p>
        </p:txBody>
      </p:sp>
      <p:sp>
        <p:nvSpPr>
          <p:cNvPr id="21509" name="Rectangle 7">
            <a:extLst>
              <a:ext uri="{FF2B5EF4-FFF2-40B4-BE49-F238E27FC236}">
                <a16:creationId xmlns:a16="http://schemas.microsoft.com/office/drawing/2014/main" id="{FB88B61D-7A05-B440-B636-C87AA627BA6C}"/>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8905481-908B-E14E-8ABE-458EBCE3B520}"/>
              </a:ext>
            </a:extLst>
          </p:cNvPr>
          <p:cNvSpPr>
            <a:spLocks noGrp="1" noChangeArrowheads="1"/>
          </p:cNvSpPr>
          <p:nvPr>
            <p:ph type="ctrTitle"/>
          </p:nvPr>
        </p:nvSpPr>
        <p:spPr>
          <a:xfrm>
            <a:off x="812800" y="215900"/>
            <a:ext cx="6915150" cy="762000"/>
          </a:xfrm>
        </p:spPr>
        <p:txBody>
          <a:bodyPr/>
          <a:lstStyle/>
          <a:p>
            <a:pPr>
              <a:defRPr/>
            </a:pPr>
            <a:r>
              <a:rPr lang="en-US" altLang="en-US">
                <a:solidFill>
                  <a:srgbClr val="000000"/>
                </a:solidFill>
              </a:rPr>
              <a:t>Fluorescent  Microscope</a:t>
            </a:r>
          </a:p>
        </p:txBody>
      </p:sp>
      <p:sp>
        <p:nvSpPr>
          <p:cNvPr id="48130" name="Freeform 3">
            <a:extLst>
              <a:ext uri="{FF2B5EF4-FFF2-40B4-BE49-F238E27FC236}">
                <a16:creationId xmlns:a16="http://schemas.microsoft.com/office/drawing/2014/main" id="{90E76CD9-937B-4D41-8376-F3179BA9FA69}"/>
              </a:ext>
            </a:extLst>
          </p:cNvPr>
          <p:cNvSpPr>
            <a:spLocks/>
          </p:cNvSpPr>
          <p:nvPr/>
        </p:nvSpPr>
        <p:spPr bwMode="auto">
          <a:xfrm>
            <a:off x="2849563" y="5410200"/>
            <a:ext cx="1754187" cy="736600"/>
          </a:xfrm>
          <a:custGeom>
            <a:avLst/>
            <a:gdLst>
              <a:gd name="T0" fmla="*/ 2147483646 w 1105"/>
              <a:gd name="T1" fmla="*/ 2147483646 h 464"/>
              <a:gd name="T2" fmla="*/ 2147483646 w 1105"/>
              <a:gd name="T3" fmla="*/ 2147483646 h 464"/>
              <a:gd name="T4" fmla="*/ 2147483646 w 1105"/>
              <a:gd name="T5" fmla="*/ 2147483646 h 464"/>
              <a:gd name="T6" fmla="*/ 2147483646 w 1105"/>
              <a:gd name="T7" fmla="*/ 2147483646 h 464"/>
              <a:gd name="T8" fmla="*/ 2147483646 w 1105"/>
              <a:gd name="T9" fmla="*/ 2147483646 h 464"/>
              <a:gd name="T10" fmla="*/ 0 w 1105"/>
              <a:gd name="T11" fmla="*/ 2147483646 h 464"/>
              <a:gd name="T12" fmla="*/ 2147483646 w 1105"/>
              <a:gd name="T13" fmla="*/ 2147483646 h 464"/>
              <a:gd name="T14" fmla="*/ 2147483646 w 1105"/>
              <a:gd name="T15" fmla="*/ 2147483646 h 464"/>
              <a:gd name="T16" fmla="*/ 2147483646 w 1105"/>
              <a:gd name="T17" fmla="*/ 2147483646 h 464"/>
              <a:gd name="T18" fmla="*/ 2147483646 w 1105"/>
              <a:gd name="T19" fmla="*/ 2147483646 h 464"/>
              <a:gd name="T20" fmla="*/ 2147483646 w 1105"/>
              <a:gd name="T21" fmla="*/ 2147483646 h 464"/>
              <a:gd name="T22" fmla="*/ 2147483646 w 1105"/>
              <a:gd name="T23" fmla="*/ 2147483646 h 464"/>
              <a:gd name="T24" fmla="*/ 2147483646 w 1105"/>
              <a:gd name="T25" fmla="*/ 2147483646 h 464"/>
              <a:gd name="T26" fmla="*/ 2147483646 w 1105"/>
              <a:gd name="T27" fmla="*/ 2147483646 h 464"/>
              <a:gd name="T28" fmla="*/ 2147483646 w 1105"/>
              <a:gd name="T29" fmla="*/ 2147483646 h 464"/>
              <a:gd name="T30" fmla="*/ 2147483646 w 1105"/>
              <a:gd name="T31" fmla="*/ 2147483646 h 464"/>
              <a:gd name="T32" fmla="*/ 2147483646 w 1105"/>
              <a:gd name="T33" fmla="*/ 2147483646 h 464"/>
              <a:gd name="T34" fmla="*/ 2147483646 w 1105"/>
              <a:gd name="T35" fmla="*/ 2147483646 h 464"/>
              <a:gd name="T36" fmla="*/ 2147483646 w 1105"/>
              <a:gd name="T37" fmla="*/ 2147483646 h 464"/>
              <a:gd name="T38" fmla="*/ 2147483646 w 1105"/>
              <a:gd name="T39" fmla="*/ 2147483646 h 464"/>
              <a:gd name="T40" fmla="*/ 2147483646 w 1105"/>
              <a:gd name="T41" fmla="*/ 2147483646 h 464"/>
              <a:gd name="T42" fmla="*/ 2147483646 w 1105"/>
              <a:gd name="T43" fmla="*/ 2147483646 h 464"/>
              <a:gd name="T44" fmla="*/ 2147483646 w 1105"/>
              <a:gd name="T45" fmla="*/ 2147483646 h 464"/>
              <a:gd name="T46" fmla="*/ 2147483646 w 1105"/>
              <a:gd name="T47" fmla="*/ 2147483646 h 464"/>
              <a:gd name="T48" fmla="*/ 2147483646 w 1105"/>
              <a:gd name="T49" fmla="*/ 2147483646 h 464"/>
              <a:gd name="T50" fmla="*/ 2147483646 w 1105"/>
              <a:gd name="T51" fmla="*/ 2147483646 h 464"/>
              <a:gd name="T52" fmla="*/ 2147483646 w 1105"/>
              <a:gd name="T53" fmla="*/ 2147483646 h 464"/>
              <a:gd name="T54" fmla="*/ 2147483646 w 1105"/>
              <a:gd name="T55" fmla="*/ 2147483646 h 464"/>
              <a:gd name="T56" fmla="*/ 2147483646 w 1105"/>
              <a:gd name="T57" fmla="*/ 2147483646 h 464"/>
              <a:gd name="T58" fmla="*/ 2147483646 w 1105"/>
              <a:gd name="T59" fmla="*/ 2147483646 h 464"/>
              <a:gd name="T60" fmla="*/ 2147483646 w 1105"/>
              <a:gd name="T61" fmla="*/ 2147483646 h 464"/>
              <a:gd name="T62" fmla="*/ 2147483646 w 1105"/>
              <a:gd name="T63" fmla="*/ 2147483646 h 464"/>
              <a:gd name="T64" fmla="*/ 2147483646 w 1105"/>
              <a:gd name="T65" fmla="*/ 2147483646 h 464"/>
              <a:gd name="T66" fmla="*/ 2147483646 w 1105"/>
              <a:gd name="T67" fmla="*/ 2147483646 h 464"/>
              <a:gd name="T68" fmla="*/ 2147483646 w 1105"/>
              <a:gd name="T69" fmla="*/ 2147483646 h 464"/>
              <a:gd name="T70" fmla="*/ 2147483646 w 1105"/>
              <a:gd name="T71" fmla="*/ 2147483646 h 464"/>
              <a:gd name="T72" fmla="*/ 2147483646 w 1105"/>
              <a:gd name="T73" fmla="*/ 2147483646 h 464"/>
              <a:gd name="T74" fmla="*/ 2147483646 w 1105"/>
              <a:gd name="T75" fmla="*/ 2147483646 h 464"/>
              <a:gd name="T76" fmla="*/ 2147483646 w 1105"/>
              <a:gd name="T77" fmla="*/ 2147483646 h 464"/>
              <a:gd name="T78" fmla="*/ 2147483646 w 1105"/>
              <a:gd name="T79" fmla="*/ 2147483646 h 464"/>
              <a:gd name="T80" fmla="*/ 2147483646 w 1105"/>
              <a:gd name="T81" fmla="*/ 2147483646 h 464"/>
              <a:gd name="T82" fmla="*/ 2147483646 w 1105"/>
              <a:gd name="T83" fmla="*/ 2147483646 h 464"/>
              <a:gd name="T84" fmla="*/ 2147483646 w 1105"/>
              <a:gd name="T85" fmla="*/ 2147483646 h 464"/>
              <a:gd name="T86" fmla="*/ 2147483646 w 1105"/>
              <a:gd name="T87" fmla="*/ 2147483646 h 464"/>
              <a:gd name="T88" fmla="*/ 2147483646 w 1105"/>
              <a:gd name="T89" fmla="*/ 2147483646 h 464"/>
              <a:gd name="T90" fmla="*/ 2147483646 w 1105"/>
              <a:gd name="T91" fmla="*/ 2147483646 h 464"/>
              <a:gd name="T92" fmla="*/ 2147483646 w 1105"/>
              <a:gd name="T93" fmla="*/ 2147483646 h 464"/>
              <a:gd name="T94" fmla="*/ 2147483646 w 1105"/>
              <a:gd name="T95" fmla="*/ 2147483646 h 464"/>
              <a:gd name="T96" fmla="*/ 2147483646 w 1105"/>
              <a:gd name="T97" fmla="*/ 2147483646 h 464"/>
              <a:gd name="T98" fmla="*/ 2147483646 w 1105"/>
              <a:gd name="T99" fmla="*/ 2147483646 h 464"/>
              <a:gd name="T100" fmla="*/ 2147483646 w 1105"/>
              <a:gd name="T101" fmla="*/ 0 h 464"/>
              <a:gd name="T102" fmla="*/ 2147483646 w 1105"/>
              <a:gd name="T103" fmla="*/ 2147483646 h 464"/>
              <a:gd name="T104" fmla="*/ 2147483646 w 1105"/>
              <a:gd name="T105" fmla="*/ 2147483646 h 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05" h="464">
                <a:moveTo>
                  <a:pt x="150" y="121"/>
                </a:moveTo>
                <a:lnTo>
                  <a:pt x="139" y="135"/>
                </a:lnTo>
                <a:lnTo>
                  <a:pt x="123" y="139"/>
                </a:lnTo>
                <a:lnTo>
                  <a:pt x="107" y="144"/>
                </a:lnTo>
                <a:lnTo>
                  <a:pt x="93" y="153"/>
                </a:lnTo>
                <a:lnTo>
                  <a:pt x="77" y="157"/>
                </a:lnTo>
                <a:lnTo>
                  <a:pt x="63" y="162"/>
                </a:lnTo>
                <a:lnTo>
                  <a:pt x="47" y="171"/>
                </a:lnTo>
                <a:lnTo>
                  <a:pt x="31" y="176"/>
                </a:lnTo>
                <a:lnTo>
                  <a:pt x="15" y="181"/>
                </a:lnTo>
                <a:lnTo>
                  <a:pt x="0" y="190"/>
                </a:lnTo>
                <a:lnTo>
                  <a:pt x="0" y="203"/>
                </a:lnTo>
                <a:lnTo>
                  <a:pt x="4" y="218"/>
                </a:lnTo>
                <a:lnTo>
                  <a:pt x="31" y="236"/>
                </a:lnTo>
                <a:lnTo>
                  <a:pt x="20" y="246"/>
                </a:lnTo>
                <a:lnTo>
                  <a:pt x="20" y="260"/>
                </a:lnTo>
                <a:lnTo>
                  <a:pt x="20" y="273"/>
                </a:lnTo>
                <a:lnTo>
                  <a:pt x="20" y="287"/>
                </a:lnTo>
                <a:lnTo>
                  <a:pt x="31" y="301"/>
                </a:lnTo>
                <a:lnTo>
                  <a:pt x="41" y="319"/>
                </a:lnTo>
                <a:lnTo>
                  <a:pt x="20" y="329"/>
                </a:lnTo>
                <a:lnTo>
                  <a:pt x="20" y="343"/>
                </a:lnTo>
                <a:lnTo>
                  <a:pt x="26" y="357"/>
                </a:lnTo>
                <a:lnTo>
                  <a:pt x="26" y="371"/>
                </a:lnTo>
                <a:lnTo>
                  <a:pt x="26" y="384"/>
                </a:lnTo>
                <a:lnTo>
                  <a:pt x="41" y="389"/>
                </a:lnTo>
                <a:lnTo>
                  <a:pt x="56" y="398"/>
                </a:lnTo>
                <a:lnTo>
                  <a:pt x="71" y="398"/>
                </a:lnTo>
                <a:lnTo>
                  <a:pt x="87" y="398"/>
                </a:lnTo>
                <a:lnTo>
                  <a:pt x="102" y="398"/>
                </a:lnTo>
                <a:lnTo>
                  <a:pt x="123" y="403"/>
                </a:lnTo>
                <a:lnTo>
                  <a:pt x="139" y="408"/>
                </a:lnTo>
                <a:lnTo>
                  <a:pt x="150" y="422"/>
                </a:lnTo>
                <a:lnTo>
                  <a:pt x="165" y="435"/>
                </a:lnTo>
                <a:lnTo>
                  <a:pt x="181" y="440"/>
                </a:lnTo>
                <a:lnTo>
                  <a:pt x="197" y="444"/>
                </a:lnTo>
                <a:lnTo>
                  <a:pt x="211" y="444"/>
                </a:lnTo>
                <a:lnTo>
                  <a:pt x="227" y="454"/>
                </a:lnTo>
                <a:lnTo>
                  <a:pt x="247" y="459"/>
                </a:lnTo>
                <a:lnTo>
                  <a:pt x="263" y="463"/>
                </a:lnTo>
                <a:lnTo>
                  <a:pt x="284" y="463"/>
                </a:lnTo>
                <a:lnTo>
                  <a:pt x="345" y="463"/>
                </a:lnTo>
                <a:lnTo>
                  <a:pt x="361" y="463"/>
                </a:lnTo>
                <a:lnTo>
                  <a:pt x="382" y="463"/>
                </a:lnTo>
                <a:lnTo>
                  <a:pt x="402" y="459"/>
                </a:lnTo>
                <a:lnTo>
                  <a:pt x="418" y="454"/>
                </a:lnTo>
                <a:lnTo>
                  <a:pt x="433" y="449"/>
                </a:lnTo>
                <a:lnTo>
                  <a:pt x="444" y="431"/>
                </a:lnTo>
                <a:lnTo>
                  <a:pt x="459" y="412"/>
                </a:lnTo>
                <a:lnTo>
                  <a:pt x="484" y="408"/>
                </a:lnTo>
                <a:lnTo>
                  <a:pt x="505" y="398"/>
                </a:lnTo>
                <a:lnTo>
                  <a:pt x="525" y="394"/>
                </a:lnTo>
                <a:lnTo>
                  <a:pt x="547" y="379"/>
                </a:lnTo>
                <a:lnTo>
                  <a:pt x="567" y="366"/>
                </a:lnTo>
                <a:lnTo>
                  <a:pt x="583" y="357"/>
                </a:lnTo>
                <a:lnTo>
                  <a:pt x="599" y="347"/>
                </a:lnTo>
                <a:lnTo>
                  <a:pt x="619" y="338"/>
                </a:lnTo>
                <a:lnTo>
                  <a:pt x="639" y="329"/>
                </a:lnTo>
                <a:lnTo>
                  <a:pt x="659" y="319"/>
                </a:lnTo>
                <a:lnTo>
                  <a:pt x="675" y="315"/>
                </a:lnTo>
                <a:lnTo>
                  <a:pt x="691" y="311"/>
                </a:lnTo>
                <a:lnTo>
                  <a:pt x="713" y="301"/>
                </a:lnTo>
                <a:lnTo>
                  <a:pt x="733" y="292"/>
                </a:lnTo>
                <a:lnTo>
                  <a:pt x="753" y="292"/>
                </a:lnTo>
                <a:lnTo>
                  <a:pt x="773" y="283"/>
                </a:lnTo>
                <a:lnTo>
                  <a:pt x="789" y="283"/>
                </a:lnTo>
                <a:lnTo>
                  <a:pt x="804" y="283"/>
                </a:lnTo>
                <a:lnTo>
                  <a:pt x="820" y="287"/>
                </a:lnTo>
                <a:lnTo>
                  <a:pt x="836" y="292"/>
                </a:lnTo>
                <a:lnTo>
                  <a:pt x="856" y="292"/>
                </a:lnTo>
                <a:lnTo>
                  <a:pt x="872" y="297"/>
                </a:lnTo>
                <a:lnTo>
                  <a:pt x="888" y="297"/>
                </a:lnTo>
                <a:lnTo>
                  <a:pt x="907" y="297"/>
                </a:lnTo>
                <a:lnTo>
                  <a:pt x="923" y="292"/>
                </a:lnTo>
                <a:lnTo>
                  <a:pt x="938" y="292"/>
                </a:lnTo>
                <a:lnTo>
                  <a:pt x="954" y="292"/>
                </a:lnTo>
                <a:lnTo>
                  <a:pt x="970" y="283"/>
                </a:lnTo>
                <a:lnTo>
                  <a:pt x="985" y="283"/>
                </a:lnTo>
                <a:lnTo>
                  <a:pt x="1001" y="268"/>
                </a:lnTo>
                <a:lnTo>
                  <a:pt x="1022" y="264"/>
                </a:lnTo>
                <a:lnTo>
                  <a:pt x="1041" y="260"/>
                </a:lnTo>
                <a:lnTo>
                  <a:pt x="1041" y="246"/>
                </a:lnTo>
                <a:lnTo>
                  <a:pt x="1052" y="232"/>
                </a:lnTo>
                <a:lnTo>
                  <a:pt x="1068" y="227"/>
                </a:lnTo>
                <a:lnTo>
                  <a:pt x="1083" y="227"/>
                </a:lnTo>
                <a:lnTo>
                  <a:pt x="1104" y="203"/>
                </a:lnTo>
                <a:lnTo>
                  <a:pt x="1093" y="190"/>
                </a:lnTo>
                <a:lnTo>
                  <a:pt x="1104" y="176"/>
                </a:lnTo>
                <a:lnTo>
                  <a:pt x="1104" y="162"/>
                </a:lnTo>
                <a:lnTo>
                  <a:pt x="1099" y="148"/>
                </a:lnTo>
                <a:lnTo>
                  <a:pt x="1093" y="144"/>
                </a:lnTo>
                <a:lnTo>
                  <a:pt x="1104" y="121"/>
                </a:lnTo>
                <a:lnTo>
                  <a:pt x="1099" y="106"/>
                </a:lnTo>
                <a:lnTo>
                  <a:pt x="1099" y="92"/>
                </a:lnTo>
                <a:lnTo>
                  <a:pt x="1093" y="84"/>
                </a:lnTo>
                <a:lnTo>
                  <a:pt x="1099" y="65"/>
                </a:lnTo>
                <a:lnTo>
                  <a:pt x="1083" y="60"/>
                </a:lnTo>
                <a:lnTo>
                  <a:pt x="1104" y="37"/>
                </a:lnTo>
                <a:lnTo>
                  <a:pt x="1099" y="24"/>
                </a:lnTo>
                <a:lnTo>
                  <a:pt x="1093" y="10"/>
                </a:lnTo>
                <a:lnTo>
                  <a:pt x="1077" y="5"/>
                </a:lnTo>
                <a:lnTo>
                  <a:pt x="1057" y="0"/>
                </a:lnTo>
                <a:lnTo>
                  <a:pt x="1036" y="10"/>
                </a:lnTo>
                <a:lnTo>
                  <a:pt x="1022" y="14"/>
                </a:lnTo>
                <a:lnTo>
                  <a:pt x="1011" y="28"/>
                </a:lnTo>
                <a:lnTo>
                  <a:pt x="150" y="121"/>
                </a:lnTo>
              </a:path>
            </a:pathLst>
          </a:custGeom>
          <a:solidFill>
            <a:srgbClr val="CECEC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Rectangle 4">
            <a:extLst>
              <a:ext uri="{FF2B5EF4-FFF2-40B4-BE49-F238E27FC236}">
                <a16:creationId xmlns:a16="http://schemas.microsoft.com/office/drawing/2014/main" id="{20819D6F-A3FF-AF4D-9568-2C2EA6B11733}"/>
              </a:ext>
            </a:extLst>
          </p:cNvPr>
          <p:cNvSpPr>
            <a:spLocks noChangeArrowheads="1"/>
          </p:cNvSpPr>
          <p:nvPr/>
        </p:nvSpPr>
        <p:spPr bwMode="auto">
          <a:xfrm>
            <a:off x="1130300" y="3594100"/>
            <a:ext cx="957263" cy="839788"/>
          </a:xfrm>
          <a:prstGeom prst="rect">
            <a:avLst/>
          </a:prstGeom>
          <a:solidFill>
            <a:srgbClr val="FFFFFF"/>
          </a:solidFill>
          <a:ln>
            <a:noFill/>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Dichroic Filter</a:t>
            </a:r>
          </a:p>
        </p:txBody>
      </p:sp>
      <p:sp>
        <p:nvSpPr>
          <p:cNvPr id="48132" name="Freeform 5">
            <a:extLst>
              <a:ext uri="{FF2B5EF4-FFF2-40B4-BE49-F238E27FC236}">
                <a16:creationId xmlns:a16="http://schemas.microsoft.com/office/drawing/2014/main" id="{013E24FF-AAE3-E340-9174-EE37E4469780}"/>
              </a:ext>
            </a:extLst>
          </p:cNvPr>
          <p:cNvSpPr>
            <a:spLocks/>
          </p:cNvSpPr>
          <p:nvPr/>
        </p:nvSpPr>
        <p:spPr bwMode="auto">
          <a:xfrm>
            <a:off x="2884488" y="5629275"/>
            <a:ext cx="1716087" cy="635000"/>
          </a:xfrm>
          <a:custGeom>
            <a:avLst/>
            <a:gdLst>
              <a:gd name="T0" fmla="*/ 2147483646 w 1081"/>
              <a:gd name="T1" fmla="*/ 2147483646 h 400"/>
              <a:gd name="T2" fmla="*/ 2147483646 w 1081"/>
              <a:gd name="T3" fmla="*/ 2147483646 h 400"/>
              <a:gd name="T4" fmla="*/ 2147483646 w 1081"/>
              <a:gd name="T5" fmla="*/ 2147483646 h 400"/>
              <a:gd name="T6" fmla="*/ 2147483646 w 1081"/>
              <a:gd name="T7" fmla="*/ 2147483646 h 400"/>
              <a:gd name="T8" fmla="*/ 2147483646 w 1081"/>
              <a:gd name="T9" fmla="*/ 2147483646 h 400"/>
              <a:gd name="T10" fmla="*/ 2147483646 w 1081"/>
              <a:gd name="T11" fmla="*/ 2147483646 h 400"/>
              <a:gd name="T12" fmla="*/ 2147483646 w 1081"/>
              <a:gd name="T13" fmla="*/ 2147483646 h 400"/>
              <a:gd name="T14" fmla="*/ 2147483646 w 1081"/>
              <a:gd name="T15" fmla="*/ 2147483646 h 400"/>
              <a:gd name="T16" fmla="*/ 2147483646 w 1081"/>
              <a:gd name="T17" fmla="*/ 2147483646 h 400"/>
              <a:gd name="T18" fmla="*/ 2147483646 w 1081"/>
              <a:gd name="T19" fmla="*/ 2147483646 h 400"/>
              <a:gd name="T20" fmla="*/ 2147483646 w 1081"/>
              <a:gd name="T21" fmla="*/ 2147483646 h 400"/>
              <a:gd name="T22" fmla="*/ 2147483646 w 1081"/>
              <a:gd name="T23" fmla="*/ 2147483646 h 400"/>
              <a:gd name="T24" fmla="*/ 2147483646 w 1081"/>
              <a:gd name="T25" fmla="*/ 2147483646 h 400"/>
              <a:gd name="T26" fmla="*/ 2147483646 w 1081"/>
              <a:gd name="T27" fmla="*/ 0 h 400"/>
              <a:gd name="T28" fmla="*/ 2147483646 w 1081"/>
              <a:gd name="T29" fmla="*/ 0 h 400"/>
              <a:gd name="T30" fmla="*/ 2147483646 w 1081"/>
              <a:gd name="T31" fmla="*/ 2147483646 h 400"/>
              <a:gd name="T32" fmla="*/ 2147483646 w 1081"/>
              <a:gd name="T33" fmla="*/ 2147483646 h 400"/>
              <a:gd name="T34" fmla="*/ 2147483646 w 1081"/>
              <a:gd name="T35" fmla="*/ 2147483646 h 400"/>
              <a:gd name="T36" fmla="*/ 2147483646 w 1081"/>
              <a:gd name="T37" fmla="*/ 2147483646 h 400"/>
              <a:gd name="T38" fmla="*/ 2147483646 w 1081"/>
              <a:gd name="T39" fmla="*/ 2147483646 h 400"/>
              <a:gd name="T40" fmla="*/ 2147483646 w 1081"/>
              <a:gd name="T41" fmla="*/ 2147483646 h 400"/>
              <a:gd name="T42" fmla="*/ 2147483646 w 1081"/>
              <a:gd name="T43" fmla="*/ 2147483646 h 400"/>
              <a:gd name="T44" fmla="*/ 2147483646 w 1081"/>
              <a:gd name="T45" fmla="*/ 2147483646 h 400"/>
              <a:gd name="T46" fmla="*/ 2147483646 w 1081"/>
              <a:gd name="T47" fmla="*/ 2147483646 h 400"/>
              <a:gd name="T48" fmla="*/ 2147483646 w 1081"/>
              <a:gd name="T49" fmla="*/ 2147483646 h 400"/>
              <a:gd name="T50" fmla="*/ 2147483646 w 1081"/>
              <a:gd name="T51" fmla="*/ 2147483646 h 400"/>
              <a:gd name="T52" fmla="*/ 2147483646 w 1081"/>
              <a:gd name="T53" fmla="*/ 2147483646 h 400"/>
              <a:gd name="T54" fmla="*/ 2147483646 w 1081"/>
              <a:gd name="T55" fmla="*/ 2147483646 h 400"/>
              <a:gd name="T56" fmla="*/ 2147483646 w 1081"/>
              <a:gd name="T57" fmla="*/ 2147483646 h 400"/>
              <a:gd name="T58" fmla="*/ 2147483646 w 1081"/>
              <a:gd name="T59" fmla="*/ 2147483646 h 400"/>
              <a:gd name="T60" fmla="*/ 2147483646 w 1081"/>
              <a:gd name="T61" fmla="*/ 2147483646 h 400"/>
              <a:gd name="T62" fmla="*/ 2147483646 w 1081"/>
              <a:gd name="T63" fmla="*/ 2147483646 h 400"/>
              <a:gd name="T64" fmla="*/ 2147483646 w 1081"/>
              <a:gd name="T65" fmla="*/ 2147483646 h 400"/>
              <a:gd name="T66" fmla="*/ 2147483646 w 1081"/>
              <a:gd name="T67" fmla="*/ 2147483646 h 400"/>
              <a:gd name="T68" fmla="*/ 2147483646 w 1081"/>
              <a:gd name="T69" fmla="*/ 2147483646 h 400"/>
              <a:gd name="T70" fmla="*/ 2147483646 w 1081"/>
              <a:gd name="T71" fmla="*/ 2147483646 h 400"/>
              <a:gd name="T72" fmla="*/ 2147483646 w 1081"/>
              <a:gd name="T73" fmla="*/ 2147483646 h 400"/>
              <a:gd name="T74" fmla="*/ 2147483646 w 1081"/>
              <a:gd name="T75" fmla="*/ 2147483646 h 400"/>
              <a:gd name="T76" fmla="*/ 2147483646 w 1081"/>
              <a:gd name="T77" fmla="*/ 2147483646 h 400"/>
              <a:gd name="T78" fmla="*/ 2147483646 w 1081"/>
              <a:gd name="T79" fmla="*/ 2147483646 h 400"/>
              <a:gd name="T80" fmla="*/ 2147483646 w 1081"/>
              <a:gd name="T81" fmla="*/ 2147483646 h 400"/>
              <a:gd name="T82" fmla="*/ 2147483646 w 1081"/>
              <a:gd name="T83" fmla="*/ 2147483646 h 400"/>
              <a:gd name="T84" fmla="*/ 2147483646 w 1081"/>
              <a:gd name="T85" fmla="*/ 2147483646 h 400"/>
              <a:gd name="T86" fmla="*/ 2147483646 w 1081"/>
              <a:gd name="T87" fmla="*/ 2147483646 h 400"/>
              <a:gd name="T88" fmla="*/ 2147483646 w 1081"/>
              <a:gd name="T89" fmla="*/ 2147483646 h 400"/>
              <a:gd name="T90" fmla="*/ 2147483646 w 1081"/>
              <a:gd name="T91" fmla="*/ 2147483646 h 400"/>
              <a:gd name="T92" fmla="*/ 2147483646 w 1081"/>
              <a:gd name="T93" fmla="*/ 2147483646 h 400"/>
              <a:gd name="T94" fmla="*/ 2147483646 w 1081"/>
              <a:gd name="T95" fmla="*/ 2147483646 h 400"/>
              <a:gd name="T96" fmla="*/ 2147483646 w 1081"/>
              <a:gd name="T97" fmla="*/ 2147483646 h 400"/>
              <a:gd name="T98" fmla="*/ 2147483646 w 1081"/>
              <a:gd name="T99" fmla="*/ 2147483646 h 400"/>
              <a:gd name="T100" fmla="*/ 0 w 1081"/>
              <a:gd name="T101" fmla="*/ 2147483646 h 400"/>
              <a:gd name="T102" fmla="*/ 2147483646 w 1081"/>
              <a:gd name="T103" fmla="*/ 2147483646 h 400"/>
              <a:gd name="T104" fmla="*/ 2147483646 w 1081"/>
              <a:gd name="T105" fmla="*/ 2147483646 h 400"/>
              <a:gd name="T106" fmla="*/ 2147483646 w 1081"/>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1" h="400">
                <a:moveTo>
                  <a:pt x="182" y="195"/>
                </a:moveTo>
                <a:lnTo>
                  <a:pt x="133" y="195"/>
                </a:lnTo>
                <a:lnTo>
                  <a:pt x="133" y="168"/>
                </a:lnTo>
                <a:lnTo>
                  <a:pt x="182" y="151"/>
                </a:lnTo>
                <a:lnTo>
                  <a:pt x="216" y="124"/>
                </a:lnTo>
                <a:lnTo>
                  <a:pt x="282" y="124"/>
                </a:lnTo>
                <a:lnTo>
                  <a:pt x="333" y="124"/>
                </a:lnTo>
                <a:lnTo>
                  <a:pt x="381" y="124"/>
                </a:lnTo>
                <a:lnTo>
                  <a:pt x="449" y="124"/>
                </a:lnTo>
                <a:lnTo>
                  <a:pt x="465" y="98"/>
                </a:lnTo>
                <a:lnTo>
                  <a:pt x="515" y="80"/>
                </a:lnTo>
                <a:lnTo>
                  <a:pt x="548" y="54"/>
                </a:lnTo>
                <a:lnTo>
                  <a:pt x="565" y="27"/>
                </a:lnTo>
                <a:lnTo>
                  <a:pt x="565" y="0"/>
                </a:lnTo>
                <a:lnTo>
                  <a:pt x="732" y="0"/>
                </a:lnTo>
                <a:lnTo>
                  <a:pt x="898" y="10"/>
                </a:lnTo>
                <a:lnTo>
                  <a:pt x="964" y="18"/>
                </a:lnTo>
                <a:lnTo>
                  <a:pt x="1014" y="27"/>
                </a:lnTo>
                <a:lnTo>
                  <a:pt x="1063" y="36"/>
                </a:lnTo>
                <a:lnTo>
                  <a:pt x="1080" y="71"/>
                </a:lnTo>
                <a:lnTo>
                  <a:pt x="1030" y="88"/>
                </a:lnTo>
                <a:lnTo>
                  <a:pt x="1014" y="115"/>
                </a:lnTo>
                <a:lnTo>
                  <a:pt x="1014" y="142"/>
                </a:lnTo>
                <a:lnTo>
                  <a:pt x="964" y="151"/>
                </a:lnTo>
                <a:lnTo>
                  <a:pt x="881" y="151"/>
                </a:lnTo>
                <a:lnTo>
                  <a:pt x="831" y="161"/>
                </a:lnTo>
                <a:lnTo>
                  <a:pt x="898" y="161"/>
                </a:lnTo>
                <a:lnTo>
                  <a:pt x="848" y="161"/>
                </a:lnTo>
                <a:lnTo>
                  <a:pt x="780" y="161"/>
                </a:lnTo>
                <a:lnTo>
                  <a:pt x="732" y="161"/>
                </a:lnTo>
                <a:lnTo>
                  <a:pt x="732" y="187"/>
                </a:lnTo>
                <a:lnTo>
                  <a:pt x="732" y="212"/>
                </a:lnTo>
                <a:lnTo>
                  <a:pt x="699" y="248"/>
                </a:lnTo>
                <a:lnTo>
                  <a:pt x="615" y="266"/>
                </a:lnTo>
                <a:lnTo>
                  <a:pt x="548" y="275"/>
                </a:lnTo>
                <a:lnTo>
                  <a:pt x="532" y="302"/>
                </a:lnTo>
                <a:lnTo>
                  <a:pt x="548" y="336"/>
                </a:lnTo>
                <a:lnTo>
                  <a:pt x="581" y="373"/>
                </a:lnTo>
                <a:lnTo>
                  <a:pt x="565" y="399"/>
                </a:lnTo>
                <a:lnTo>
                  <a:pt x="515" y="399"/>
                </a:lnTo>
                <a:lnTo>
                  <a:pt x="449" y="399"/>
                </a:lnTo>
                <a:lnTo>
                  <a:pt x="399" y="399"/>
                </a:lnTo>
                <a:lnTo>
                  <a:pt x="315" y="382"/>
                </a:lnTo>
                <a:lnTo>
                  <a:pt x="249" y="373"/>
                </a:lnTo>
                <a:lnTo>
                  <a:pt x="199" y="373"/>
                </a:lnTo>
                <a:lnTo>
                  <a:pt x="166" y="346"/>
                </a:lnTo>
                <a:lnTo>
                  <a:pt x="149" y="311"/>
                </a:lnTo>
                <a:lnTo>
                  <a:pt x="166" y="285"/>
                </a:lnTo>
                <a:lnTo>
                  <a:pt x="100" y="258"/>
                </a:lnTo>
                <a:lnTo>
                  <a:pt x="50" y="239"/>
                </a:lnTo>
                <a:lnTo>
                  <a:pt x="0" y="239"/>
                </a:lnTo>
                <a:lnTo>
                  <a:pt x="83" y="222"/>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3" name="Freeform 6">
            <a:extLst>
              <a:ext uri="{FF2B5EF4-FFF2-40B4-BE49-F238E27FC236}">
                <a16:creationId xmlns:a16="http://schemas.microsoft.com/office/drawing/2014/main" id="{D0C52ACF-1A85-4D4A-9C81-57BCD00BBDE9}"/>
              </a:ext>
            </a:extLst>
          </p:cNvPr>
          <p:cNvSpPr>
            <a:spLocks/>
          </p:cNvSpPr>
          <p:nvPr/>
        </p:nvSpPr>
        <p:spPr bwMode="auto">
          <a:xfrm>
            <a:off x="2884488" y="5575300"/>
            <a:ext cx="1716087" cy="635000"/>
          </a:xfrm>
          <a:custGeom>
            <a:avLst/>
            <a:gdLst>
              <a:gd name="T0" fmla="*/ 2147483646 w 1081"/>
              <a:gd name="T1" fmla="*/ 2147483646 h 400"/>
              <a:gd name="T2" fmla="*/ 2147483646 w 1081"/>
              <a:gd name="T3" fmla="*/ 2147483646 h 400"/>
              <a:gd name="T4" fmla="*/ 2147483646 w 1081"/>
              <a:gd name="T5" fmla="*/ 2147483646 h 400"/>
              <a:gd name="T6" fmla="*/ 2147483646 w 1081"/>
              <a:gd name="T7" fmla="*/ 2147483646 h 400"/>
              <a:gd name="T8" fmla="*/ 2147483646 w 1081"/>
              <a:gd name="T9" fmla="*/ 2147483646 h 400"/>
              <a:gd name="T10" fmla="*/ 2147483646 w 1081"/>
              <a:gd name="T11" fmla="*/ 2147483646 h 400"/>
              <a:gd name="T12" fmla="*/ 2147483646 w 1081"/>
              <a:gd name="T13" fmla="*/ 2147483646 h 400"/>
              <a:gd name="T14" fmla="*/ 2147483646 w 1081"/>
              <a:gd name="T15" fmla="*/ 2147483646 h 400"/>
              <a:gd name="T16" fmla="*/ 2147483646 w 1081"/>
              <a:gd name="T17" fmla="*/ 2147483646 h 400"/>
              <a:gd name="T18" fmla="*/ 2147483646 w 1081"/>
              <a:gd name="T19" fmla="*/ 2147483646 h 400"/>
              <a:gd name="T20" fmla="*/ 2147483646 w 1081"/>
              <a:gd name="T21" fmla="*/ 2147483646 h 400"/>
              <a:gd name="T22" fmla="*/ 2147483646 w 1081"/>
              <a:gd name="T23" fmla="*/ 2147483646 h 400"/>
              <a:gd name="T24" fmla="*/ 2147483646 w 1081"/>
              <a:gd name="T25" fmla="*/ 2147483646 h 400"/>
              <a:gd name="T26" fmla="*/ 2147483646 w 1081"/>
              <a:gd name="T27" fmla="*/ 0 h 400"/>
              <a:gd name="T28" fmla="*/ 2147483646 w 1081"/>
              <a:gd name="T29" fmla="*/ 0 h 400"/>
              <a:gd name="T30" fmla="*/ 2147483646 w 1081"/>
              <a:gd name="T31" fmla="*/ 2147483646 h 400"/>
              <a:gd name="T32" fmla="*/ 2147483646 w 1081"/>
              <a:gd name="T33" fmla="*/ 2147483646 h 400"/>
              <a:gd name="T34" fmla="*/ 2147483646 w 1081"/>
              <a:gd name="T35" fmla="*/ 2147483646 h 400"/>
              <a:gd name="T36" fmla="*/ 2147483646 w 1081"/>
              <a:gd name="T37" fmla="*/ 2147483646 h 400"/>
              <a:gd name="T38" fmla="*/ 2147483646 w 1081"/>
              <a:gd name="T39" fmla="*/ 2147483646 h 400"/>
              <a:gd name="T40" fmla="*/ 2147483646 w 1081"/>
              <a:gd name="T41" fmla="*/ 2147483646 h 400"/>
              <a:gd name="T42" fmla="*/ 2147483646 w 1081"/>
              <a:gd name="T43" fmla="*/ 2147483646 h 400"/>
              <a:gd name="T44" fmla="*/ 2147483646 w 1081"/>
              <a:gd name="T45" fmla="*/ 2147483646 h 400"/>
              <a:gd name="T46" fmla="*/ 2147483646 w 1081"/>
              <a:gd name="T47" fmla="*/ 2147483646 h 400"/>
              <a:gd name="T48" fmla="*/ 2147483646 w 1081"/>
              <a:gd name="T49" fmla="*/ 2147483646 h 400"/>
              <a:gd name="T50" fmla="*/ 2147483646 w 1081"/>
              <a:gd name="T51" fmla="*/ 2147483646 h 400"/>
              <a:gd name="T52" fmla="*/ 2147483646 w 1081"/>
              <a:gd name="T53" fmla="*/ 2147483646 h 400"/>
              <a:gd name="T54" fmla="*/ 2147483646 w 1081"/>
              <a:gd name="T55" fmla="*/ 2147483646 h 400"/>
              <a:gd name="T56" fmla="*/ 2147483646 w 1081"/>
              <a:gd name="T57" fmla="*/ 2147483646 h 400"/>
              <a:gd name="T58" fmla="*/ 2147483646 w 1081"/>
              <a:gd name="T59" fmla="*/ 2147483646 h 400"/>
              <a:gd name="T60" fmla="*/ 2147483646 w 1081"/>
              <a:gd name="T61" fmla="*/ 2147483646 h 400"/>
              <a:gd name="T62" fmla="*/ 2147483646 w 1081"/>
              <a:gd name="T63" fmla="*/ 2147483646 h 400"/>
              <a:gd name="T64" fmla="*/ 2147483646 w 1081"/>
              <a:gd name="T65" fmla="*/ 2147483646 h 400"/>
              <a:gd name="T66" fmla="*/ 2147483646 w 1081"/>
              <a:gd name="T67" fmla="*/ 2147483646 h 400"/>
              <a:gd name="T68" fmla="*/ 2147483646 w 1081"/>
              <a:gd name="T69" fmla="*/ 2147483646 h 400"/>
              <a:gd name="T70" fmla="*/ 2147483646 w 1081"/>
              <a:gd name="T71" fmla="*/ 2147483646 h 400"/>
              <a:gd name="T72" fmla="*/ 2147483646 w 1081"/>
              <a:gd name="T73" fmla="*/ 2147483646 h 400"/>
              <a:gd name="T74" fmla="*/ 2147483646 w 1081"/>
              <a:gd name="T75" fmla="*/ 2147483646 h 400"/>
              <a:gd name="T76" fmla="*/ 2147483646 w 1081"/>
              <a:gd name="T77" fmla="*/ 2147483646 h 400"/>
              <a:gd name="T78" fmla="*/ 2147483646 w 1081"/>
              <a:gd name="T79" fmla="*/ 2147483646 h 400"/>
              <a:gd name="T80" fmla="*/ 2147483646 w 1081"/>
              <a:gd name="T81" fmla="*/ 2147483646 h 400"/>
              <a:gd name="T82" fmla="*/ 2147483646 w 1081"/>
              <a:gd name="T83" fmla="*/ 2147483646 h 400"/>
              <a:gd name="T84" fmla="*/ 2147483646 w 1081"/>
              <a:gd name="T85" fmla="*/ 2147483646 h 400"/>
              <a:gd name="T86" fmla="*/ 2147483646 w 1081"/>
              <a:gd name="T87" fmla="*/ 2147483646 h 400"/>
              <a:gd name="T88" fmla="*/ 2147483646 w 1081"/>
              <a:gd name="T89" fmla="*/ 2147483646 h 400"/>
              <a:gd name="T90" fmla="*/ 2147483646 w 1081"/>
              <a:gd name="T91" fmla="*/ 2147483646 h 400"/>
              <a:gd name="T92" fmla="*/ 2147483646 w 1081"/>
              <a:gd name="T93" fmla="*/ 2147483646 h 400"/>
              <a:gd name="T94" fmla="*/ 2147483646 w 1081"/>
              <a:gd name="T95" fmla="*/ 2147483646 h 400"/>
              <a:gd name="T96" fmla="*/ 2147483646 w 1081"/>
              <a:gd name="T97" fmla="*/ 2147483646 h 400"/>
              <a:gd name="T98" fmla="*/ 2147483646 w 1081"/>
              <a:gd name="T99" fmla="*/ 2147483646 h 400"/>
              <a:gd name="T100" fmla="*/ 0 w 1081"/>
              <a:gd name="T101" fmla="*/ 2147483646 h 400"/>
              <a:gd name="T102" fmla="*/ 2147483646 w 1081"/>
              <a:gd name="T103" fmla="*/ 2147483646 h 400"/>
              <a:gd name="T104" fmla="*/ 2147483646 w 1081"/>
              <a:gd name="T105" fmla="*/ 2147483646 h 400"/>
              <a:gd name="T106" fmla="*/ 2147483646 w 1081"/>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1" h="400">
                <a:moveTo>
                  <a:pt x="182" y="195"/>
                </a:moveTo>
                <a:lnTo>
                  <a:pt x="133" y="195"/>
                </a:lnTo>
                <a:lnTo>
                  <a:pt x="133" y="168"/>
                </a:lnTo>
                <a:lnTo>
                  <a:pt x="182" y="151"/>
                </a:lnTo>
                <a:lnTo>
                  <a:pt x="216" y="124"/>
                </a:lnTo>
                <a:lnTo>
                  <a:pt x="282" y="124"/>
                </a:lnTo>
                <a:lnTo>
                  <a:pt x="333" y="124"/>
                </a:lnTo>
                <a:lnTo>
                  <a:pt x="381" y="124"/>
                </a:lnTo>
                <a:lnTo>
                  <a:pt x="449" y="124"/>
                </a:lnTo>
                <a:lnTo>
                  <a:pt x="465" y="97"/>
                </a:lnTo>
                <a:lnTo>
                  <a:pt x="515" y="80"/>
                </a:lnTo>
                <a:lnTo>
                  <a:pt x="548" y="53"/>
                </a:lnTo>
                <a:lnTo>
                  <a:pt x="565" y="26"/>
                </a:lnTo>
                <a:lnTo>
                  <a:pt x="565" y="0"/>
                </a:lnTo>
                <a:lnTo>
                  <a:pt x="732" y="0"/>
                </a:lnTo>
                <a:lnTo>
                  <a:pt x="898" y="9"/>
                </a:lnTo>
                <a:lnTo>
                  <a:pt x="964" y="17"/>
                </a:lnTo>
                <a:lnTo>
                  <a:pt x="1014" y="26"/>
                </a:lnTo>
                <a:lnTo>
                  <a:pt x="1063" y="36"/>
                </a:lnTo>
                <a:lnTo>
                  <a:pt x="1080" y="70"/>
                </a:lnTo>
                <a:lnTo>
                  <a:pt x="1030" y="88"/>
                </a:lnTo>
                <a:lnTo>
                  <a:pt x="1014" y="114"/>
                </a:lnTo>
                <a:lnTo>
                  <a:pt x="1014" y="141"/>
                </a:lnTo>
                <a:lnTo>
                  <a:pt x="964" y="151"/>
                </a:lnTo>
                <a:lnTo>
                  <a:pt x="881" y="151"/>
                </a:lnTo>
                <a:lnTo>
                  <a:pt x="831" y="160"/>
                </a:lnTo>
                <a:lnTo>
                  <a:pt x="898" y="160"/>
                </a:lnTo>
                <a:lnTo>
                  <a:pt x="848" y="160"/>
                </a:lnTo>
                <a:lnTo>
                  <a:pt x="780" y="160"/>
                </a:lnTo>
                <a:lnTo>
                  <a:pt x="732" y="160"/>
                </a:lnTo>
                <a:lnTo>
                  <a:pt x="732" y="187"/>
                </a:lnTo>
                <a:lnTo>
                  <a:pt x="732" y="212"/>
                </a:lnTo>
                <a:lnTo>
                  <a:pt x="699" y="248"/>
                </a:lnTo>
                <a:lnTo>
                  <a:pt x="615" y="265"/>
                </a:lnTo>
                <a:lnTo>
                  <a:pt x="548" y="275"/>
                </a:lnTo>
                <a:lnTo>
                  <a:pt x="532" y="301"/>
                </a:lnTo>
                <a:lnTo>
                  <a:pt x="548" y="336"/>
                </a:lnTo>
                <a:lnTo>
                  <a:pt x="581" y="372"/>
                </a:lnTo>
                <a:lnTo>
                  <a:pt x="565" y="399"/>
                </a:lnTo>
                <a:lnTo>
                  <a:pt x="515" y="399"/>
                </a:lnTo>
                <a:lnTo>
                  <a:pt x="449" y="399"/>
                </a:lnTo>
                <a:lnTo>
                  <a:pt x="399" y="399"/>
                </a:lnTo>
                <a:lnTo>
                  <a:pt x="315" y="381"/>
                </a:lnTo>
                <a:lnTo>
                  <a:pt x="249" y="372"/>
                </a:lnTo>
                <a:lnTo>
                  <a:pt x="199" y="372"/>
                </a:lnTo>
                <a:lnTo>
                  <a:pt x="166" y="345"/>
                </a:lnTo>
                <a:lnTo>
                  <a:pt x="149" y="311"/>
                </a:lnTo>
                <a:lnTo>
                  <a:pt x="166" y="284"/>
                </a:lnTo>
                <a:lnTo>
                  <a:pt x="100" y="257"/>
                </a:lnTo>
                <a:lnTo>
                  <a:pt x="50" y="238"/>
                </a:lnTo>
                <a:lnTo>
                  <a:pt x="0" y="238"/>
                </a:lnTo>
                <a:lnTo>
                  <a:pt x="83" y="221"/>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4" name="Freeform 7">
            <a:extLst>
              <a:ext uri="{FF2B5EF4-FFF2-40B4-BE49-F238E27FC236}">
                <a16:creationId xmlns:a16="http://schemas.microsoft.com/office/drawing/2014/main" id="{4C0673FC-6E93-A24F-912C-5DC3B8F71A13}"/>
              </a:ext>
            </a:extLst>
          </p:cNvPr>
          <p:cNvSpPr>
            <a:spLocks/>
          </p:cNvSpPr>
          <p:nvPr/>
        </p:nvSpPr>
        <p:spPr bwMode="auto">
          <a:xfrm>
            <a:off x="2867025" y="5484813"/>
            <a:ext cx="1714500" cy="635000"/>
          </a:xfrm>
          <a:custGeom>
            <a:avLst/>
            <a:gdLst>
              <a:gd name="T0" fmla="*/ 2147483646 w 1080"/>
              <a:gd name="T1" fmla="*/ 2147483646 h 400"/>
              <a:gd name="T2" fmla="*/ 2147483646 w 1080"/>
              <a:gd name="T3" fmla="*/ 2147483646 h 400"/>
              <a:gd name="T4" fmla="*/ 2147483646 w 1080"/>
              <a:gd name="T5" fmla="*/ 2147483646 h 400"/>
              <a:gd name="T6" fmla="*/ 2147483646 w 1080"/>
              <a:gd name="T7" fmla="*/ 2147483646 h 400"/>
              <a:gd name="T8" fmla="*/ 2147483646 w 1080"/>
              <a:gd name="T9" fmla="*/ 2147483646 h 400"/>
              <a:gd name="T10" fmla="*/ 2147483646 w 1080"/>
              <a:gd name="T11" fmla="*/ 2147483646 h 400"/>
              <a:gd name="T12" fmla="*/ 2147483646 w 1080"/>
              <a:gd name="T13" fmla="*/ 2147483646 h 400"/>
              <a:gd name="T14" fmla="*/ 2147483646 w 1080"/>
              <a:gd name="T15" fmla="*/ 2147483646 h 400"/>
              <a:gd name="T16" fmla="*/ 2147483646 w 1080"/>
              <a:gd name="T17" fmla="*/ 2147483646 h 400"/>
              <a:gd name="T18" fmla="*/ 2147483646 w 1080"/>
              <a:gd name="T19" fmla="*/ 2147483646 h 400"/>
              <a:gd name="T20" fmla="*/ 2147483646 w 1080"/>
              <a:gd name="T21" fmla="*/ 2147483646 h 400"/>
              <a:gd name="T22" fmla="*/ 2147483646 w 1080"/>
              <a:gd name="T23" fmla="*/ 2147483646 h 400"/>
              <a:gd name="T24" fmla="*/ 2147483646 w 1080"/>
              <a:gd name="T25" fmla="*/ 2147483646 h 400"/>
              <a:gd name="T26" fmla="*/ 2147483646 w 1080"/>
              <a:gd name="T27" fmla="*/ 0 h 400"/>
              <a:gd name="T28" fmla="*/ 2147483646 w 1080"/>
              <a:gd name="T29" fmla="*/ 0 h 400"/>
              <a:gd name="T30" fmla="*/ 2147483646 w 1080"/>
              <a:gd name="T31" fmla="*/ 2147483646 h 400"/>
              <a:gd name="T32" fmla="*/ 2147483646 w 1080"/>
              <a:gd name="T33" fmla="*/ 2147483646 h 400"/>
              <a:gd name="T34" fmla="*/ 2147483646 w 1080"/>
              <a:gd name="T35" fmla="*/ 2147483646 h 400"/>
              <a:gd name="T36" fmla="*/ 2147483646 w 1080"/>
              <a:gd name="T37" fmla="*/ 2147483646 h 400"/>
              <a:gd name="T38" fmla="*/ 2147483646 w 1080"/>
              <a:gd name="T39" fmla="*/ 2147483646 h 400"/>
              <a:gd name="T40" fmla="*/ 2147483646 w 1080"/>
              <a:gd name="T41" fmla="*/ 2147483646 h 400"/>
              <a:gd name="T42" fmla="*/ 2147483646 w 1080"/>
              <a:gd name="T43" fmla="*/ 2147483646 h 400"/>
              <a:gd name="T44" fmla="*/ 2147483646 w 1080"/>
              <a:gd name="T45" fmla="*/ 2147483646 h 400"/>
              <a:gd name="T46" fmla="*/ 2147483646 w 1080"/>
              <a:gd name="T47" fmla="*/ 2147483646 h 400"/>
              <a:gd name="T48" fmla="*/ 2147483646 w 1080"/>
              <a:gd name="T49" fmla="*/ 2147483646 h 400"/>
              <a:gd name="T50" fmla="*/ 2147483646 w 1080"/>
              <a:gd name="T51" fmla="*/ 2147483646 h 400"/>
              <a:gd name="T52" fmla="*/ 2147483646 w 1080"/>
              <a:gd name="T53" fmla="*/ 2147483646 h 400"/>
              <a:gd name="T54" fmla="*/ 2147483646 w 1080"/>
              <a:gd name="T55" fmla="*/ 2147483646 h 400"/>
              <a:gd name="T56" fmla="*/ 2147483646 w 1080"/>
              <a:gd name="T57" fmla="*/ 2147483646 h 400"/>
              <a:gd name="T58" fmla="*/ 2147483646 w 1080"/>
              <a:gd name="T59" fmla="*/ 2147483646 h 400"/>
              <a:gd name="T60" fmla="*/ 2147483646 w 1080"/>
              <a:gd name="T61" fmla="*/ 2147483646 h 400"/>
              <a:gd name="T62" fmla="*/ 2147483646 w 1080"/>
              <a:gd name="T63" fmla="*/ 2147483646 h 400"/>
              <a:gd name="T64" fmla="*/ 2147483646 w 1080"/>
              <a:gd name="T65" fmla="*/ 2147483646 h 400"/>
              <a:gd name="T66" fmla="*/ 2147483646 w 1080"/>
              <a:gd name="T67" fmla="*/ 2147483646 h 400"/>
              <a:gd name="T68" fmla="*/ 2147483646 w 1080"/>
              <a:gd name="T69" fmla="*/ 2147483646 h 400"/>
              <a:gd name="T70" fmla="*/ 2147483646 w 1080"/>
              <a:gd name="T71" fmla="*/ 2147483646 h 400"/>
              <a:gd name="T72" fmla="*/ 2147483646 w 1080"/>
              <a:gd name="T73" fmla="*/ 2147483646 h 400"/>
              <a:gd name="T74" fmla="*/ 2147483646 w 1080"/>
              <a:gd name="T75" fmla="*/ 2147483646 h 400"/>
              <a:gd name="T76" fmla="*/ 2147483646 w 1080"/>
              <a:gd name="T77" fmla="*/ 2147483646 h 400"/>
              <a:gd name="T78" fmla="*/ 2147483646 w 1080"/>
              <a:gd name="T79" fmla="*/ 2147483646 h 400"/>
              <a:gd name="T80" fmla="*/ 2147483646 w 1080"/>
              <a:gd name="T81" fmla="*/ 2147483646 h 400"/>
              <a:gd name="T82" fmla="*/ 2147483646 w 1080"/>
              <a:gd name="T83" fmla="*/ 2147483646 h 400"/>
              <a:gd name="T84" fmla="*/ 2147483646 w 1080"/>
              <a:gd name="T85" fmla="*/ 2147483646 h 400"/>
              <a:gd name="T86" fmla="*/ 2147483646 w 1080"/>
              <a:gd name="T87" fmla="*/ 2147483646 h 400"/>
              <a:gd name="T88" fmla="*/ 2147483646 w 1080"/>
              <a:gd name="T89" fmla="*/ 2147483646 h 400"/>
              <a:gd name="T90" fmla="*/ 2147483646 w 1080"/>
              <a:gd name="T91" fmla="*/ 2147483646 h 400"/>
              <a:gd name="T92" fmla="*/ 2147483646 w 1080"/>
              <a:gd name="T93" fmla="*/ 2147483646 h 400"/>
              <a:gd name="T94" fmla="*/ 2147483646 w 1080"/>
              <a:gd name="T95" fmla="*/ 2147483646 h 400"/>
              <a:gd name="T96" fmla="*/ 2147483646 w 1080"/>
              <a:gd name="T97" fmla="*/ 2147483646 h 400"/>
              <a:gd name="T98" fmla="*/ 2147483646 w 1080"/>
              <a:gd name="T99" fmla="*/ 2147483646 h 400"/>
              <a:gd name="T100" fmla="*/ 0 w 1080"/>
              <a:gd name="T101" fmla="*/ 2147483646 h 400"/>
              <a:gd name="T102" fmla="*/ 2147483646 w 1080"/>
              <a:gd name="T103" fmla="*/ 2147483646 h 400"/>
              <a:gd name="T104" fmla="*/ 2147483646 w 1080"/>
              <a:gd name="T105" fmla="*/ 2147483646 h 400"/>
              <a:gd name="T106" fmla="*/ 2147483646 w 1080"/>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0">
                <a:moveTo>
                  <a:pt x="182" y="195"/>
                </a:moveTo>
                <a:lnTo>
                  <a:pt x="133" y="195"/>
                </a:lnTo>
                <a:lnTo>
                  <a:pt x="133" y="168"/>
                </a:lnTo>
                <a:lnTo>
                  <a:pt x="182" y="151"/>
                </a:lnTo>
                <a:lnTo>
                  <a:pt x="215" y="124"/>
                </a:lnTo>
                <a:lnTo>
                  <a:pt x="282" y="124"/>
                </a:lnTo>
                <a:lnTo>
                  <a:pt x="331" y="124"/>
                </a:lnTo>
                <a:lnTo>
                  <a:pt x="381" y="124"/>
                </a:lnTo>
                <a:lnTo>
                  <a:pt x="447" y="124"/>
                </a:lnTo>
                <a:lnTo>
                  <a:pt x="465" y="98"/>
                </a:lnTo>
                <a:lnTo>
                  <a:pt x="515" y="80"/>
                </a:lnTo>
                <a:lnTo>
                  <a:pt x="548" y="54"/>
                </a:lnTo>
                <a:lnTo>
                  <a:pt x="564" y="27"/>
                </a:lnTo>
                <a:lnTo>
                  <a:pt x="564" y="0"/>
                </a:lnTo>
                <a:lnTo>
                  <a:pt x="730" y="0"/>
                </a:lnTo>
                <a:lnTo>
                  <a:pt x="897" y="10"/>
                </a:lnTo>
                <a:lnTo>
                  <a:pt x="963" y="18"/>
                </a:lnTo>
                <a:lnTo>
                  <a:pt x="1013" y="27"/>
                </a:lnTo>
                <a:lnTo>
                  <a:pt x="1062" y="36"/>
                </a:lnTo>
                <a:lnTo>
                  <a:pt x="1079" y="71"/>
                </a:lnTo>
                <a:lnTo>
                  <a:pt x="1029" y="88"/>
                </a:lnTo>
                <a:lnTo>
                  <a:pt x="1013" y="115"/>
                </a:lnTo>
                <a:lnTo>
                  <a:pt x="1013" y="142"/>
                </a:lnTo>
                <a:lnTo>
                  <a:pt x="963" y="151"/>
                </a:lnTo>
                <a:lnTo>
                  <a:pt x="879" y="151"/>
                </a:lnTo>
                <a:lnTo>
                  <a:pt x="829" y="160"/>
                </a:lnTo>
                <a:lnTo>
                  <a:pt x="897" y="160"/>
                </a:lnTo>
                <a:lnTo>
                  <a:pt x="846" y="160"/>
                </a:lnTo>
                <a:lnTo>
                  <a:pt x="780" y="160"/>
                </a:lnTo>
                <a:lnTo>
                  <a:pt x="730" y="160"/>
                </a:lnTo>
                <a:lnTo>
                  <a:pt x="730" y="187"/>
                </a:lnTo>
                <a:lnTo>
                  <a:pt x="730" y="212"/>
                </a:lnTo>
                <a:lnTo>
                  <a:pt x="697" y="248"/>
                </a:lnTo>
                <a:lnTo>
                  <a:pt x="614" y="266"/>
                </a:lnTo>
                <a:lnTo>
                  <a:pt x="548" y="275"/>
                </a:lnTo>
                <a:lnTo>
                  <a:pt x="531" y="302"/>
                </a:lnTo>
                <a:lnTo>
                  <a:pt x="548" y="336"/>
                </a:lnTo>
                <a:lnTo>
                  <a:pt x="581" y="372"/>
                </a:lnTo>
                <a:lnTo>
                  <a:pt x="564" y="399"/>
                </a:lnTo>
                <a:lnTo>
                  <a:pt x="515" y="399"/>
                </a:lnTo>
                <a:lnTo>
                  <a:pt x="447" y="399"/>
                </a:lnTo>
                <a:lnTo>
                  <a:pt x="399" y="399"/>
                </a:lnTo>
                <a:lnTo>
                  <a:pt x="315" y="382"/>
                </a:lnTo>
                <a:lnTo>
                  <a:pt x="249" y="372"/>
                </a:lnTo>
                <a:lnTo>
                  <a:pt x="199" y="372"/>
                </a:lnTo>
                <a:lnTo>
                  <a:pt x="166" y="346"/>
                </a:lnTo>
                <a:lnTo>
                  <a:pt x="149" y="311"/>
                </a:lnTo>
                <a:lnTo>
                  <a:pt x="166" y="284"/>
                </a:lnTo>
                <a:lnTo>
                  <a:pt x="99" y="258"/>
                </a:lnTo>
                <a:lnTo>
                  <a:pt x="50" y="239"/>
                </a:lnTo>
                <a:lnTo>
                  <a:pt x="0" y="239"/>
                </a:lnTo>
                <a:lnTo>
                  <a:pt x="83" y="222"/>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Line 8">
            <a:extLst>
              <a:ext uri="{FF2B5EF4-FFF2-40B4-BE49-F238E27FC236}">
                <a16:creationId xmlns:a16="http://schemas.microsoft.com/office/drawing/2014/main" id="{57D27ECB-E9CC-934F-82F4-B71306E06377}"/>
              </a:ext>
            </a:extLst>
          </p:cNvPr>
          <p:cNvSpPr>
            <a:spLocks noChangeShapeType="1"/>
          </p:cNvSpPr>
          <p:nvPr/>
        </p:nvSpPr>
        <p:spPr bwMode="auto">
          <a:xfrm>
            <a:off x="2535238" y="6029325"/>
            <a:ext cx="5172075" cy="0"/>
          </a:xfrm>
          <a:prstGeom prst="line">
            <a:avLst/>
          </a:prstGeom>
          <a:noFill/>
          <a:ln w="25399">
            <a:solidFill>
              <a:srgbClr val="00AE00"/>
            </a:solidFill>
            <a:round/>
            <a:headEnd/>
            <a:tailEnd/>
          </a:ln>
          <a:effectLst/>
        </p:spPr>
        <p:txBody>
          <a:bodyPr wrap="none" anchor="ctr"/>
          <a:lstStyle/>
          <a:p>
            <a:pPr algn="ctr">
              <a:defRPr/>
            </a:pPr>
            <a:endParaRPr lang="en-US">
              <a:latin typeface="Times New Roman" charset="0"/>
            </a:endParaRPr>
          </a:p>
        </p:txBody>
      </p:sp>
      <p:sp>
        <p:nvSpPr>
          <p:cNvPr id="48136" name="Freeform 9">
            <a:extLst>
              <a:ext uri="{FF2B5EF4-FFF2-40B4-BE49-F238E27FC236}">
                <a16:creationId xmlns:a16="http://schemas.microsoft.com/office/drawing/2014/main" id="{3A30C394-2B10-E142-A787-3A763B2E03B1}"/>
              </a:ext>
            </a:extLst>
          </p:cNvPr>
          <p:cNvSpPr>
            <a:spLocks/>
          </p:cNvSpPr>
          <p:nvPr/>
        </p:nvSpPr>
        <p:spPr bwMode="auto">
          <a:xfrm>
            <a:off x="2867025" y="5465763"/>
            <a:ext cx="1714500" cy="635000"/>
          </a:xfrm>
          <a:custGeom>
            <a:avLst/>
            <a:gdLst>
              <a:gd name="T0" fmla="*/ 2147483646 w 1080"/>
              <a:gd name="T1" fmla="*/ 2147483646 h 400"/>
              <a:gd name="T2" fmla="*/ 2147483646 w 1080"/>
              <a:gd name="T3" fmla="*/ 2147483646 h 400"/>
              <a:gd name="T4" fmla="*/ 2147483646 w 1080"/>
              <a:gd name="T5" fmla="*/ 2147483646 h 400"/>
              <a:gd name="T6" fmla="*/ 2147483646 w 1080"/>
              <a:gd name="T7" fmla="*/ 2147483646 h 400"/>
              <a:gd name="T8" fmla="*/ 2147483646 w 1080"/>
              <a:gd name="T9" fmla="*/ 2147483646 h 400"/>
              <a:gd name="T10" fmla="*/ 2147483646 w 1080"/>
              <a:gd name="T11" fmla="*/ 2147483646 h 400"/>
              <a:gd name="T12" fmla="*/ 2147483646 w 1080"/>
              <a:gd name="T13" fmla="*/ 2147483646 h 400"/>
              <a:gd name="T14" fmla="*/ 2147483646 w 1080"/>
              <a:gd name="T15" fmla="*/ 2147483646 h 400"/>
              <a:gd name="T16" fmla="*/ 2147483646 w 1080"/>
              <a:gd name="T17" fmla="*/ 2147483646 h 400"/>
              <a:gd name="T18" fmla="*/ 2147483646 w 1080"/>
              <a:gd name="T19" fmla="*/ 2147483646 h 400"/>
              <a:gd name="T20" fmla="*/ 2147483646 w 1080"/>
              <a:gd name="T21" fmla="*/ 2147483646 h 400"/>
              <a:gd name="T22" fmla="*/ 2147483646 w 1080"/>
              <a:gd name="T23" fmla="*/ 2147483646 h 400"/>
              <a:gd name="T24" fmla="*/ 2147483646 w 1080"/>
              <a:gd name="T25" fmla="*/ 2147483646 h 400"/>
              <a:gd name="T26" fmla="*/ 2147483646 w 1080"/>
              <a:gd name="T27" fmla="*/ 0 h 400"/>
              <a:gd name="T28" fmla="*/ 2147483646 w 1080"/>
              <a:gd name="T29" fmla="*/ 0 h 400"/>
              <a:gd name="T30" fmla="*/ 2147483646 w 1080"/>
              <a:gd name="T31" fmla="*/ 2147483646 h 400"/>
              <a:gd name="T32" fmla="*/ 2147483646 w 1080"/>
              <a:gd name="T33" fmla="*/ 2147483646 h 400"/>
              <a:gd name="T34" fmla="*/ 2147483646 w 1080"/>
              <a:gd name="T35" fmla="*/ 2147483646 h 400"/>
              <a:gd name="T36" fmla="*/ 2147483646 w 1080"/>
              <a:gd name="T37" fmla="*/ 2147483646 h 400"/>
              <a:gd name="T38" fmla="*/ 2147483646 w 1080"/>
              <a:gd name="T39" fmla="*/ 2147483646 h 400"/>
              <a:gd name="T40" fmla="*/ 2147483646 w 1080"/>
              <a:gd name="T41" fmla="*/ 2147483646 h 400"/>
              <a:gd name="T42" fmla="*/ 2147483646 w 1080"/>
              <a:gd name="T43" fmla="*/ 2147483646 h 400"/>
              <a:gd name="T44" fmla="*/ 2147483646 w 1080"/>
              <a:gd name="T45" fmla="*/ 2147483646 h 400"/>
              <a:gd name="T46" fmla="*/ 2147483646 w 1080"/>
              <a:gd name="T47" fmla="*/ 2147483646 h 400"/>
              <a:gd name="T48" fmla="*/ 2147483646 w 1080"/>
              <a:gd name="T49" fmla="*/ 2147483646 h 400"/>
              <a:gd name="T50" fmla="*/ 2147483646 w 1080"/>
              <a:gd name="T51" fmla="*/ 2147483646 h 400"/>
              <a:gd name="T52" fmla="*/ 2147483646 w 1080"/>
              <a:gd name="T53" fmla="*/ 2147483646 h 400"/>
              <a:gd name="T54" fmla="*/ 2147483646 w 1080"/>
              <a:gd name="T55" fmla="*/ 2147483646 h 400"/>
              <a:gd name="T56" fmla="*/ 2147483646 w 1080"/>
              <a:gd name="T57" fmla="*/ 2147483646 h 400"/>
              <a:gd name="T58" fmla="*/ 2147483646 w 1080"/>
              <a:gd name="T59" fmla="*/ 2147483646 h 400"/>
              <a:gd name="T60" fmla="*/ 2147483646 w 1080"/>
              <a:gd name="T61" fmla="*/ 2147483646 h 400"/>
              <a:gd name="T62" fmla="*/ 2147483646 w 1080"/>
              <a:gd name="T63" fmla="*/ 2147483646 h 400"/>
              <a:gd name="T64" fmla="*/ 2147483646 w 1080"/>
              <a:gd name="T65" fmla="*/ 2147483646 h 400"/>
              <a:gd name="T66" fmla="*/ 2147483646 w 1080"/>
              <a:gd name="T67" fmla="*/ 2147483646 h 400"/>
              <a:gd name="T68" fmla="*/ 2147483646 w 1080"/>
              <a:gd name="T69" fmla="*/ 2147483646 h 400"/>
              <a:gd name="T70" fmla="*/ 2147483646 w 1080"/>
              <a:gd name="T71" fmla="*/ 2147483646 h 400"/>
              <a:gd name="T72" fmla="*/ 2147483646 w 1080"/>
              <a:gd name="T73" fmla="*/ 2147483646 h 400"/>
              <a:gd name="T74" fmla="*/ 2147483646 w 1080"/>
              <a:gd name="T75" fmla="*/ 2147483646 h 400"/>
              <a:gd name="T76" fmla="*/ 2147483646 w 1080"/>
              <a:gd name="T77" fmla="*/ 2147483646 h 400"/>
              <a:gd name="T78" fmla="*/ 2147483646 w 1080"/>
              <a:gd name="T79" fmla="*/ 2147483646 h 400"/>
              <a:gd name="T80" fmla="*/ 2147483646 w 1080"/>
              <a:gd name="T81" fmla="*/ 2147483646 h 400"/>
              <a:gd name="T82" fmla="*/ 2147483646 w 1080"/>
              <a:gd name="T83" fmla="*/ 2147483646 h 400"/>
              <a:gd name="T84" fmla="*/ 2147483646 w 1080"/>
              <a:gd name="T85" fmla="*/ 2147483646 h 400"/>
              <a:gd name="T86" fmla="*/ 2147483646 w 1080"/>
              <a:gd name="T87" fmla="*/ 2147483646 h 400"/>
              <a:gd name="T88" fmla="*/ 2147483646 w 1080"/>
              <a:gd name="T89" fmla="*/ 2147483646 h 400"/>
              <a:gd name="T90" fmla="*/ 2147483646 w 1080"/>
              <a:gd name="T91" fmla="*/ 2147483646 h 400"/>
              <a:gd name="T92" fmla="*/ 2147483646 w 1080"/>
              <a:gd name="T93" fmla="*/ 2147483646 h 400"/>
              <a:gd name="T94" fmla="*/ 2147483646 w 1080"/>
              <a:gd name="T95" fmla="*/ 2147483646 h 400"/>
              <a:gd name="T96" fmla="*/ 2147483646 w 1080"/>
              <a:gd name="T97" fmla="*/ 2147483646 h 400"/>
              <a:gd name="T98" fmla="*/ 2147483646 w 1080"/>
              <a:gd name="T99" fmla="*/ 2147483646 h 400"/>
              <a:gd name="T100" fmla="*/ 0 w 1080"/>
              <a:gd name="T101" fmla="*/ 2147483646 h 400"/>
              <a:gd name="T102" fmla="*/ 2147483646 w 1080"/>
              <a:gd name="T103" fmla="*/ 2147483646 h 400"/>
              <a:gd name="T104" fmla="*/ 2147483646 w 1080"/>
              <a:gd name="T105" fmla="*/ 2147483646 h 400"/>
              <a:gd name="T106" fmla="*/ 2147483646 w 1080"/>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0">
                <a:moveTo>
                  <a:pt x="182" y="194"/>
                </a:moveTo>
                <a:lnTo>
                  <a:pt x="133" y="194"/>
                </a:lnTo>
                <a:lnTo>
                  <a:pt x="133" y="168"/>
                </a:lnTo>
                <a:lnTo>
                  <a:pt x="182" y="150"/>
                </a:lnTo>
                <a:lnTo>
                  <a:pt x="215" y="124"/>
                </a:lnTo>
                <a:lnTo>
                  <a:pt x="282" y="124"/>
                </a:lnTo>
                <a:lnTo>
                  <a:pt x="331" y="124"/>
                </a:lnTo>
                <a:lnTo>
                  <a:pt x="381" y="124"/>
                </a:lnTo>
                <a:lnTo>
                  <a:pt x="447" y="124"/>
                </a:lnTo>
                <a:lnTo>
                  <a:pt x="465" y="97"/>
                </a:lnTo>
                <a:lnTo>
                  <a:pt x="515" y="80"/>
                </a:lnTo>
                <a:lnTo>
                  <a:pt x="548" y="53"/>
                </a:lnTo>
                <a:lnTo>
                  <a:pt x="564" y="26"/>
                </a:lnTo>
                <a:lnTo>
                  <a:pt x="564" y="0"/>
                </a:lnTo>
                <a:lnTo>
                  <a:pt x="730" y="0"/>
                </a:lnTo>
                <a:lnTo>
                  <a:pt x="897" y="9"/>
                </a:lnTo>
                <a:lnTo>
                  <a:pt x="963" y="17"/>
                </a:lnTo>
                <a:lnTo>
                  <a:pt x="1013" y="26"/>
                </a:lnTo>
                <a:lnTo>
                  <a:pt x="1062" y="36"/>
                </a:lnTo>
                <a:lnTo>
                  <a:pt x="1079" y="70"/>
                </a:lnTo>
                <a:lnTo>
                  <a:pt x="1029" y="88"/>
                </a:lnTo>
                <a:lnTo>
                  <a:pt x="1013" y="114"/>
                </a:lnTo>
                <a:lnTo>
                  <a:pt x="1013" y="141"/>
                </a:lnTo>
                <a:lnTo>
                  <a:pt x="963" y="150"/>
                </a:lnTo>
                <a:lnTo>
                  <a:pt x="879" y="150"/>
                </a:lnTo>
                <a:lnTo>
                  <a:pt x="829" y="160"/>
                </a:lnTo>
                <a:lnTo>
                  <a:pt x="897" y="160"/>
                </a:lnTo>
                <a:lnTo>
                  <a:pt x="846" y="160"/>
                </a:lnTo>
                <a:lnTo>
                  <a:pt x="780" y="160"/>
                </a:lnTo>
                <a:lnTo>
                  <a:pt x="730" y="160"/>
                </a:lnTo>
                <a:lnTo>
                  <a:pt x="730" y="187"/>
                </a:lnTo>
                <a:lnTo>
                  <a:pt x="730" y="212"/>
                </a:lnTo>
                <a:lnTo>
                  <a:pt x="697" y="248"/>
                </a:lnTo>
                <a:lnTo>
                  <a:pt x="614" y="265"/>
                </a:lnTo>
                <a:lnTo>
                  <a:pt x="548" y="274"/>
                </a:lnTo>
                <a:lnTo>
                  <a:pt x="531" y="301"/>
                </a:lnTo>
                <a:lnTo>
                  <a:pt x="548" y="336"/>
                </a:lnTo>
                <a:lnTo>
                  <a:pt x="581" y="372"/>
                </a:lnTo>
                <a:lnTo>
                  <a:pt x="564" y="399"/>
                </a:lnTo>
                <a:lnTo>
                  <a:pt x="515" y="399"/>
                </a:lnTo>
                <a:lnTo>
                  <a:pt x="447" y="399"/>
                </a:lnTo>
                <a:lnTo>
                  <a:pt x="399" y="399"/>
                </a:lnTo>
                <a:lnTo>
                  <a:pt x="315" y="381"/>
                </a:lnTo>
                <a:lnTo>
                  <a:pt x="249" y="372"/>
                </a:lnTo>
                <a:lnTo>
                  <a:pt x="199" y="372"/>
                </a:lnTo>
                <a:lnTo>
                  <a:pt x="166" y="345"/>
                </a:lnTo>
                <a:lnTo>
                  <a:pt x="149" y="311"/>
                </a:lnTo>
                <a:lnTo>
                  <a:pt x="166" y="284"/>
                </a:lnTo>
                <a:lnTo>
                  <a:pt x="99" y="257"/>
                </a:lnTo>
                <a:lnTo>
                  <a:pt x="50" y="238"/>
                </a:lnTo>
                <a:lnTo>
                  <a:pt x="0" y="238"/>
                </a:lnTo>
                <a:lnTo>
                  <a:pt x="83" y="221"/>
                </a:lnTo>
                <a:lnTo>
                  <a:pt x="149" y="212"/>
                </a:lnTo>
                <a:lnTo>
                  <a:pt x="182" y="194"/>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7" name="Freeform 10">
            <a:extLst>
              <a:ext uri="{FF2B5EF4-FFF2-40B4-BE49-F238E27FC236}">
                <a16:creationId xmlns:a16="http://schemas.microsoft.com/office/drawing/2014/main" id="{3B23871D-38BC-154A-9924-71C32A55F3C9}"/>
              </a:ext>
            </a:extLst>
          </p:cNvPr>
          <p:cNvSpPr>
            <a:spLocks/>
          </p:cNvSpPr>
          <p:nvPr/>
        </p:nvSpPr>
        <p:spPr bwMode="auto">
          <a:xfrm>
            <a:off x="2867025" y="5375275"/>
            <a:ext cx="1714500" cy="635000"/>
          </a:xfrm>
          <a:custGeom>
            <a:avLst/>
            <a:gdLst>
              <a:gd name="T0" fmla="*/ 2147483646 w 1080"/>
              <a:gd name="T1" fmla="*/ 2147483646 h 400"/>
              <a:gd name="T2" fmla="*/ 2147483646 w 1080"/>
              <a:gd name="T3" fmla="*/ 2147483646 h 400"/>
              <a:gd name="T4" fmla="*/ 2147483646 w 1080"/>
              <a:gd name="T5" fmla="*/ 2147483646 h 400"/>
              <a:gd name="T6" fmla="*/ 2147483646 w 1080"/>
              <a:gd name="T7" fmla="*/ 2147483646 h 400"/>
              <a:gd name="T8" fmla="*/ 2147483646 w 1080"/>
              <a:gd name="T9" fmla="*/ 2147483646 h 400"/>
              <a:gd name="T10" fmla="*/ 2147483646 w 1080"/>
              <a:gd name="T11" fmla="*/ 2147483646 h 400"/>
              <a:gd name="T12" fmla="*/ 2147483646 w 1080"/>
              <a:gd name="T13" fmla="*/ 2147483646 h 400"/>
              <a:gd name="T14" fmla="*/ 2147483646 w 1080"/>
              <a:gd name="T15" fmla="*/ 2147483646 h 400"/>
              <a:gd name="T16" fmla="*/ 2147483646 w 1080"/>
              <a:gd name="T17" fmla="*/ 2147483646 h 400"/>
              <a:gd name="T18" fmla="*/ 2147483646 w 1080"/>
              <a:gd name="T19" fmla="*/ 2147483646 h 400"/>
              <a:gd name="T20" fmla="*/ 2147483646 w 1080"/>
              <a:gd name="T21" fmla="*/ 2147483646 h 400"/>
              <a:gd name="T22" fmla="*/ 2147483646 w 1080"/>
              <a:gd name="T23" fmla="*/ 2147483646 h 400"/>
              <a:gd name="T24" fmla="*/ 2147483646 w 1080"/>
              <a:gd name="T25" fmla="*/ 2147483646 h 400"/>
              <a:gd name="T26" fmla="*/ 2147483646 w 1080"/>
              <a:gd name="T27" fmla="*/ 0 h 400"/>
              <a:gd name="T28" fmla="*/ 2147483646 w 1080"/>
              <a:gd name="T29" fmla="*/ 0 h 400"/>
              <a:gd name="T30" fmla="*/ 2147483646 w 1080"/>
              <a:gd name="T31" fmla="*/ 2147483646 h 400"/>
              <a:gd name="T32" fmla="*/ 2147483646 w 1080"/>
              <a:gd name="T33" fmla="*/ 2147483646 h 400"/>
              <a:gd name="T34" fmla="*/ 2147483646 w 1080"/>
              <a:gd name="T35" fmla="*/ 2147483646 h 400"/>
              <a:gd name="T36" fmla="*/ 2147483646 w 1080"/>
              <a:gd name="T37" fmla="*/ 2147483646 h 400"/>
              <a:gd name="T38" fmla="*/ 2147483646 w 1080"/>
              <a:gd name="T39" fmla="*/ 2147483646 h 400"/>
              <a:gd name="T40" fmla="*/ 2147483646 w 1080"/>
              <a:gd name="T41" fmla="*/ 2147483646 h 400"/>
              <a:gd name="T42" fmla="*/ 2147483646 w 1080"/>
              <a:gd name="T43" fmla="*/ 2147483646 h 400"/>
              <a:gd name="T44" fmla="*/ 2147483646 w 1080"/>
              <a:gd name="T45" fmla="*/ 2147483646 h 400"/>
              <a:gd name="T46" fmla="*/ 2147483646 w 1080"/>
              <a:gd name="T47" fmla="*/ 2147483646 h 400"/>
              <a:gd name="T48" fmla="*/ 2147483646 w 1080"/>
              <a:gd name="T49" fmla="*/ 2147483646 h 400"/>
              <a:gd name="T50" fmla="*/ 2147483646 w 1080"/>
              <a:gd name="T51" fmla="*/ 2147483646 h 400"/>
              <a:gd name="T52" fmla="*/ 2147483646 w 1080"/>
              <a:gd name="T53" fmla="*/ 2147483646 h 400"/>
              <a:gd name="T54" fmla="*/ 2147483646 w 1080"/>
              <a:gd name="T55" fmla="*/ 2147483646 h 400"/>
              <a:gd name="T56" fmla="*/ 2147483646 w 1080"/>
              <a:gd name="T57" fmla="*/ 2147483646 h 400"/>
              <a:gd name="T58" fmla="*/ 2147483646 w 1080"/>
              <a:gd name="T59" fmla="*/ 2147483646 h 400"/>
              <a:gd name="T60" fmla="*/ 2147483646 w 1080"/>
              <a:gd name="T61" fmla="*/ 2147483646 h 400"/>
              <a:gd name="T62" fmla="*/ 2147483646 w 1080"/>
              <a:gd name="T63" fmla="*/ 2147483646 h 400"/>
              <a:gd name="T64" fmla="*/ 2147483646 w 1080"/>
              <a:gd name="T65" fmla="*/ 2147483646 h 400"/>
              <a:gd name="T66" fmla="*/ 2147483646 w 1080"/>
              <a:gd name="T67" fmla="*/ 2147483646 h 400"/>
              <a:gd name="T68" fmla="*/ 2147483646 w 1080"/>
              <a:gd name="T69" fmla="*/ 2147483646 h 400"/>
              <a:gd name="T70" fmla="*/ 2147483646 w 1080"/>
              <a:gd name="T71" fmla="*/ 2147483646 h 400"/>
              <a:gd name="T72" fmla="*/ 2147483646 w 1080"/>
              <a:gd name="T73" fmla="*/ 2147483646 h 400"/>
              <a:gd name="T74" fmla="*/ 2147483646 w 1080"/>
              <a:gd name="T75" fmla="*/ 2147483646 h 400"/>
              <a:gd name="T76" fmla="*/ 2147483646 w 1080"/>
              <a:gd name="T77" fmla="*/ 2147483646 h 400"/>
              <a:gd name="T78" fmla="*/ 2147483646 w 1080"/>
              <a:gd name="T79" fmla="*/ 2147483646 h 400"/>
              <a:gd name="T80" fmla="*/ 2147483646 w 1080"/>
              <a:gd name="T81" fmla="*/ 2147483646 h 400"/>
              <a:gd name="T82" fmla="*/ 2147483646 w 1080"/>
              <a:gd name="T83" fmla="*/ 2147483646 h 400"/>
              <a:gd name="T84" fmla="*/ 2147483646 w 1080"/>
              <a:gd name="T85" fmla="*/ 2147483646 h 400"/>
              <a:gd name="T86" fmla="*/ 2147483646 w 1080"/>
              <a:gd name="T87" fmla="*/ 2147483646 h 400"/>
              <a:gd name="T88" fmla="*/ 2147483646 w 1080"/>
              <a:gd name="T89" fmla="*/ 2147483646 h 400"/>
              <a:gd name="T90" fmla="*/ 2147483646 w 1080"/>
              <a:gd name="T91" fmla="*/ 2147483646 h 400"/>
              <a:gd name="T92" fmla="*/ 2147483646 w 1080"/>
              <a:gd name="T93" fmla="*/ 2147483646 h 400"/>
              <a:gd name="T94" fmla="*/ 2147483646 w 1080"/>
              <a:gd name="T95" fmla="*/ 2147483646 h 400"/>
              <a:gd name="T96" fmla="*/ 2147483646 w 1080"/>
              <a:gd name="T97" fmla="*/ 2147483646 h 400"/>
              <a:gd name="T98" fmla="*/ 2147483646 w 1080"/>
              <a:gd name="T99" fmla="*/ 2147483646 h 400"/>
              <a:gd name="T100" fmla="*/ 0 w 1080"/>
              <a:gd name="T101" fmla="*/ 2147483646 h 400"/>
              <a:gd name="T102" fmla="*/ 2147483646 w 1080"/>
              <a:gd name="T103" fmla="*/ 2147483646 h 400"/>
              <a:gd name="T104" fmla="*/ 2147483646 w 1080"/>
              <a:gd name="T105" fmla="*/ 2147483646 h 400"/>
              <a:gd name="T106" fmla="*/ 2147483646 w 1080"/>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0">
                <a:moveTo>
                  <a:pt x="182" y="195"/>
                </a:moveTo>
                <a:lnTo>
                  <a:pt x="133" y="195"/>
                </a:lnTo>
                <a:lnTo>
                  <a:pt x="133" y="168"/>
                </a:lnTo>
                <a:lnTo>
                  <a:pt x="182" y="151"/>
                </a:lnTo>
                <a:lnTo>
                  <a:pt x="215" y="124"/>
                </a:lnTo>
                <a:lnTo>
                  <a:pt x="282" y="124"/>
                </a:lnTo>
                <a:lnTo>
                  <a:pt x="331" y="124"/>
                </a:lnTo>
                <a:lnTo>
                  <a:pt x="381" y="124"/>
                </a:lnTo>
                <a:lnTo>
                  <a:pt x="447" y="124"/>
                </a:lnTo>
                <a:lnTo>
                  <a:pt x="465" y="98"/>
                </a:lnTo>
                <a:lnTo>
                  <a:pt x="515" y="80"/>
                </a:lnTo>
                <a:lnTo>
                  <a:pt x="548" y="54"/>
                </a:lnTo>
                <a:lnTo>
                  <a:pt x="564" y="27"/>
                </a:lnTo>
                <a:lnTo>
                  <a:pt x="564" y="0"/>
                </a:lnTo>
                <a:lnTo>
                  <a:pt x="730" y="0"/>
                </a:lnTo>
                <a:lnTo>
                  <a:pt x="897" y="10"/>
                </a:lnTo>
                <a:lnTo>
                  <a:pt x="963" y="17"/>
                </a:lnTo>
                <a:lnTo>
                  <a:pt x="1013" y="27"/>
                </a:lnTo>
                <a:lnTo>
                  <a:pt x="1062" y="36"/>
                </a:lnTo>
                <a:lnTo>
                  <a:pt x="1079" y="71"/>
                </a:lnTo>
                <a:lnTo>
                  <a:pt x="1029" y="88"/>
                </a:lnTo>
                <a:lnTo>
                  <a:pt x="1013" y="115"/>
                </a:lnTo>
                <a:lnTo>
                  <a:pt x="1013" y="141"/>
                </a:lnTo>
                <a:lnTo>
                  <a:pt x="963" y="151"/>
                </a:lnTo>
                <a:lnTo>
                  <a:pt x="879" y="151"/>
                </a:lnTo>
                <a:lnTo>
                  <a:pt x="829" y="160"/>
                </a:lnTo>
                <a:lnTo>
                  <a:pt x="897" y="160"/>
                </a:lnTo>
                <a:lnTo>
                  <a:pt x="846" y="160"/>
                </a:lnTo>
                <a:lnTo>
                  <a:pt x="780" y="160"/>
                </a:lnTo>
                <a:lnTo>
                  <a:pt x="730" y="160"/>
                </a:lnTo>
                <a:lnTo>
                  <a:pt x="730" y="187"/>
                </a:lnTo>
                <a:lnTo>
                  <a:pt x="730" y="212"/>
                </a:lnTo>
                <a:lnTo>
                  <a:pt x="697" y="248"/>
                </a:lnTo>
                <a:lnTo>
                  <a:pt x="614" y="266"/>
                </a:lnTo>
                <a:lnTo>
                  <a:pt x="548" y="275"/>
                </a:lnTo>
                <a:lnTo>
                  <a:pt x="531" y="302"/>
                </a:lnTo>
                <a:lnTo>
                  <a:pt x="548" y="336"/>
                </a:lnTo>
                <a:lnTo>
                  <a:pt x="581" y="372"/>
                </a:lnTo>
                <a:lnTo>
                  <a:pt x="564" y="399"/>
                </a:lnTo>
                <a:lnTo>
                  <a:pt x="515" y="399"/>
                </a:lnTo>
                <a:lnTo>
                  <a:pt x="447" y="399"/>
                </a:lnTo>
                <a:lnTo>
                  <a:pt x="399" y="399"/>
                </a:lnTo>
                <a:lnTo>
                  <a:pt x="315" y="382"/>
                </a:lnTo>
                <a:lnTo>
                  <a:pt x="249" y="372"/>
                </a:lnTo>
                <a:lnTo>
                  <a:pt x="199" y="372"/>
                </a:lnTo>
                <a:lnTo>
                  <a:pt x="166" y="346"/>
                </a:lnTo>
                <a:lnTo>
                  <a:pt x="149" y="311"/>
                </a:lnTo>
                <a:lnTo>
                  <a:pt x="166" y="284"/>
                </a:lnTo>
                <a:lnTo>
                  <a:pt x="99" y="258"/>
                </a:lnTo>
                <a:lnTo>
                  <a:pt x="50" y="239"/>
                </a:lnTo>
                <a:lnTo>
                  <a:pt x="0" y="239"/>
                </a:lnTo>
                <a:lnTo>
                  <a:pt x="83" y="222"/>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Line 11">
            <a:extLst>
              <a:ext uri="{FF2B5EF4-FFF2-40B4-BE49-F238E27FC236}">
                <a16:creationId xmlns:a16="http://schemas.microsoft.com/office/drawing/2014/main" id="{6C1F40D1-581F-394F-8CD3-75772C7150B2}"/>
              </a:ext>
            </a:extLst>
          </p:cNvPr>
          <p:cNvSpPr>
            <a:spLocks noChangeShapeType="1"/>
          </p:cNvSpPr>
          <p:nvPr/>
        </p:nvSpPr>
        <p:spPr bwMode="auto">
          <a:xfrm>
            <a:off x="2513013" y="5861050"/>
            <a:ext cx="5170487" cy="0"/>
          </a:xfrm>
          <a:prstGeom prst="line">
            <a:avLst/>
          </a:prstGeom>
          <a:noFill/>
          <a:ln w="25399">
            <a:solidFill>
              <a:srgbClr val="000000"/>
            </a:solidFill>
            <a:round/>
            <a:headEnd/>
            <a:tailEnd/>
          </a:ln>
          <a:effectLst/>
        </p:spPr>
        <p:txBody>
          <a:bodyPr wrap="none" anchor="ctr"/>
          <a:lstStyle/>
          <a:p>
            <a:pPr algn="ctr">
              <a:defRPr/>
            </a:pPr>
            <a:endParaRPr lang="en-US">
              <a:latin typeface="Times New Roman" charset="0"/>
            </a:endParaRPr>
          </a:p>
        </p:txBody>
      </p:sp>
      <p:sp>
        <p:nvSpPr>
          <p:cNvPr id="48139" name="Freeform 12">
            <a:extLst>
              <a:ext uri="{FF2B5EF4-FFF2-40B4-BE49-F238E27FC236}">
                <a16:creationId xmlns:a16="http://schemas.microsoft.com/office/drawing/2014/main" id="{2EA123DC-0540-7B4B-8E99-B559016F5713}"/>
              </a:ext>
            </a:extLst>
          </p:cNvPr>
          <p:cNvSpPr>
            <a:spLocks/>
          </p:cNvSpPr>
          <p:nvPr/>
        </p:nvSpPr>
        <p:spPr bwMode="auto">
          <a:xfrm>
            <a:off x="2867025" y="5338763"/>
            <a:ext cx="1714500" cy="636587"/>
          </a:xfrm>
          <a:custGeom>
            <a:avLst/>
            <a:gdLst>
              <a:gd name="T0" fmla="*/ 2147483646 w 1080"/>
              <a:gd name="T1" fmla="*/ 2147483646 h 401"/>
              <a:gd name="T2" fmla="*/ 2147483646 w 1080"/>
              <a:gd name="T3" fmla="*/ 2147483646 h 401"/>
              <a:gd name="T4" fmla="*/ 2147483646 w 1080"/>
              <a:gd name="T5" fmla="*/ 2147483646 h 401"/>
              <a:gd name="T6" fmla="*/ 2147483646 w 1080"/>
              <a:gd name="T7" fmla="*/ 2147483646 h 401"/>
              <a:gd name="T8" fmla="*/ 2147483646 w 1080"/>
              <a:gd name="T9" fmla="*/ 2147483646 h 401"/>
              <a:gd name="T10" fmla="*/ 2147483646 w 1080"/>
              <a:gd name="T11" fmla="*/ 2147483646 h 401"/>
              <a:gd name="T12" fmla="*/ 2147483646 w 1080"/>
              <a:gd name="T13" fmla="*/ 2147483646 h 401"/>
              <a:gd name="T14" fmla="*/ 2147483646 w 1080"/>
              <a:gd name="T15" fmla="*/ 2147483646 h 401"/>
              <a:gd name="T16" fmla="*/ 2147483646 w 1080"/>
              <a:gd name="T17" fmla="*/ 2147483646 h 401"/>
              <a:gd name="T18" fmla="*/ 2147483646 w 1080"/>
              <a:gd name="T19" fmla="*/ 2147483646 h 401"/>
              <a:gd name="T20" fmla="*/ 2147483646 w 1080"/>
              <a:gd name="T21" fmla="*/ 2147483646 h 401"/>
              <a:gd name="T22" fmla="*/ 2147483646 w 1080"/>
              <a:gd name="T23" fmla="*/ 2147483646 h 401"/>
              <a:gd name="T24" fmla="*/ 2147483646 w 1080"/>
              <a:gd name="T25" fmla="*/ 2147483646 h 401"/>
              <a:gd name="T26" fmla="*/ 2147483646 w 1080"/>
              <a:gd name="T27" fmla="*/ 0 h 401"/>
              <a:gd name="T28" fmla="*/ 2147483646 w 1080"/>
              <a:gd name="T29" fmla="*/ 0 h 401"/>
              <a:gd name="T30" fmla="*/ 2147483646 w 1080"/>
              <a:gd name="T31" fmla="*/ 2147483646 h 401"/>
              <a:gd name="T32" fmla="*/ 2147483646 w 1080"/>
              <a:gd name="T33" fmla="*/ 2147483646 h 401"/>
              <a:gd name="T34" fmla="*/ 2147483646 w 1080"/>
              <a:gd name="T35" fmla="*/ 2147483646 h 401"/>
              <a:gd name="T36" fmla="*/ 2147483646 w 1080"/>
              <a:gd name="T37" fmla="*/ 2147483646 h 401"/>
              <a:gd name="T38" fmla="*/ 2147483646 w 1080"/>
              <a:gd name="T39" fmla="*/ 2147483646 h 401"/>
              <a:gd name="T40" fmla="*/ 2147483646 w 1080"/>
              <a:gd name="T41" fmla="*/ 2147483646 h 401"/>
              <a:gd name="T42" fmla="*/ 2147483646 w 1080"/>
              <a:gd name="T43" fmla="*/ 2147483646 h 401"/>
              <a:gd name="T44" fmla="*/ 2147483646 w 1080"/>
              <a:gd name="T45" fmla="*/ 2147483646 h 401"/>
              <a:gd name="T46" fmla="*/ 2147483646 w 1080"/>
              <a:gd name="T47" fmla="*/ 2147483646 h 401"/>
              <a:gd name="T48" fmla="*/ 2147483646 w 1080"/>
              <a:gd name="T49" fmla="*/ 2147483646 h 401"/>
              <a:gd name="T50" fmla="*/ 2147483646 w 1080"/>
              <a:gd name="T51" fmla="*/ 2147483646 h 401"/>
              <a:gd name="T52" fmla="*/ 2147483646 w 1080"/>
              <a:gd name="T53" fmla="*/ 2147483646 h 401"/>
              <a:gd name="T54" fmla="*/ 2147483646 w 1080"/>
              <a:gd name="T55" fmla="*/ 2147483646 h 401"/>
              <a:gd name="T56" fmla="*/ 2147483646 w 1080"/>
              <a:gd name="T57" fmla="*/ 2147483646 h 401"/>
              <a:gd name="T58" fmla="*/ 2147483646 w 1080"/>
              <a:gd name="T59" fmla="*/ 2147483646 h 401"/>
              <a:gd name="T60" fmla="*/ 2147483646 w 1080"/>
              <a:gd name="T61" fmla="*/ 2147483646 h 401"/>
              <a:gd name="T62" fmla="*/ 2147483646 w 1080"/>
              <a:gd name="T63" fmla="*/ 2147483646 h 401"/>
              <a:gd name="T64" fmla="*/ 2147483646 w 1080"/>
              <a:gd name="T65" fmla="*/ 2147483646 h 401"/>
              <a:gd name="T66" fmla="*/ 2147483646 w 1080"/>
              <a:gd name="T67" fmla="*/ 2147483646 h 401"/>
              <a:gd name="T68" fmla="*/ 2147483646 w 1080"/>
              <a:gd name="T69" fmla="*/ 2147483646 h 401"/>
              <a:gd name="T70" fmla="*/ 2147483646 w 1080"/>
              <a:gd name="T71" fmla="*/ 2147483646 h 401"/>
              <a:gd name="T72" fmla="*/ 2147483646 w 1080"/>
              <a:gd name="T73" fmla="*/ 2147483646 h 401"/>
              <a:gd name="T74" fmla="*/ 2147483646 w 1080"/>
              <a:gd name="T75" fmla="*/ 2147483646 h 401"/>
              <a:gd name="T76" fmla="*/ 2147483646 w 1080"/>
              <a:gd name="T77" fmla="*/ 2147483646 h 401"/>
              <a:gd name="T78" fmla="*/ 2147483646 w 1080"/>
              <a:gd name="T79" fmla="*/ 2147483646 h 401"/>
              <a:gd name="T80" fmla="*/ 2147483646 w 1080"/>
              <a:gd name="T81" fmla="*/ 2147483646 h 401"/>
              <a:gd name="T82" fmla="*/ 2147483646 w 1080"/>
              <a:gd name="T83" fmla="*/ 2147483646 h 401"/>
              <a:gd name="T84" fmla="*/ 2147483646 w 1080"/>
              <a:gd name="T85" fmla="*/ 2147483646 h 401"/>
              <a:gd name="T86" fmla="*/ 2147483646 w 1080"/>
              <a:gd name="T87" fmla="*/ 2147483646 h 401"/>
              <a:gd name="T88" fmla="*/ 2147483646 w 1080"/>
              <a:gd name="T89" fmla="*/ 2147483646 h 401"/>
              <a:gd name="T90" fmla="*/ 2147483646 w 1080"/>
              <a:gd name="T91" fmla="*/ 2147483646 h 401"/>
              <a:gd name="T92" fmla="*/ 2147483646 w 1080"/>
              <a:gd name="T93" fmla="*/ 2147483646 h 401"/>
              <a:gd name="T94" fmla="*/ 2147483646 w 1080"/>
              <a:gd name="T95" fmla="*/ 2147483646 h 401"/>
              <a:gd name="T96" fmla="*/ 2147483646 w 1080"/>
              <a:gd name="T97" fmla="*/ 2147483646 h 401"/>
              <a:gd name="T98" fmla="*/ 2147483646 w 1080"/>
              <a:gd name="T99" fmla="*/ 2147483646 h 401"/>
              <a:gd name="T100" fmla="*/ 0 w 1080"/>
              <a:gd name="T101" fmla="*/ 2147483646 h 401"/>
              <a:gd name="T102" fmla="*/ 2147483646 w 1080"/>
              <a:gd name="T103" fmla="*/ 2147483646 h 401"/>
              <a:gd name="T104" fmla="*/ 2147483646 w 1080"/>
              <a:gd name="T105" fmla="*/ 2147483646 h 401"/>
              <a:gd name="T106" fmla="*/ 2147483646 w 1080"/>
              <a:gd name="T107" fmla="*/ 2147483646 h 40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1">
                <a:moveTo>
                  <a:pt x="182" y="196"/>
                </a:moveTo>
                <a:lnTo>
                  <a:pt x="133" y="196"/>
                </a:lnTo>
                <a:lnTo>
                  <a:pt x="133" y="169"/>
                </a:lnTo>
                <a:lnTo>
                  <a:pt x="182" y="150"/>
                </a:lnTo>
                <a:lnTo>
                  <a:pt x="215" y="124"/>
                </a:lnTo>
                <a:lnTo>
                  <a:pt x="282" y="124"/>
                </a:lnTo>
                <a:lnTo>
                  <a:pt x="331" y="124"/>
                </a:lnTo>
                <a:lnTo>
                  <a:pt x="381" y="124"/>
                </a:lnTo>
                <a:lnTo>
                  <a:pt x="447" y="124"/>
                </a:lnTo>
                <a:lnTo>
                  <a:pt x="465" y="97"/>
                </a:lnTo>
                <a:lnTo>
                  <a:pt x="515" y="80"/>
                </a:lnTo>
                <a:lnTo>
                  <a:pt x="548" y="53"/>
                </a:lnTo>
                <a:lnTo>
                  <a:pt x="564" y="26"/>
                </a:lnTo>
                <a:lnTo>
                  <a:pt x="564" y="0"/>
                </a:lnTo>
                <a:lnTo>
                  <a:pt x="730" y="0"/>
                </a:lnTo>
                <a:lnTo>
                  <a:pt x="897" y="9"/>
                </a:lnTo>
                <a:lnTo>
                  <a:pt x="963" y="17"/>
                </a:lnTo>
                <a:lnTo>
                  <a:pt x="1013" y="26"/>
                </a:lnTo>
                <a:lnTo>
                  <a:pt x="1062" y="36"/>
                </a:lnTo>
                <a:lnTo>
                  <a:pt x="1079" y="70"/>
                </a:lnTo>
                <a:lnTo>
                  <a:pt x="1029" y="89"/>
                </a:lnTo>
                <a:lnTo>
                  <a:pt x="1013" y="116"/>
                </a:lnTo>
                <a:lnTo>
                  <a:pt x="1013" y="142"/>
                </a:lnTo>
                <a:lnTo>
                  <a:pt x="963" y="150"/>
                </a:lnTo>
                <a:lnTo>
                  <a:pt x="879" y="150"/>
                </a:lnTo>
                <a:lnTo>
                  <a:pt x="829" y="160"/>
                </a:lnTo>
                <a:lnTo>
                  <a:pt x="897" y="160"/>
                </a:lnTo>
                <a:lnTo>
                  <a:pt x="846" y="160"/>
                </a:lnTo>
                <a:lnTo>
                  <a:pt x="780" y="160"/>
                </a:lnTo>
                <a:lnTo>
                  <a:pt x="730" y="160"/>
                </a:lnTo>
                <a:lnTo>
                  <a:pt x="730" y="186"/>
                </a:lnTo>
                <a:lnTo>
                  <a:pt x="730" y="213"/>
                </a:lnTo>
                <a:lnTo>
                  <a:pt x="697" y="249"/>
                </a:lnTo>
                <a:lnTo>
                  <a:pt x="614" y="267"/>
                </a:lnTo>
                <a:lnTo>
                  <a:pt x="548" y="276"/>
                </a:lnTo>
                <a:lnTo>
                  <a:pt x="531" y="303"/>
                </a:lnTo>
                <a:lnTo>
                  <a:pt x="548" y="337"/>
                </a:lnTo>
                <a:lnTo>
                  <a:pt x="581" y="373"/>
                </a:lnTo>
                <a:lnTo>
                  <a:pt x="564" y="400"/>
                </a:lnTo>
                <a:lnTo>
                  <a:pt x="515" y="400"/>
                </a:lnTo>
                <a:lnTo>
                  <a:pt x="447" y="400"/>
                </a:lnTo>
                <a:lnTo>
                  <a:pt x="399" y="400"/>
                </a:lnTo>
                <a:lnTo>
                  <a:pt x="315" y="383"/>
                </a:lnTo>
                <a:lnTo>
                  <a:pt x="249" y="373"/>
                </a:lnTo>
                <a:lnTo>
                  <a:pt x="199" y="373"/>
                </a:lnTo>
                <a:lnTo>
                  <a:pt x="166" y="347"/>
                </a:lnTo>
                <a:lnTo>
                  <a:pt x="149" y="311"/>
                </a:lnTo>
                <a:lnTo>
                  <a:pt x="166" y="284"/>
                </a:lnTo>
                <a:lnTo>
                  <a:pt x="99" y="257"/>
                </a:lnTo>
                <a:lnTo>
                  <a:pt x="50" y="240"/>
                </a:lnTo>
                <a:lnTo>
                  <a:pt x="0" y="240"/>
                </a:lnTo>
                <a:lnTo>
                  <a:pt x="83" y="223"/>
                </a:lnTo>
                <a:lnTo>
                  <a:pt x="149" y="213"/>
                </a:lnTo>
                <a:lnTo>
                  <a:pt x="182" y="196"/>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8140" name="Group 13">
            <a:extLst>
              <a:ext uri="{FF2B5EF4-FFF2-40B4-BE49-F238E27FC236}">
                <a16:creationId xmlns:a16="http://schemas.microsoft.com/office/drawing/2014/main" id="{45729F45-A458-2A4A-B160-2861B488A45E}"/>
              </a:ext>
            </a:extLst>
          </p:cNvPr>
          <p:cNvGrpSpPr>
            <a:grpSpLocks/>
          </p:cNvGrpSpPr>
          <p:nvPr/>
        </p:nvGrpSpPr>
        <p:grpSpPr bwMode="auto">
          <a:xfrm>
            <a:off x="2968625" y="2117725"/>
            <a:ext cx="1600200" cy="3752850"/>
            <a:chOff x="1870" y="1190"/>
            <a:chExt cx="1008" cy="2364"/>
          </a:xfrm>
        </p:grpSpPr>
        <p:sp>
          <p:nvSpPr>
            <p:cNvPr id="48381" name="Freeform 14">
              <a:extLst>
                <a:ext uri="{FF2B5EF4-FFF2-40B4-BE49-F238E27FC236}">
                  <a16:creationId xmlns:a16="http://schemas.microsoft.com/office/drawing/2014/main" id="{7E31726F-D821-654E-893C-994FD95EF547}"/>
                </a:ext>
              </a:extLst>
            </p:cNvPr>
            <p:cNvSpPr>
              <a:spLocks/>
            </p:cNvSpPr>
            <p:nvPr/>
          </p:nvSpPr>
          <p:spPr bwMode="auto">
            <a:xfrm>
              <a:off x="1870" y="1190"/>
              <a:ext cx="1000" cy="2356"/>
            </a:xfrm>
            <a:custGeom>
              <a:avLst/>
              <a:gdLst>
                <a:gd name="T0" fmla="*/ 412 w 1000"/>
                <a:gd name="T1" fmla="*/ 1 h 2356"/>
                <a:gd name="T2" fmla="*/ 999 w 1000"/>
                <a:gd name="T3" fmla="*/ 1740 h 2356"/>
                <a:gd name="T4" fmla="*/ 536 w 1000"/>
                <a:gd name="T5" fmla="*/ 2355 h 2356"/>
                <a:gd name="T6" fmla="*/ 0 w 1000"/>
                <a:gd name="T7" fmla="*/ 1774 h 2356"/>
                <a:gd name="T8" fmla="*/ 678 w 1000"/>
                <a:gd name="T9" fmla="*/ 0 h 2356"/>
                <a:gd name="T10" fmla="*/ 412 w 1000"/>
                <a:gd name="T11" fmla="*/ 1 h 2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2356">
                  <a:moveTo>
                    <a:pt x="412" y="1"/>
                  </a:moveTo>
                  <a:lnTo>
                    <a:pt x="999" y="1740"/>
                  </a:lnTo>
                  <a:lnTo>
                    <a:pt x="536" y="2355"/>
                  </a:lnTo>
                  <a:lnTo>
                    <a:pt x="0" y="1774"/>
                  </a:lnTo>
                  <a:lnTo>
                    <a:pt x="678" y="0"/>
                  </a:lnTo>
                  <a:lnTo>
                    <a:pt x="412" y="1"/>
                  </a:lnTo>
                </a:path>
              </a:pathLst>
            </a:custGeom>
            <a:gradFill rotWithShape="0">
              <a:gsLst>
                <a:gs pos="0">
                  <a:srgbClr val="063DE8"/>
                </a:gs>
                <a:gs pos="50000">
                  <a:srgbClr val="FFFFFF"/>
                </a:gs>
                <a:gs pos="100000">
                  <a:srgbClr val="063DE8"/>
                </a:gs>
              </a:gsLst>
              <a:lin ang="5400000" scaled="1"/>
            </a:gradFill>
            <a:ln>
              <a:noFill/>
            </a:ln>
            <a:effectLst/>
            <a:extLst>
              <a:ext uri="{91240B29-F687-4F45-9708-019B960494DF}">
                <a14:hiddenLine xmlns:a14="http://schemas.microsoft.com/office/drawing/2010/main" w="253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82" name="Freeform 15">
              <a:extLst>
                <a:ext uri="{FF2B5EF4-FFF2-40B4-BE49-F238E27FC236}">
                  <a16:creationId xmlns:a16="http://schemas.microsoft.com/office/drawing/2014/main" id="{5BCF526F-F174-C243-9DC0-166F9D4DEE15}"/>
                </a:ext>
              </a:extLst>
            </p:cNvPr>
            <p:cNvSpPr>
              <a:spLocks/>
            </p:cNvSpPr>
            <p:nvPr/>
          </p:nvSpPr>
          <p:spPr bwMode="auto">
            <a:xfrm>
              <a:off x="1870" y="1190"/>
              <a:ext cx="1008" cy="2364"/>
            </a:xfrm>
            <a:custGeom>
              <a:avLst/>
              <a:gdLst>
                <a:gd name="T0" fmla="*/ 415 w 1008"/>
                <a:gd name="T1" fmla="*/ 1 h 2364"/>
                <a:gd name="T2" fmla="*/ 1007 w 1008"/>
                <a:gd name="T3" fmla="*/ 1746 h 2364"/>
                <a:gd name="T4" fmla="*/ 540 w 1008"/>
                <a:gd name="T5" fmla="*/ 2363 h 2364"/>
                <a:gd name="T6" fmla="*/ 0 w 1008"/>
                <a:gd name="T7" fmla="*/ 1780 h 2364"/>
                <a:gd name="T8" fmla="*/ 683 w 1008"/>
                <a:gd name="T9" fmla="*/ 0 h 2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8" h="2364">
                  <a:moveTo>
                    <a:pt x="415" y="1"/>
                  </a:moveTo>
                  <a:lnTo>
                    <a:pt x="1007" y="1746"/>
                  </a:lnTo>
                  <a:lnTo>
                    <a:pt x="540" y="2363"/>
                  </a:lnTo>
                  <a:lnTo>
                    <a:pt x="0" y="1780"/>
                  </a:lnTo>
                  <a:lnTo>
                    <a:pt x="683" y="0"/>
                  </a:lnTo>
                </a:path>
              </a:pathLst>
            </a:custGeom>
            <a:noFill/>
            <a:ln w="25399" cap="rnd"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42" name="Line 16">
            <a:extLst>
              <a:ext uri="{FF2B5EF4-FFF2-40B4-BE49-F238E27FC236}">
                <a16:creationId xmlns:a16="http://schemas.microsoft.com/office/drawing/2014/main" id="{644C8263-D44E-C24F-A267-512858E8E4CC}"/>
              </a:ext>
            </a:extLst>
          </p:cNvPr>
          <p:cNvSpPr>
            <a:spLocks noChangeShapeType="1"/>
          </p:cNvSpPr>
          <p:nvPr/>
        </p:nvSpPr>
        <p:spPr bwMode="auto">
          <a:xfrm flipV="1">
            <a:off x="2495550" y="5670550"/>
            <a:ext cx="5170488" cy="30163"/>
          </a:xfrm>
          <a:prstGeom prst="line">
            <a:avLst/>
          </a:prstGeom>
          <a:noFill/>
          <a:ln w="25399">
            <a:solidFill>
              <a:srgbClr val="FC0128"/>
            </a:solidFill>
            <a:round/>
            <a:headEnd/>
            <a:tailEnd/>
          </a:ln>
          <a:effectLst/>
        </p:spPr>
        <p:txBody>
          <a:bodyPr wrap="none" anchor="ctr"/>
          <a:lstStyle/>
          <a:p>
            <a:pPr algn="ctr">
              <a:defRPr/>
            </a:pPr>
            <a:endParaRPr lang="en-US">
              <a:latin typeface="Times New Roman" charset="0"/>
            </a:endParaRPr>
          </a:p>
        </p:txBody>
      </p:sp>
      <p:grpSp>
        <p:nvGrpSpPr>
          <p:cNvPr id="48142" name="Group 17">
            <a:extLst>
              <a:ext uri="{FF2B5EF4-FFF2-40B4-BE49-F238E27FC236}">
                <a16:creationId xmlns:a16="http://schemas.microsoft.com/office/drawing/2014/main" id="{58F0BB66-BF1F-1541-B9B3-3848B1BD2F85}"/>
              </a:ext>
            </a:extLst>
          </p:cNvPr>
          <p:cNvGrpSpPr>
            <a:grpSpLocks/>
          </p:cNvGrpSpPr>
          <p:nvPr/>
        </p:nvGrpSpPr>
        <p:grpSpPr bwMode="auto">
          <a:xfrm>
            <a:off x="3181350" y="3543300"/>
            <a:ext cx="949325" cy="871538"/>
            <a:chOff x="2004" y="2088"/>
            <a:chExt cx="598" cy="549"/>
          </a:xfrm>
        </p:grpSpPr>
        <p:sp>
          <p:nvSpPr>
            <p:cNvPr id="48379" name="Freeform 18">
              <a:extLst>
                <a:ext uri="{FF2B5EF4-FFF2-40B4-BE49-F238E27FC236}">
                  <a16:creationId xmlns:a16="http://schemas.microsoft.com/office/drawing/2014/main" id="{D8892444-0471-FF4B-B422-A7B6C4E02B35}"/>
                </a:ext>
              </a:extLst>
            </p:cNvPr>
            <p:cNvSpPr>
              <a:spLocks/>
            </p:cNvSpPr>
            <p:nvPr/>
          </p:nvSpPr>
          <p:spPr bwMode="auto">
            <a:xfrm>
              <a:off x="2004" y="2088"/>
              <a:ext cx="590" cy="541"/>
            </a:xfrm>
            <a:custGeom>
              <a:avLst/>
              <a:gdLst>
                <a:gd name="T0" fmla="*/ 74 w 590"/>
                <a:gd name="T1" fmla="*/ 371 h 541"/>
                <a:gd name="T2" fmla="*/ 552 w 590"/>
                <a:gd name="T3" fmla="*/ 0 h 541"/>
                <a:gd name="T4" fmla="*/ 589 w 590"/>
                <a:gd name="T5" fmla="*/ 101 h 541"/>
                <a:gd name="T6" fmla="*/ 0 w 590"/>
                <a:gd name="T7" fmla="*/ 540 h 541"/>
                <a:gd name="T8" fmla="*/ 74 w 590"/>
                <a:gd name="T9" fmla="*/ 371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0" h="541">
                  <a:moveTo>
                    <a:pt x="74" y="371"/>
                  </a:moveTo>
                  <a:lnTo>
                    <a:pt x="552" y="0"/>
                  </a:lnTo>
                  <a:lnTo>
                    <a:pt x="589" y="101"/>
                  </a:lnTo>
                  <a:lnTo>
                    <a:pt x="0" y="540"/>
                  </a:lnTo>
                  <a:lnTo>
                    <a:pt x="74" y="371"/>
                  </a:lnTo>
                </a:path>
              </a:pathLst>
            </a:custGeom>
            <a:gradFill rotWithShape="0">
              <a:gsLst>
                <a:gs pos="0">
                  <a:srgbClr val="919191"/>
                </a:gs>
                <a:gs pos="50000">
                  <a:srgbClr val="C8C8C8"/>
                </a:gs>
                <a:gs pos="100000">
                  <a:srgbClr val="919191"/>
                </a:gs>
              </a:gsLst>
              <a:lin ang="5400000" scaled="1"/>
            </a:gradFill>
            <a:ln>
              <a:noFill/>
            </a:ln>
            <a:effectLst/>
            <a:extLst>
              <a:ext uri="{91240B29-F687-4F45-9708-019B960494DF}">
                <a14:hiddenLine xmlns:a14="http://schemas.microsoft.com/office/drawing/2010/main" w="253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80" name="Freeform 19">
              <a:extLst>
                <a:ext uri="{FF2B5EF4-FFF2-40B4-BE49-F238E27FC236}">
                  <a16:creationId xmlns:a16="http://schemas.microsoft.com/office/drawing/2014/main" id="{D99DE355-F750-2B4C-BD25-655D6E5ABDF8}"/>
                </a:ext>
              </a:extLst>
            </p:cNvPr>
            <p:cNvSpPr>
              <a:spLocks/>
            </p:cNvSpPr>
            <p:nvPr/>
          </p:nvSpPr>
          <p:spPr bwMode="auto">
            <a:xfrm>
              <a:off x="2004" y="2088"/>
              <a:ext cx="598" cy="549"/>
            </a:xfrm>
            <a:custGeom>
              <a:avLst/>
              <a:gdLst>
                <a:gd name="T0" fmla="*/ 75 w 598"/>
                <a:gd name="T1" fmla="*/ 377 h 549"/>
                <a:gd name="T2" fmla="*/ 559 w 598"/>
                <a:gd name="T3" fmla="*/ 0 h 549"/>
                <a:gd name="T4" fmla="*/ 597 w 598"/>
                <a:gd name="T5" fmla="*/ 102 h 549"/>
                <a:gd name="T6" fmla="*/ 0 w 598"/>
                <a:gd name="T7" fmla="*/ 548 h 5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8" h="549">
                  <a:moveTo>
                    <a:pt x="75" y="377"/>
                  </a:moveTo>
                  <a:lnTo>
                    <a:pt x="559" y="0"/>
                  </a:lnTo>
                  <a:lnTo>
                    <a:pt x="597" y="102"/>
                  </a:lnTo>
                  <a:lnTo>
                    <a:pt x="0" y="548"/>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143" name="Group 20">
            <a:extLst>
              <a:ext uri="{FF2B5EF4-FFF2-40B4-BE49-F238E27FC236}">
                <a16:creationId xmlns:a16="http://schemas.microsoft.com/office/drawing/2014/main" id="{DF964668-7841-184E-8A69-1E247AD59A63}"/>
              </a:ext>
            </a:extLst>
          </p:cNvPr>
          <p:cNvGrpSpPr>
            <a:grpSpLocks/>
          </p:cNvGrpSpPr>
          <p:nvPr/>
        </p:nvGrpSpPr>
        <p:grpSpPr bwMode="auto">
          <a:xfrm>
            <a:off x="3190875" y="3724275"/>
            <a:ext cx="3286125" cy="825500"/>
            <a:chOff x="2010" y="2202"/>
            <a:chExt cx="2070" cy="520"/>
          </a:xfrm>
        </p:grpSpPr>
        <p:sp>
          <p:nvSpPr>
            <p:cNvPr id="48193" name="Freeform 21">
              <a:extLst>
                <a:ext uri="{FF2B5EF4-FFF2-40B4-BE49-F238E27FC236}">
                  <a16:creationId xmlns:a16="http://schemas.microsoft.com/office/drawing/2014/main" id="{A9E54474-8C55-8D43-8D78-5E0D29891ED6}"/>
                </a:ext>
              </a:extLst>
            </p:cNvPr>
            <p:cNvSpPr>
              <a:spLocks/>
            </p:cNvSpPr>
            <p:nvPr/>
          </p:nvSpPr>
          <p:spPr bwMode="auto">
            <a:xfrm>
              <a:off x="2010" y="2203"/>
              <a:ext cx="2063" cy="512"/>
            </a:xfrm>
            <a:custGeom>
              <a:avLst/>
              <a:gdLst>
                <a:gd name="T0" fmla="*/ 0 w 2063"/>
                <a:gd name="T1" fmla="*/ 432 h 512"/>
                <a:gd name="T2" fmla="*/ 2062 w 2063"/>
                <a:gd name="T3" fmla="*/ 511 h 512"/>
                <a:gd name="T4" fmla="*/ 2062 w 2063"/>
                <a:gd name="T5" fmla="*/ 41 h 512"/>
                <a:gd name="T6" fmla="*/ 595 w 2063"/>
                <a:gd name="T7" fmla="*/ 0 h 512"/>
                <a:gd name="T8" fmla="*/ 0 w 2063"/>
                <a:gd name="T9" fmla="*/ 432 h 5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3" h="512">
                  <a:moveTo>
                    <a:pt x="0" y="432"/>
                  </a:moveTo>
                  <a:lnTo>
                    <a:pt x="2062" y="511"/>
                  </a:lnTo>
                  <a:lnTo>
                    <a:pt x="2062" y="41"/>
                  </a:lnTo>
                  <a:lnTo>
                    <a:pt x="595" y="0"/>
                  </a:lnTo>
                  <a:lnTo>
                    <a:pt x="0" y="432"/>
                  </a:lnTo>
                </a:path>
              </a:pathLst>
            </a:custGeom>
            <a:solidFill>
              <a:srgbClr val="CECEC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95" name="Line 22">
              <a:extLst>
                <a:ext uri="{FF2B5EF4-FFF2-40B4-BE49-F238E27FC236}">
                  <a16:creationId xmlns:a16="http://schemas.microsoft.com/office/drawing/2014/main" id="{04049E14-A2C9-274C-A652-4D01A91FE897}"/>
                </a:ext>
              </a:extLst>
            </p:cNvPr>
            <p:cNvSpPr>
              <a:spLocks noChangeShapeType="1"/>
            </p:cNvSpPr>
            <p:nvPr/>
          </p:nvSpPr>
          <p:spPr bwMode="auto">
            <a:xfrm>
              <a:off x="2010" y="2642"/>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596" name="Line 23">
              <a:extLst>
                <a:ext uri="{FF2B5EF4-FFF2-40B4-BE49-F238E27FC236}">
                  <a16:creationId xmlns:a16="http://schemas.microsoft.com/office/drawing/2014/main" id="{4C1C08D5-DE53-3E48-B612-C08FC20FEFB7}"/>
                </a:ext>
              </a:extLst>
            </p:cNvPr>
            <p:cNvSpPr>
              <a:spLocks noChangeShapeType="1"/>
            </p:cNvSpPr>
            <p:nvPr/>
          </p:nvSpPr>
          <p:spPr bwMode="auto">
            <a:xfrm>
              <a:off x="2035" y="2644"/>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597" name="Line 24">
              <a:extLst>
                <a:ext uri="{FF2B5EF4-FFF2-40B4-BE49-F238E27FC236}">
                  <a16:creationId xmlns:a16="http://schemas.microsoft.com/office/drawing/2014/main" id="{8CE28330-8AB1-4E41-87B8-8A2153AC4021}"/>
                </a:ext>
              </a:extLst>
            </p:cNvPr>
            <p:cNvSpPr>
              <a:spLocks noChangeShapeType="1"/>
            </p:cNvSpPr>
            <p:nvPr/>
          </p:nvSpPr>
          <p:spPr bwMode="auto">
            <a:xfrm>
              <a:off x="2060" y="2644"/>
              <a:ext cx="5" cy="1"/>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598" name="Line 25">
              <a:extLst>
                <a:ext uri="{FF2B5EF4-FFF2-40B4-BE49-F238E27FC236}">
                  <a16:creationId xmlns:a16="http://schemas.microsoft.com/office/drawing/2014/main" id="{DF9CAA0A-B0CB-DE4D-BB7F-3CBFD7508C93}"/>
                </a:ext>
              </a:extLst>
            </p:cNvPr>
            <p:cNvSpPr>
              <a:spLocks noChangeShapeType="1"/>
            </p:cNvSpPr>
            <p:nvPr/>
          </p:nvSpPr>
          <p:spPr bwMode="auto">
            <a:xfrm>
              <a:off x="2085" y="2645"/>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599" name="Line 26">
              <a:extLst>
                <a:ext uri="{FF2B5EF4-FFF2-40B4-BE49-F238E27FC236}">
                  <a16:creationId xmlns:a16="http://schemas.microsoft.com/office/drawing/2014/main" id="{57F52DD1-23D5-1D47-8E38-C45D3F9B6D24}"/>
                </a:ext>
              </a:extLst>
            </p:cNvPr>
            <p:cNvSpPr>
              <a:spLocks noChangeShapeType="1"/>
            </p:cNvSpPr>
            <p:nvPr/>
          </p:nvSpPr>
          <p:spPr bwMode="auto">
            <a:xfrm>
              <a:off x="2110" y="2647"/>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00" name="Line 27">
              <a:extLst>
                <a:ext uri="{FF2B5EF4-FFF2-40B4-BE49-F238E27FC236}">
                  <a16:creationId xmlns:a16="http://schemas.microsoft.com/office/drawing/2014/main" id="{D96FCCBD-9CFC-074D-A77D-AB9EA3006244}"/>
                </a:ext>
              </a:extLst>
            </p:cNvPr>
            <p:cNvSpPr>
              <a:spLocks noChangeShapeType="1"/>
            </p:cNvSpPr>
            <p:nvPr/>
          </p:nvSpPr>
          <p:spPr bwMode="auto">
            <a:xfrm>
              <a:off x="2136" y="2647"/>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01" name="Line 28">
              <a:extLst>
                <a:ext uri="{FF2B5EF4-FFF2-40B4-BE49-F238E27FC236}">
                  <a16:creationId xmlns:a16="http://schemas.microsoft.com/office/drawing/2014/main" id="{87BFDB43-6D12-EC40-B20D-D5D29B0FEB53}"/>
                </a:ext>
              </a:extLst>
            </p:cNvPr>
            <p:cNvSpPr>
              <a:spLocks noChangeShapeType="1"/>
            </p:cNvSpPr>
            <p:nvPr/>
          </p:nvSpPr>
          <p:spPr bwMode="auto">
            <a:xfrm>
              <a:off x="2161" y="2649"/>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02" name="Line 29">
              <a:extLst>
                <a:ext uri="{FF2B5EF4-FFF2-40B4-BE49-F238E27FC236}">
                  <a16:creationId xmlns:a16="http://schemas.microsoft.com/office/drawing/2014/main" id="{B470B0FA-049C-6C48-A19D-F58D78800D3A}"/>
                </a:ext>
              </a:extLst>
            </p:cNvPr>
            <p:cNvSpPr>
              <a:spLocks noChangeShapeType="1"/>
            </p:cNvSpPr>
            <p:nvPr/>
          </p:nvSpPr>
          <p:spPr bwMode="auto">
            <a:xfrm>
              <a:off x="2186" y="2650"/>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03" name="Line 30">
              <a:extLst>
                <a:ext uri="{FF2B5EF4-FFF2-40B4-BE49-F238E27FC236}">
                  <a16:creationId xmlns:a16="http://schemas.microsoft.com/office/drawing/2014/main" id="{7FBF989D-9677-7C44-8D8C-8ECCC47674FE}"/>
                </a:ext>
              </a:extLst>
            </p:cNvPr>
            <p:cNvSpPr>
              <a:spLocks noChangeShapeType="1"/>
            </p:cNvSpPr>
            <p:nvPr/>
          </p:nvSpPr>
          <p:spPr bwMode="auto">
            <a:xfrm>
              <a:off x="2211" y="2650"/>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04" name="Line 31">
              <a:extLst>
                <a:ext uri="{FF2B5EF4-FFF2-40B4-BE49-F238E27FC236}">
                  <a16:creationId xmlns:a16="http://schemas.microsoft.com/office/drawing/2014/main" id="{21C71838-C3AB-1446-BD3A-32C5AEEC2B1D}"/>
                </a:ext>
              </a:extLst>
            </p:cNvPr>
            <p:cNvSpPr>
              <a:spLocks noChangeShapeType="1"/>
            </p:cNvSpPr>
            <p:nvPr/>
          </p:nvSpPr>
          <p:spPr bwMode="auto">
            <a:xfrm>
              <a:off x="2236" y="2652"/>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05" name="Line 32">
              <a:extLst>
                <a:ext uri="{FF2B5EF4-FFF2-40B4-BE49-F238E27FC236}">
                  <a16:creationId xmlns:a16="http://schemas.microsoft.com/office/drawing/2014/main" id="{4CA5C61B-8DF0-5F42-BD0E-3271DEF3DBF3}"/>
                </a:ext>
              </a:extLst>
            </p:cNvPr>
            <p:cNvSpPr>
              <a:spLocks noChangeShapeType="1"/>
            </p:cNvSpPr>
            <p:nvPr/>
          </p:nvSpPr>
          <p:spPr bwMode="auto">
            <a:xfrm>
              <a:off x="2261" y="2652"/>
              <a:ext cx="5" cy="1"/>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06" name="Line 33">
              <a:extLst>
                <a:ext uri="{FF2B5EF4-FFF2-40B4-BE49-F238E27FC236}">
                  <a16:creationId xmlns:a16="http://schemas.microsoft.com/office/drawing/2014/main" id="{394A081B-B672-F54A-BA6A-5656433EA97B}"/>
                </a:ext>
              </a:extLst>
            </p:cNvPr>
            <p:cNvSpPr>
              <a:spLocks noChangeShapeType="1"/>
            </p:cNvSpPr>
            <p:nvPr/>
          </p:nvSpPr>
          <p:spPr bwMode="auto">
            <a:xfrm>
              <a:off x="2286" y="2653"/>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07" name="Line 34">
              <a:extLst>
                <a:ext uri="{FF2B5EF4-FFF2-40B4-BE49-F238E27FC236}">
                  <a16:creationId xmlns:a16="http://schemas.microsoft.com/office/drawing/2014/main" id="{FECDD62B-8DD4-AF48-92B5-E5F8369FB088}"/>
                </a:ext>
              </a:extLst>
            </p:cNvPr>
            <p:cNvSpPr>
              <a:spLocks noChangeShapeType="1"/>
            </p:cNvSpPr>
            <p:nvPr/>
          </p:nvSpPr>
          <p:spPr bwMode="auto">
            <a:xfrm>
              <a:off x="2312" y="2655"/>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08" name="Line 35">
              <a:extLst>
                <a:ext uri="{FF2B5EF4-FFF2-40B4-BE49-F238E27FC236}">
                  <a16:creationId xmlns:a16="http://schemas.microsoft.com/office/drawing/2014/main" id="{12A2273E-60B4-8943-B1AA-FC776098DA18}"/>
                </a:ext>
              </a:extLst>
            </p:cNvPr>
            <p:cNvSpPr>
              <a:spLocks noChangeShapeType="1"/>
            </p:cNvSpPr>
            <p:nvPr/>
          </p:nvSpPr>
          <p:spPr bwMode="auto">
            <a:xfrm>
              <a:off x="2337" y="2655"/>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09" name="Line 36">
              <a:extLst>
                <a:ext uri="{FF2B5EF4-FFF2-40B4-BE49-F238E27FC236}">
                  <a16:creationId xmlns:a16="http://schemas.microsoft.com/office/drawing/2014/main" id="{79176A9D-380B-324A-B1CD-CA1726B8FD2A}"/>
                </a:ext>
              </a:extLst>
            </p:cNvPr>
            <p:cNvSpPr>
              <a:spLocks noChangeShapeType="1"/>
            </p:cNvSpPr>
            <p:nvPr/>
          </p:nvSpPr>
          <p:spPr bwMode="auto">
            <a:xfrm>
              <a:off x="2362" y="2656"/>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10" name="Line 37">
              <a:extLst>
                <a:ext uri="{FF2B5EF4-FFF2-40B4-BE49-F238E27FC236}">
                  <a16:creationId xmlns:a16="http://schemas.microsoft.com/office/drawing/2014/main" id="{3AB49C32-B780-B046-9215-A353BBAEDB9A}"/>
                </a:ext>
              </a:extLst>
            </p:cNvPr>
            <p:cNvSpPr>
              <a:spLocks noChangeShapeType="1"/>
            </p:cNvSpPr>
            <p:nvPr/>
          </p:nvSpPr>
          <p:spPr bwMode="auto">
            <a:xfrm>
              <a:off x="2387" y="2658"/>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11" name="Line 38">
              <a:extLst>
                <a:ext uri="{FF2B5EF4-FFF2-40B4-BE49-F238E27FC236}">
                  <a16:creationId xmlns:a16="http://schemas.microsoft.com/office/drawing/2014/main" id="{08D7093E-4B92-6A4F-AFF8-048784E53BE1}"/>
                </a:ext>
              </a:extLst>
            </p:cNvPr>
            <p:cNvSpPr>
              <a:spLocks noChangeShapeType="1"/>
            </p:cNvSpPr>
            <p:nvPr/>
          </p:nvSpPr>
          <p:spPr bwMode="auto">
            <a:xfrm>
              <a:off x="2412" y="2658"/>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12" name="Line 39">
              <a:extLst>
                <a:ext uri="{FF2B5EF4-FFF2-40B4-BE49-F238E27FC236}">
                  <a16:creationId xmlns:a16="http://schemas.microsoft.com/office/drawing/2014/main" id="{3AEE878A-C3D8-EF4A-9902-5F29AB86CF85}"/>
                </a:ext>
              </a:extLst>
            </p:cNvPr>
            <p:cNvSpPr>
              <a:spLocks noChangeShapeType="1"/>
            </p:cNvSpPr>
            <p:nvPr/>
          </p:nvSpPr>
          <p:spPr bwMode="auto">
            <a:xfrm>
              <a:off x="2437" y="2660"/>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13" name="Line 40">
              <a:extLst>
                <a:ext uri="{FF2B5EF4-FFF2-40B4-BE49-F238E27FC236}">
                  <a16:creationId xmlns:a16="http://schemas.microsoft.com/office/drawing/2014/main" id="{52503D21-FD91-8545-9B98-328899B518A3}"/>
                </a:ext>
              </a:extLst>
            </p:cNvPr>
            <p:cNvSpPr>
              <a:spLocks noChangeShapeType="1"/>
            </p:cNvSpPr>
            <p:nvPr/>
          </p:nvSpPr>
          <p:spPr bwMode="auto">
            <a:xfrm>
              <a:off x="2462" y="2660"/>
              <a:ext cx="5" cy="1"/>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14" name="Line 41">
              <a:extLst>
                <a:ext uri="{FF2B5EF4-FFF2-40B4-BE49-F238E27FC236}">
                  <a16:creationId xmlns:a16="http://schemas.microsoft.com/office/drawing/2014/main" id="{C502D405-96C2-A948-B76B-7CF8ECD533A5}"/>
                </a:ext>
              </a:extLst>
            </p:cNvPr>
            <p:cNvSpPr>
              <a:spLocks noChangeShapeType="1"/>
            </p:cNvSpPr>
            <p:nvPr/>
          </p:nvSpPr>
          <p:spPr bwMode="auto">
            <a:xfrm>
              <a:off x="2487" y="2661"/>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15" name="Line 42">
              <a:extLst>
                <a:ext uri="{FF2B5EF4-FFF2-40B4-BE49-F238E27FC236}">
                  <a16:creationId xmlns:a16="http://schemas.microsoft.com/office/drawing/2014/main" id="{8DD0D4DC-8228-0B40-80DA-BC8783140312}"/>
                </a:ext>
              </a:extLst>
            </p:cNvPr>
            <p:cNvSpPr>
              <a:spLocks noChangeShapeType="1"/>
            </p:cNvSpPr>
            <p:nvPr/>
          </p:nvSpPr>
          <p:spPr bwMode="auto">
            <a:xfrm>
              <a:off x="2513" y="2663"/>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16" name="Line 43">
              <a:extLst>
                <a:ext uri="{FF2B5EF4-FFF2-40B4-BE49-F238E27FC236}">
                  <a16:creationId xmlns:a16="http://schemas.microsoft.com/office/drawing/2014/main" id="{DCEB03BC-40B5-D34E-A637-024DEFC549C3}"/>
                </a:ext>
              </a:extLst>
            </p:cNvPr>
            <p:cNvSpPr>
              <a:spLocks noChangeShapeType="1"/>
            </p:cNvSpPr>
            <p:nvPr/>
          </p:nvSpPr>
          <p:spPr bwMode="auto">
            <a:xfrm>
              <a:off x="2538" y="2663"/>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17" name="Line 44">
              <a:extLst>
                <a:ext uri="{FF2B5EF4-FFF2-40B4-BE49-F238E27FC236}">
                  <a16:creationId xmlns:a16="http://schemas.microsoft.com/office/drawing/2014/main" id="{F218BE19-A266-9449-9308-42B7E8F1A397}"/>
                </a:ext>
              </a:extLst>
            </p:cNvPr>
            <p:cNvSpPr>
              <a:spLocks noChangeShapeType="1"/>
            </p:cNvSpPr>
            <p:nvPr/>
          </p:nvSpPr>
          <p:spPr bwMode="auto">
            <a:xfrm>
              <a:off x="2563" y="2664"/>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18" name="Line 45">
              <a:extLst>
                <a:ext uri="{FF2B5EF4-FFF2-40B4-BE49-F238E27FC236}">
                  <a16:creationId xmlns:a16="http://schemas.microsoft.com/office/drawing/2014/main" id="{09969F54-B8D8-D441-B2AD-D3E1F38EDE38}"/>
                </a:ext>
              </a:extLst>
            </p:cNvPr>
            <p:cNvSpPr>
              <a:spLocks noChangeShapeType="1"/>
            </p:cNvSpPr>
            <p:nvPr/>
          </p:nvSpPr>
          <p:spPr bwMode="auto">
            <a:xfrm>
              <a:off x="2588" y="2664"/>
              <a:ext cx="5" cy="2"/>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19" name="Line 46">
              <a:extLst>
                <a:ext uri="{FF2B5EF4-FFF2-40B4-BE49-F238E27FC236}">
                  <a16:creationId xmlns:a16="http://schemas.microsoft.com/office/drawing/2014/main" id="{1A7CE316-E559-D143-BC31-6EEEB4BCE397}"/>
                </a:ext>
              </a:extLst>
            </p:cNvPr>
            <p:cNvSpPr>
              <a:spLocks noChangeShapeType="1"/>
            </p:cNvSpPr>
            <p:nvPr/>
          </p:nvSpPr>
          <p:spPr bwMode="auto">
            <a:xfrm>
              <a:off x="2613" y="2666"/>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20" name="Line 47">
              <a:extLst>
                <a:ext uri="{FF2B5EF4-FFF2-40B4-BE49-F238E27FC236}">
                  <a16:creationId xmlns:a16="http://schemas.microsoft.com/office/drawing/2014/main" id="{5BA7D6AE-256F-8E45-9C59-5CB80C461994}"/>
                </a:ext>
              </a:extLst>
            </p:cNvPr>
            <p:cNvSpPr>
              <a:spLocks noChangeShapeType="1"/>
            </p:cNvSpPr>
            <p:nvPr/>
          </p:nvSpPr>
          <p:spPr bwMode="auto">
            <a:xfrm>
              <a:off x="2638" y="2667"/>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21" name="Line 48">
              <a:extLst>
                <a:ext uri="{FF2B5EF4-FFF2-40B4-BE49-F238E27FC236}">
                  <a16:creationId xmlns:a16="http://schemas.microsoft.com/office/drawing/2014/main" id="{A0F37B39-6E61-DA4F-A947-BA2A8BBF6D7C}"/>
                </a:ext>
              </a:extLst>
            </p:cNvPr>
            <p:cNvSpPr>
              <a:spLocks noChangeShapeType="1"/>
            </p:cNvSpPr>
            <p:nvPr/>
          </p:nvSpPr>
          <p:spPr bwMode="auto">
            <a:xfrm>
              <a:off x="2663" y="2667"/>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22" name="Line 49">
              <a:extLst>
                <a:ext uri="{FF2B5EF4-FFF2-40B4-BE49-F238E27FC236}">
                  <a16:creationId xmlns:a16="http://schemas.microsoft.com/office/drawing/2014/main" id="{6B77D2F1-F84E-FA4C-B366-70C8E29E7D4A}"/>
                </a:ext>
              </a:extLst>
            </p:cNvPr>
            <p:cNvSpPr>
              <a:spLocks noChangeShapeType="1"/>
            </p:cNvSpPr>
            <p:nvPr/>
          </p:nvSpPr>
          <p:spPr bwMode="auto">
            <a:xfrm>
              <a:off x="2689" y="2669"/>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23" name="Line 50">
              <a:extLst>
                <a:ext uri="{FF2B5EF4-FFF2-40B4-BE49-F238E27FC236}">
                  <a16:creationId xmlns:a16="http://schemas.microsoft.com/office/drawing/2014/main" id="{D1E0F317-A53A-B642-8566-3233421ABE7B}"/>
                </a:ext>
              </a:extLst>
            </p:cNvPr>
            <p:cNvSpPr>
              <a:spLocks noChangeShapeType="1"/>
            </p:cNvSpPr>
            <p:nvPr/>
          </p:nvSpPr>
          <p:spPr bwMode="auto">
            <a:xfrm>
              <a:off x="2714" y="2671"/>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24" name="Line 51">
              <a:extLst>
                <a:ext uri="{FF2B5EF4-FFF2-40B4-BE49-F238E27FC236}">
                  <a16:creationId xmlns:a16="http://schemas.microsoft.com/office/drawing/2014/main" id="{9EE5475F-A2CE-DE41-8DCB-263FF2E23F7E}"/>
                </a:ext>
              </a:extLst>
            </p:cNvPr>
            <p:cNvSpPr>
              <a:spLocks noChangeShapeType="1"/>
            </p:cNvSpPr>
            <p:nvPr/>
          </p:nvSpPr>
          <p:spPr bwMode="auto">
            <a:xfrm>
              <a:off x="2739" y="2671"/>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25" name="Line 52">
              <a:extLst>
                <a:ext uri="{FF2B5EF4-FFF2-40B4-BE49-F238E27FC236}">
                  <a16:creationId xmlns:a16="http://schemas.microsoft.com/office/drawing/2014/main" id="{5CFBBCA5-94C6-0249-AC20-D0FA7F6FAB4B}"/>
                </a:ext>
              </a:extLst>
            </p:cNvPr>
            <p:cNvSpPr>
              <a:spLocks noChangeShapeType="1"/>
            </p:cNvSpPr>
            <p:nvPr/>
          </p:nvSpPr>
          <p:spPr bwMode="auto">
            <a:xfrm>
              <a:off x="2764" y="2672"/>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26" name="Line 53">
              <a:extLst>
                <a:ext uri="{FF2B5EF4-FFF2-40B4-BE49-F238E27FC236}">
                  <a16:creationId xmlns:a16="http://schemas.microsoft.com/office/drawing/2014/main" id="{0A53A9A7-E8B2-7E49-B743-24542A5FABF3}"/>
                </a:ext>
              </a:extLst>
            </p:cNvPr>
            <p:cNvSpPr>
              <a:spLocks noChangeShapeType="1"/>
            </p:cNvSpPr>
            <p:nvPr/>
          </p:nvSpPr>
          <p:spPr bwMode="auto">
            <a:xfrm>
              <a:off x="2789" y="2672"/>
              <a:ext cx="5" cy="2"/>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27" name="Line 54">
              <a:extLst>
                <a:ext uri="{FF2B5EF4-FFF2-40B4-BE49-F238E27FC236}">
                  <a16:creationId xmlns:a16="http://schemas.microsoft.com/office/drawing/2014/main" id="{8CDEA76C-0ECB-AF49-BE39-364BC54F2C0E}"/>
                </a:ext>
              </a:extLst>
            </p:cNvPr>
            <p:cNvSpPr>
              <a:spLocks noChangeShapeType="1"/>
            </p:cNvSpPr>
            <p:nvPr/>
          </p:nvSpPr>
          <p:spPr bwMode="auto">
            <a:xfrm>
              <a:off x="2814" y="2674"/>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28" name="Line 55">
              <a:extLst>
                <a:ext uri="{FF2B5EF4-FFF2-40B4-BE49-F238E27FC236}">
                  <a16:creationId xmlns:a16="http://schemas.microsoft.com/office/drawing/2014/main" id="{629EE42A-C8B0-6447-A365-5BC17613C5BE}"/>
                </a:ext>
              </a:extLst>
            </p:cNvPr>
            <p:cNvSpPr>
              <a:spLocks noChangeShapeType="1"/>
            </p:cNvSpPr>
            <p:nvPr/>
          </p:nvSpPr>
          <p:spPr bwMode="auto">
            <a:xfrm>
              <a:off x="2839" y="2675"/>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29" name="Line 56">
              <a:extLst>
                <a:ext uri="{FF2B5EF4-FFF2-40B4-BE49-F238E27FC236}">
                  <a16:creationId xmlns:a16="http://schemas.microsoft.com/office/drawing/2014/main" id="{73BE645E-A82C-4045-A426-286DAF6DBDF9}"/>
                </a:ext>
              </a:extLst>
            </p:cNvPr>
            <p:cNvSpPr>
              <a:spLocks noChangeShapeType="1"/>
            </p:cNvSpPr>
            <p:nvPr/>
          </p:nvSpPr>
          <p:spPr bwMode="auto">
            <a:xfrm>
              <a:off x="2864" y="2675"/>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30" name="Line 57">
              <a:extLst>
                <a:ext uri="{FF2B5EF4-FFF2-40B4-BE49-F238E27FC236}">
                  <a16:creationId xmlns:a16="http://schemas.microsoft.com/office/drawing/2014/main" id="{E3F6F342-4FB2-3244-8B19-CE38601209A5}"/>
                </a:ext>
              </a:extLst>
            </p:cNvPr>
            <p:cNvSpPr>
              <a:spLocks noChangeShapeType="1"/>
            </p:cNvSpPr>
            <p:nvPr/>
          </p:nvSpPr>
          <p:spPr bwMode="auto">
            <a:xfrm>
              <a:off x="2890" y="2677"/>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31" name="Line 58">
              <a:extLst>
                <a:ext uri="{FF2B5EF4-FFF2-40B4-BE49-F238E27FC236}">
                  <a16:creationId xmlns:a16="http://schemas.microsoft.com/office/drawing/2014/main" id="{EF40775D-61D1-5649-B9CE-793253E06C03}"/>
                </a:ext>
              </a:extLst>
            </p:cNvPr>
            <p:cNvSpPr>
              <a:spLocks noChangeShapeType="1"/>
            </p:cNvSpPr>
            <p:nvPr/>
          </p:nvSpPr>
          <p:spPr bwMode="auto">
            <a:xfrm>
              <a:off x="2915" y="2678"/>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32" name="Line 59">
              <a:extLst>
                <a:ext uri="{FF2B5EF4-FFF2-40B4-BE49-F238E27FC236}">
                  <a16:creationId xmlns:a16="http://schemas.microsoft.com/office/drawing/2014/main" id="{A5F7D1C6-D0A5-FD4A-8DA5-CD6B6DCCB155}"/>
                </a:ext>
              </a:extLst>
            </p:cNvPr>
            <p:cNvSpPr>
              <a:spLocks noChangeShapeType="1"/>
            </p:cNvSpPr>
            <p:nvPr/>
          </p:nvSpPr>
          <p:spPr bwMode="auto">
            <a:xfrm>
              <a:off x="2940" y="2678"/>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33" name="Line 60">
              <a:extLst>
                <a:ext uri="{FF2B5EF4-FFF2-40B4-BE49-F238E27FC236}">
                  <a16:creationId xmlns:a16="http://schemas.microsoft.com/office/drawing/2014/main" id="{0E5197BE-F036-2540-B6B4-72E2D08D36E3}"/>
                </a:ext>
              </a:extLst>
            </p:cNvPr>
            <p:cNvSpPr>
              <a:spLocks noChangeShapeType="1"/>
            </p:cNvSpPr>
            <p:nvPr/>
          </p:nvSpPr>
          <p:spPr bwMode="auto">
            <a:xfrm>
              <a:off x="2965" y="2680"/>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34" name="Line 61">
              <a:extLst>
                <a:ext uri="{FF2B5EF4-FFF2-40B4-BE49-F238E27FC236}">
                  <a16:creationId xmlns:a16="http://schemas.microsoft.com/office/drawing/2014/main" id="{503A8ABE-41FE-274D-A185-33E9584E06CC}"/>
                </a:ext>
              </a:extLst>
            </p:cNvPr>
            <p:cNvSpPr>
              <a:spLocks noChangeShapeType="1"/>
            </p:cNvSpPr>
            <p:nvPr/>
          </p:nvSpPr>
          <p:spPr bwMode="auto">
            <a:xfrm>
              <a:off x="2990" y="2680"/>
              <a:ext cx="5" cy="2"/>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35" name="Line 62">
              <a:extLst>
                <a:ext uri="{FF2B5EF4-FFF2-40B4-BE49-F238E27FC236}">
                  <a16:creationId xmlns:a16="http://schemas.microsoft.com/office/drawing/2014/main" id="{11711E3C-65E4-CB47-9116-2B89A9C211EF}"/>
                </a:ext>
              </a:extLst>
            </p:cNvPr>
            <p:cNvSpPr>
              <a:spLocks noChangeShapeType="1"/>
            </p:cNvSpPr>
            <p:nvPr/>
          </p:nvSpPr>
          <p:spPr bwMode="auto">
            <a:xfrm>
              <a:off x="3015" y="2682"/>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36" name="Line 63">
              <a:extLst>
                <a:ext uri="{FF2B5EF4-FFF2-40B4-BE49-F238E27FC236}">
                  <a16:creationId xmlns:a16="http://schemas.microsoft.com/office/drawing/2014/main" id="{82DF9743-1936-0349-809F-EB8162AA7018}"/>
                </a:ext>
              </a:extLst>
            </p:cNvPr>
            <p:cNvSpPr>
              <a:spLocks noChangeShapeType="1"/>
            </p:cNvSpPr>
            <p:nvPr/>
          </p:nvSpPr>
          <p:spPr bwMode="auto">
            <a:xfrm>
              <a:off x="3040" y="2683"/>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37" name="Line 64">
              <a:extLst>
                <a:ext uri="{FF2B5EF4-FFF2-40B4-BE49-F238E27FC236}">
                  <a16:creationId xmlns:a16="http://schemas.microsoft.com/office/drawing/2014/main" id="{B421D803-B782-264F-AF7D-0C600828066A}"/>
                </a:ext>
              </a:extLst>
            </p:cNvPr>
            <p:cNvSpPr>
              <a:spLocks noChangeShapeType="1"/>
            </p:cNvSpPr>
            <p:nvPr/>
          </p:nvSpPr>
          <p:spPr bwMode="auto">
            <a:xfrm>
              <a:off x="3066" y="2683"/>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38" name="Line 65">
              <a:extLst>
                <a:ext uri="{FF2B5EF4-FFF2-40B4-BE49-F238E27FC236}">
                  <a16:creationId xmlns:a16="http://schemas.microsoft.com/office/drawing/2014/main" id="{455F6684-4BE9-6C4F-8B37-3BC7E168B16F}"/>
                </a:ext>
              </a:extLst>
            </p:cNvPr>
            <p:cNvSpPr>
              <a:spLocks noChangeShapeType="1"/>
            </p:cNvSpPr>
            <p:nvPr/>
          </p:nvSpPr>
          <p:spPr bwMode="auto">
            <a:xfrm>
              <a:off x="3091" y="2685"/>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39" name="Line 66">
              <a:extLst>
                <a:ext uri="{FF2B5EF4-FFF2-40B4-BE49-F238E27FC236}">
                  <a16:creationId xmlns:a16="http://schemas.microsoft.com/office/drawing/2014/main" id="{7630392A-4C7B-AB41-A154-146EB461614B}"/>
                </a:ext>
              </a:extLst>
            </p:cNvPr>
            <p:cNvSpPr>
              <a:spLocks noChangeShapeType="1"/>
            </p:cNvSpPr>
            <p:nvPr/>
          </p:nvSpPr>
          <p:spPr bwMode="auto">
            <a:xfrm>
              <a:off x="3116" y="2685"/>
              <a:ext cx="4" cy="1"/>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40" name="Line 67">
              <a:extLst>
                <a:ext uri="{FF2B5EF4-FFF2-40B4-BE49-F238E27FC236}">
                  <a16:creationId xmlns:a16="http://schemas.microsoft.com/office/drawing/2014/main" id="{18EC885E-7CD0-9645-B233-41BA1E9324F0}"/>
                </a:ext>
              </a:extLst>
            </p:cNvPr>
            <p:cNvSpPr>
              <a:spLocks noChangeShapeType="1"/>
            </p:cNvSpPr>
            <p:nvPr/>
          </p:nvSpPr>
          <p:spPr bwMode="auto">
            <a:xfrm>
              <a:off x="3141" y="2686"/>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41" name="Line 68">
              <a:extLst>
                <a:ext uri="{FF2B5EF4-FFF2-40B4-BE49-F238E27FC236}">
                  <a16:creationId xmlns:a16="http://schemas.microsoft.com/office/drawing/2014/main" id="{8F263718-210D-0946-9F98-1AB38CF5478E}"/>
                </a:ext>
              </a:extLst>
            </p:cNvPr>
            <p:cNvSpPr>
              <a:spLocks noChangeShapeType="1"/>
            </p:cNvSpPr>
            <p:nvPr/>
          </p:nvSpPr>
          <p:spPr bwMode="auto">
            <a:xfrm>
              <a:off x="3166" y="2688"/>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42" name="Line 69">
              <a:extLst>
                <a:ext uri="{FF2B5EF4-FFF2-40B4-BE49-F238E27FC236}">
                  <a16:creationId xmlns:a16="http://schemas.microsoft.com/office/drawing/2014/main" id="{03961AB5-E2A2-BB41-BD1E-A8650516A05A}"/>
                </a:ext>
              </a:extLst>
            </p:cNvPr>
            <p:cNvSpPr>
              <a:spLocks noChangeShapeType="1"/>
            </p:cNvSpPr>
            <p:nvPr/>
          </p:nvSpPr>
          <p:spPr bwMode="auto">
            <a:xfrm>
              <a:off x="3191" y="2688"/>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43" name="Line 70">
              <a:extLst>
                <a:ext uri="{FF2B5EF4-FFF2-40B4-BE49-F238E27FC236}">
                  <a16:creationId xmlns:a16="http://schemas.microsoft.com/office/drawing/2014/main" id="{2111EC68-C1AF-DB45-998C-DD4D983332B0}"/>
                </a:ext>
              </a:extLst>
            </p:cNvPr>
            <p:cNvSpPr>
              <a:spLocks noChangeShapeType="1"/>
            </p:cNvSpPr>
            <p:nvPr/>
          </p:nvSpPr>
          <p:spPr bwMode="auto">
            <a:xfrm>
              <a:off x="3216" y="2689"/>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44" name="Line 71">
              <a:extLst>
                <a:ext uri="{FF2B5EF4-FFF2-40B4-BE49-F238E27FC236}">
                  <a16:creationId xmlns:a16="http://schemas.microsoft.com/office/drawing/2014/main" id="{58E84F64-11A6-714B-AAE3-97AE42D3F7E5}"/>
                </a:ext>
              </a:extLst>
            </p:cNvPr>
            <p:cNvSpPr>
              <a:spLocks noChangeShapeType="1"/>
            </p:cNvSpPr>
            <p:nvPr/>
          </p:nvSpPr>
          <p:spPr bwMode="auto">
            <a:xfrm>
              <a:off x="3241" y="2691"/>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45" name="Line 72">
              <a:extLst>
                <a:ext uri="{FF2B5EF4-FFF2-40B4-BE49-F238E27FC236}">
                  <a16:creationId xmlns:a16="http://schemas.microsoft.com/office/drawing/2014/main" id="{217184FA-34F2-864E-AAEF-000F91B98C78}"/>
                </a:ext>
              </a:extLst>
            </p:cNvPr>
            <p:cNvSpPr>
              <a:spLocks noChangeShapeType="1"/>
            </p:cNvSpPr>
            <p:nvPr/>
          </p:nvSpPr>
          <p:spPr bwMode="auto">
            <a:xfrm>
              <a:off x="3267" y="2691"/>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46" name="Line 73">
              <a:extLst>
                <a:ext uri="{FF2B5EF4-FFF2-40B4-BE49-F238E27FC236}">
                  <a16:creationId xmlns:a16="http://schemas.microsoft.com/office/drawing/2014/main" id="{78F0ABB9-8FDD-0F41-B6CF-E461A077ECDF}"/>
                </a:ext>
              </a:extLst>
            </p:cNvPr>
            <p:cNvSpPr>
              <a:spLocks noChangeShapeType="1"/>
            </p:cNvSpPr>
            <p:nvPr/>
          </p:nvSpPr>
          <p:spPr bwMode="auto">
            <a:xfrm>
              <a:off x="3292" y="2693"/>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47" name="Line 74">
              <a:extLst>
                <a:ext uri="{FF2B5EF4-FFF2-40B4-BE49-F238E27FC236}">
                  <a16:creationId xmlns:a16="http://schemas.microsoft.com/office/drawing/2014/main" id="{6DA9D393-DDB2-6245-9A2A-79DB926A033A}"/>
                </a:ext>
              </a:extLst>
            </p:cNvPr>
            <p:cNvSpPr>
              <a:spLocks noChangeShapeType="1"/>
            </p:cNvSpPr>
            <p:nvPr/>
          </p:nvSpPr>
          <p:spPr bwMode="auto">
            <a:xfrm>
              <a:off x="3317" y="2693"/>
              <a:ext cx="5" cy="1"/>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48" name="Line 75">
              <a:extLst>
                <a:ext uri="{FF2B5EF4-FFF2-40B4-BE49-F238E27FC236}">
                  <a16:creationId xmlns:a16="http://schemas.microsoft.com/office/drawing/2014/main" id="{5FB796AB-426B-7C42-9AC3-F620F7A121DB}"/>
                </a:ext>
              </a:extLst>
            </p:cNvPr>
            <p:cNvSpPr>
              <a:spLocks noChangeShapeType="1"/>
            </p:cNvSpPr>
            <p:nvPr/>
          </p:nvSpPr>
          <p:spPr bwMode="auto">
            <a:xfrm>
              <a:off x="3342" y="2694"/>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49" name="Line 76">
              <a:extLst>
                <a:ext uri="{FF2B5EF4-FFF2-40B4-BE49-F238E27FC236}">
                  <a16:creationId xmlns:a16="http://schemas.microsoft.com/office/drawing/2014/main" id="{C0A6B674-E412-EA44-86C4-BAD5569CCE54}"/>
                </a:ext>
              </a:extLst>
            </p:cNvPr>
            <p:cNvSpPr>
              <a:spLocks noChangeShapeType="1"/>
            </p:cNvSpPr>
            <p:nvPr/>
          </p:nvSpPr>
          <p:spPr bwMode="auto">
            <a:xfrm>
              <a:off x="3367" y="2696"/>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50" name="Line 77">
              <a:extLst>
                <a:ext uri="{FF2B5EF4-FFF2-40B4-BE49-F238E27FC236}">
                  <a16:creationId xmlns:a16="http://schemas.microsoft.com/office/drawing/2014/main" id="{E2AF95EC-29DC-C541-AD82-6A05333781CD}"/>
                </a:ext>
              </a:extLst>
            </p:cNvPr>
            <p:cNvSpPr>
              <a:spLocks noChangeShapeType="1"/>
            </p:cNvSpPr>
            <p:nvPr/>
          </p:nvSpPr>
          <p:spPr bwMode="auto">
            <a:xfrm>
              <a:off x="3392" y="2696"/>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51" name="Line 78">
              <a:extLst>
                <a:ext uri="{FF2B5EF4-FFF2-40B4-BE49-F238E27FC236}">
                  <a16:creationId xmlns:a16="http://schemas.microsoft.com/office/drawing/2014/main" id="{FF1FCE27-6C9A-FE48-9CE6-A2B51DEC549B}"/>
                </a:ext>
              </a:extLst>
            </p:cNvPr>
            <p:cNvSpPr>
              <a:spLocks noChangeShapeType="1"/>
            </p:cNvSpPr>
            <p:nvPr/>
          </p:nvSpPr>
          <p:spPr bwMode="auto">
            <a:xfrm>
              <a:off x="3417" y="2697"/>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52" name="Line 79">
              <a:extLst>
                <a:ext uri="{FF2B5EF4-FFF2-40B4-BE49-F238E27FC236}">
                  <a16:creationId xmlns:a16="http://schemas.microsoft.com/office/drawing/2014/main" id="{8C22603A-2B02-9C48-B1E9-EF4BACE1E030}"/>
                </a:ext>
              </a:extLst>
            </p:cNvPr>
            <p:cNvSpPr>
              <a:spLocks noChangeShapeType="1"/>
            </p:cNvSpPr>
            <p:nvPr/>
          </p:nvSpPr>
          <p:spPr bwMode="auto">
            <a:xfrm>
              <a:off x="3443" y="2699"/>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53" name="Line 80">
              <a:extLst>
                <a:ext uri="{FF2B5EF4-FFF2-40B4-BE49-F238E27FC236}">
                  <a16:creationId xmlns:a16="http://schemas.microsoft.com/office/drawing/2014/main" id="{345BE815-1185-334D-BC0D-544619517332}"/>
                </a:ext>
              </a:extLst>
            </p:cNvPr>
            <p:cNvSpPr>
              <a:spLocks noChangeShapeType="1"/>
            </p:cNvSpPr>
            <p:nvPr/>
          </p:nvSpPr>
          <p:spPr bwMode="auto">
            <a:xfrm>
              <a:off x="3468" y="2699"/>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54" name="Line 81">
              <a:extLst>
                <a:ext uri="{FF2B5EF4-FFF2-40B4-BE49-F238E27FC236}">
                  <a16:creationId xmlns:a16="http://schemas.microsoft.com/office/drawing/2014/main" id="{A3F389DA-5778-F54C-B402-5CF475EDE0FE}"/>
                </a:ext>
              </a:extLst>
            </p:cNvPr>
            <p:cNvSpPr>
              <a:spLocks noChangeShapeType="1"/>
            </p:cNvSpPr>
            <p:nvPr/>
          </p:nvSpPr>
          <p:spPr bwMode="auto">
            <a:xfrm>
              <a:off x="3493" y="2700"/>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55" name="Line 82">
              <a:extLst>
                <a:ext uri="{FF2B5EF4-FFF2-40B4-BE49-F238E27FC236}">
                  <a16:creationId xmlns:a16="http://schemas.microsoft.com/office/drawing/2014/main" id="{0EFB995E-C858-6D41-A67C-D7101587333C}"/>
                </a:ext>
              </a:extLst>
            </p:cNvPr>
            <p:cNvSpPr>
              <a:spLocks noChangeShapeType="1"/>
            </p:cNvSpPr>
            <p:nvPr/>
          </p:nvSpPr>
          <p:spPr bwMode="auto">
            <a:xfrm>
              <a:off x="3518" y="2700"/>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56" name="Line 83">
              <a:extLst>
                <a:ext uri="{FF2B5EF4-FFF2-40B4-BE49-F238E27FC236}">
                  <a16:creationId xmlns:a16="http://schemas.microsoft.com/office/drawing/2014/main" id="{5C3056B5-A83A-7548-B5A5-54264E29F488}"/>
                </a:ext>
              </a:extLst>
            </p:cNvPr>
            <p:cNvSpPr>
              <a:spLocks noChangeShapeType="1"/>
            </p:cNvSpPr>
            <p:nvPr/>
          </p:nvSpPr>
          <p:spPr bwMode="auto">
            <a:xfrm>
              <a:off x="3543" y="2702"/>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57" name="Line 84">
              <a:extLst>
                <a:ext uri="{FF2B5EF4-FFF2-40B4-BE49-F238E27FC236}">
                  <a16:creationId xmlns:a16="http://schemas.microsoft.com/office/drawing/2014/main" id="{8DC37991-B948-7649-B285-D1A7A7D8C7C3}"/>
                </a:ext>
              </a:extLst>
            </p:cNvPr>
            <p:cNvSpPr>
              <a:spLocks noChangeShapeType="1"/>
            </p:cNvSpPr>
            <p:nvPr/>
          </p:nvSpPr>
          <p:spPr bwMode="auto">
            <a:xfrm>
              <a:off x="3568" y="2704"/>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58" name="Line 85">
              <a:extLst>
                <a:ext uri="{FF2B5EF4-FFF2-40B4-BE49-F238E27FC236}">
                  <a16:creationId xmlns:a16="http://schemas.microsoft.com/office/drawing/2014/main" id="{1353EB89-54CD-BF41-B6B2-0ECE3FB23C19}"/>
                </a:ext>
              </a:extLst>
            </p:cNvPr>
            <p:cNvSpPr>
              <a:spLocks noChangeShapeType="1"/>
            </p:cNvSpPr>
            <p:nvPr/>
          </p:nvSpPr>
          <p:spPr bwMode="auto">
            <a:xfrm>
              <a:off x="3593" y="2704"/>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59" name="Line 86">
              <a:extLst>
                <a:ext uri="{FF2B5EF4-FFF2-40B4-BE49-F238E27FC236}">
                  <a16:creationId xmlns:a16="http://schemas.microsoft.com/office/drawing/2014/main" id="{1F603236-262C-DF4C-BB55-94CFAB5241C5}"/>
                </a:ext>
              </a:extLst>
            </p:cNvPr>
            <p:cNvSpPr>
              <a:spLocks noChangeShapeType="1"/>
            </p:cNvSpPr>
            <p:nvPr/>
          </p:nvSpPr>
          <p:spPr bwMode="auto">
            <a:xfrm>
              <a:off x="3618" y="2705"/>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60" name="Line 87">
              <a:extLst>
                <a:ext uri="{FF2B5EF4-FFF2-40B4-BE49-F238E27FC236}">
                  <a16:creationId xmlns:a16="http://schemas.microsoft.com/office/drawing/2014/main" id="{ADDC707D-1774-4F47-8CC8-A73AF40348EE}"/>
                </a:ext>
              </a:extLst>
            </p:cNvPr>
            <p:cNvSpPr>
              <a:spLocks noChangeShapeType="1"/>
            </p:cNvSpPr>
            <p:nvPr/>
          </p:nvSpPr>
          <p:spPr bwMode="auto">
            <a:xfrm>
              <a:off x="3644" y="2705"/>
              <a:ext cx="4" cy="2"/>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61" name="Line 88">
              <a:extLst>
                <a:ext uri="{FF2B5EF4-FFF2-40B4-BE49-F238E27FC236}">
                  <a16:creationId xmlns:a16="http://schemas.microsoft.com/office/drawing/2014/main" id="{BB97841E-0DCF-DE4E-85E4-9F76E26A4E12}"/>
                </a:ext>
              </a:extLst>
            </p:cNvPr>
            <p:cNvSpPr>
              <a:spLocks noChangeShapeType="1"/>
            </p:cNvSpPr>
            <p:nvPr/>
          </p:nvSpPr>
          <p:spPr bwMode="auto">
            <a:xfrm>
              <a:off x="3669" y="2707"/>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62" name="Line 89">
              <a:extLst>
                <a:ext uri="{FF2B5EF4-FFF2-40B4-BE49-F238E27FC236}">
                  <a16:creationId xmlns:a16="http://schemas.microsoft.com/office/drawing/2014/main" id="{327BC70C-6702-E542-81E8-6D94F406575E}"/>
                </a:ext>
              </a:extLst>
            </p:cNvPr>
            <p:cNvSpPr>
              <a:spLocks noChangeShapeType="1"/>
            </p:cNvSpPr>
            <p:nvPr/>
          </p:nvSpPr>
          <p:spPr bwMode="auto">
            <a:xfrm>
              <a:off x="3694" y="2708"/>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63" name="Line 90">
              <a:extLst>
                <a:ext uri="{FF2B5EF4-FFF2-40B4-BE49-F238E27FC236}">
                  <a16:creationId xmlns:a16="http://schemas.microsoft.com/office/drawing/2014/main" id="{FFEFE34D-C42F-E74A-AD59-48DFDA00B745}"/>
                </a:ext>
              </a:extLst>
            </p:cNvPr>
            <p:cNvSpPr>
              <a:spLocks noChangeShapeType="1"/>
            </p:cNvSpPr>
            <p:nvPr/>
          </p:nvSpPr>
          <p:spPr bwMode="auto">
            <a:xfrm>
              <a:off x="3719" y="2708"/>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64" name="Line 91">
              <a:extLst>
                <a:ext uri="{FF2B5EF4-FFF2-40B4-BE49-F238E27FC236}">
                  <a16:creationId xmlns:a16="http://schemas.microsoft.com/office/drawing/2014/main" id="{9B7F444F-FD32-DC4B-9FCD-8CA642A367EE}"/>
                </a:ext>
              </a:extLst>
            </p:cNvPr>
            <p:cNvSpPr>
              <a:spLocks noChangeShapeType="1"/>
            </p:cNvSpPr>
            <p:nvPr/>
          </p:nvSpPr>
          <p:spPr bwMode="auto">
            <a:xfrm>
              <a:off x="3744" y="2710"/>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65" name="Line 92">
              <a:extLst>
                <a:ext uri="{FF2B5EF4-FFF2-40B4-BE49-F238E27FC236}">
                  <a16:creationId xmlns:a16="http://schemas.microsoft.com/office/drawing/2014/main" id="{C48ACDBD-3A4F-1D42-B84F-568D477CE1F2}"/>
                </a:ext>
              </a:extLst>
            </p:cNvPr>
            <p:cNvSpPr>
              <a:spLocks noChangeShapeType="1"/>
            </p:cNvSpPr>
            <p:nvPr/>
          </p:nvSpPr>
          <p:spPr bwMode="auto">
            <a:xfrm>
              <a:off x="3769" y="2711"/>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66" name="Line 93">
              <a:extLst>
                <a:ext uri="{FF2B5EF4-FFF2-40B4-BE49-F238E27FC236}">
                  <a16:creationId xmlns:a16="http://schemas.microsoft.com/office/drawing/2014/main" id="{5F69DA71-86DD-5C43-AA86-6C7B759848FE}"/>
                </a:ext>
              </a:extLst>
            </p:cNvPr>
            <p:cNvSpPr>
              <a:spLocks noChangeShapeType="1"/>
            </p:cNvSpPr>
            <p:nvPr/>
          </p:nvSpPr>
          <p:spPr bwMode="auto">
            <a:xfrm>
              <a:off x="3794" y="2711"/>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67" name="Line 94">
              <a:extLst>
                <a:ext uri="{FF2B5EF4-FFF2-40B4-BE49-F238E27FC236}">
                  <a16:creationId xmlns:a16="http://schemas.microsoft.com/office/drawing/2014/main" id="{7497037C-E434-0240-9235-ACB76A5E0E16}"/>
                </a:ext>
              </a:extLst>
            </p:cNvPr>
            <p:cNvSpPr>
              <a:spLocks noChangeShapeType="1"/>
            </p:cNvSpPr>
            <p:nvPr/>
          </p:nvSpPr>
          <p:spPr bwMode="auto">
            <a:xfrm>
              <a:off x="3820" y="2713"/>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68" name="Line 95">
              <a:extLst>
                <a:ext uri="{FF2B5EF4-FFF2-40B4-BE49-F238E27FC236}">
                  <a16:creationId xmlns:a16="http://schemas.microsoft.com/office/drawing/2014/main" id="{8461D8C9-0B88-ED4E-9EDE-08AFBF02E0F6}"/>
                </a:ext>
              </a:extLst>
            </p:cNvPr>
            <p:cNvSpPr>
              <a:spLocks noChangeShapeType="1"/>
            </p:cNvSpPr>
            <p:nvPr/>
          </p:nvSpPr>
          <p:spPr bwMode="auto">
            <a:xfrm>
              <a:off x="3845" y="2713"/>
              <a:ext cx="4" cy="2"/>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69" name="Line 96">
              <a:extLst>
                <a:ext uri="{FF2B5EF4-FFF2-40B4-BE49-F238E27FC236}">
                  <a16:creationId xmlns:a16="http://schemas.microsoft.com/office/drawing/2014/main" id="{F728191B-09F3-634A-9C50-1A4D52CBBC12}"/>
                </a:ext>
              </a:extLst>
            </p:cNvPr>
            <p:cNvSpPr>
              <a:spLocks noChangeShapeType="1"/>
            </p:cNvSpPr>
            <p:nvPr/>
          </p:nvSpPr>
          <p:spPr bwMode="auto">
            <a:xfrm>
              <a:off x="3870" y="2715"/>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70" name="Line 97">
              <a:extLst>
                <a:ext uri="{FF2B5EF4-FFF2-40B4-BE49-F238E27FC236}">
                  <a16:creationId xmlns:a16="http://schemas.microsoft.com/office/drawing/2014/main" id="{32A59FD6-238E-9742-98B2-396198FBF068}"/>
                </a:ext>
              </a:extLst>
            </p:cNvPr>
            <p:cNvSpPr>
              <a:spLocks noChangeShapeType="1"/>
            </p:cNvSpPr>
            <p:nvPr/>
          </p:nvSpPr>
          <p:spPr bwMode="auto">
            <a:xfrm>
              <a:off x="3895" y="2716"/>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71" name="Line 98">
              <a:extLst>
                <a:ext uri="{FF2B5EF4-FFF2-40B4-BE49-F238E27FC236}">
                  <a16:creationId xmlns:a16="http://schemas.microsoft.com/office/drawing/2014/main" id="{A14C10F3-9CDB-C345-BEDD-9B37F9CB3039}"/>
                </a:ext>
              </a:extLst>
            </p:cNvPr>
            <p:cNvSpPr>
              <a:spLocks noChangeShapeType="1"/>
            </p:cNvSpPr>
            <p:nvPr/>
          </p:nvSpPr>
          <p:spPr bwMode="auto">
            <a:xfrm>
              <a:off x="3920" y="2716"/>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72" name="Line 99">
              <a:extLst>
                <a:ext uri="{FF2B5EF4-FFF2-40B4-BE49-F238E27FC236}">
                  <a16:creationId xmlns:a16="http://schemas.microsoft.com/office/drawing/2014/main" id="{8D948BBF-0D66-B348-9F6C-B6178B3DB532}"/>
                </a:ext>
              </a:extLst>
            </p:cNvPr>
            <p:cNvSpPr>
              <a:spLocks noChangeShapeType="1"/>
            </p:cNvSpPr>
            <p:nvPr/>
          </p:nvSpPr>
          <p:spPr bwMode="auto">
            <a:xfrm>
              <a:off x="3945" y="2718"/>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73" name="Line 100">
              <a:extLst>
                <a:ext uri="{FF2B5EF4-FFF2-40B4-BE49-F238E27FC236}">
                  <a16:creationId xmlns:a16="http://schemas.microsoft.com/office/drawing/2014/main" id="{D3EFEAF6-7CA0-C241-8A36-8A16B05C1205}"/>
                </a:ext>
              </a:extLst>
            </p:cNvPr>
            <p:cNvSpPr>
              <a:spLocks noChangeShapeType="1"/>
            </p:cNvSpPr>
            <p:nvPr/>
          </p:nvSpPr>
          <p:spPr bwMode="auto">
            <a:xfrm>
              <a:off x="3970" y="2719"/>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74" name="Line 101">
              <a:extLst>
                <a:ext uri="{FF2B5EF4-FFF2-40B4-BE49-F238E27FC236}">
                  <a16:creationId xmlns:a16="http://schemas.microsoft.com/office/drawing/2014/main" id="{F6A0FC2C-F708-F743-A11F-6BDD6F0E5079}"/>
                </a:ext>
              </a:extLst>
            </p:cNvPr>
            <p:cNvSpPr>
              <a:spLocks noChangeShapeType="1"/>
            </p:cNvSpPr>
            <p:nvPr/>
          </p:nvSpPr>
          <p:spPr bwMode="auto">
            <a:xfrm>
              <a:off x="3995" y="2719"/>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75" name="Line 102">
              <a:extLst>
                <a:ext uri="{FF2B5EF4-FFF2-40B4-BE49-F238E27FC236}">
                  <a16:creationId xmlns:a16="http://schemas.microsoft.com/office/drawing/2014/main" id="{073FD35D-0BBA-7149-8961-B4BF010CD32F}"/>
                </a:ext>
              </a:extLst>
            </p:cNvPr>
            <p:cNvSpPr>
              <a:spLocks noChangeShapeType="1"/>
            </p:cNvSpPr>
            <p:nvPr/>
          </p:nvSpPr>
          <p:spPr bwMode="auto">
            <a:xfrm>
              <a:off x="4021" y="2721"/>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76" name="Line 103">
              <a:extLst>
                <a:ext uri="{FF2B5EF4-FFF2-40B4-BE49-F238E27FC236}">
                  <a16:creationId xmlns:a16="http://schemas.microsoft.com/office/drawing/2014/main" id="{691F9FA1-CCEF-AC4E-82A9-1D50D8EC2B92}"/>
                </a:ext>
              </a:extLst>
            </p:cNvPr>
            <p:cNvSpPr>
              <a:spLocks noChangeShapeType="1"/>
            </p:cNvSpPr>
            <p:nvPr/>
          </p:nvSpPr>
          <p:spPr bwMode="auto">
            <a:xfrm>
              <a:off x="4046" y="2721"/>
              <a:ext cx="4"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77" name="Line 104">
              <a:extLst>
                <a:ext uri="{FF2B5EF4-FFF2-40B4-BE49-F238E27FC236}">
                  <a16:creationId xmlns:a16="http://schemas.microsoft.com/office/drawing/2014/main" id="{3AB529C6-2290-8044-96FB-79EE91C1A3B5}"/>
                </a:ext>
              </a:extLst>
            </p:cNvPr>
            <p:cNvSpPr>
              <a:spLocks noChangeShapeType="1"/>
            </p:cNvSpPr>
            <p:nvPr/>
          </p:nvSpPr>
          <p:spPr bwMode="auto">
            <a:xfrm>
              <a:off x="4071" y="2722"/>
              <a:ext cx="5"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78" name="Line 105">
              <a:extLst>
                <a:ext uri="{FF2B5EF4-FFF2-40B4-BE49-F238E27FC236}">
                  <a16:creationId xmlns:a16="http://schemas.microsoft.com/office/drawing/2014/main" id="{73E3C3D5-7045-B645-9E20-BC679890EE26}"/>
                </a:ext>
              </a:extLst>
            </p:cNvPr>
            <p:cNvSpPr>
              <a:spLocks noChangeShapeType="1"/>
            </p:cNvSpPr>
            <p:nvPr/>
          </p:nvSpPr>
          <p:spPr bwMode="auto">
            <a:xfrm flipV="1">
              <a:off x="4080" y="2698"/>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79" name="Line 106">
              <a:extLst>
                <a:ext uri="{FF2B5EF4-FFF2-40B4-BE49-F238E27FC236}">
                  <a16:creationId xmlns:a16="http://schemas.microsoft.com/office/drawing/2014/main" id="{F7FA0EE4-A6D9-954D-9674-35CD4BB1F8A3}"/>
                </a:ext>
              </a:extLst>
            </p:cNvPr>
            <p:cNvSpPr>
              <a:spLocks noChangeShapeType="1"/>
            </p:cNvSpPr>
            <p:nvPr/>
          </p:nvSpPr>
          <p:spPr bwMode="auto">
            <a:xfrm flipV="1">
              <a:off x="4080" y="2673"/>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80" name="Line 107">
              <a:extLst>
                <a:ext uri="{FF2B5EF4-FFF2-40B4-BE49-F238E27FC236}">
                  <a16:creationId xmlns:a16="http://schemas.microsoft.com/office/drawing/2014/main" id="{896F60F9-BD40-0A41-A0EF-82C805B791B1}"/>
                </a:ext>
              </a:extLst>
            </p:cNvPr>
            <p:cNvSpPr>
              <a:spLocks noChangeShapeType="1"/>
            </p:cNvSpPr>
            <p:nvPr/>
          </p:nvSpPr>
          <p:spPr bwMode="auto">
            <a:xfrm flipV="1">
              <a:off x="4080" y="2648"/>
              <a:ext cx="0" cy="12"/>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81" name="Line 108">
              <a:extLst>
                <a:ext uri="{FF2B5EF4-FFF2-40B4-BE49-F238E27FC236}">
                  <a16:creationId xmlns:a16="http://schemas.microsoft.com/office/drawing/2014/main" id="{282DFAF0-1D50-F64B-9EB6-F42D2FD5D245}"/>
                </a:ext>
              </a:extLst>
            </p:cNvPr>
            <p:cNvSpPr>
              <a:spLocks noChangeShapeType="1"/>
            </p:cNvSpPr>
            <p:nvPr/>
          </p:nvSpPr>
          <p:spPr bwMode="auto">
            <a:xfrm flipV="1">
              <a:off x="4080" y="2623"/>
              <a:ext cx="0" cy="12"/>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82" name="Line 109">
              <a:extLst>
                <a:ext uri="{FF2B5EF4-FFF2-40B4-BE49-F238E27FC236}">
                  <a16:creationId xmlns:a16="http://schemas.microsoft.com/office/drawing/2014/main" id="{3485F921-5E78-9040-934A-17CD92DABE43}"/>
                </a:ext>
              </a:extLst>
            </p:cNvPr>
            <p:cNvSpPr>
              <a:spLocks noChangeShapeType="1"/>
            </p:cNvSpPr>
            <p:nvPr/>
          </p:nvSpPr>
          <p:spPr bwMode="auto">
            <a:xfrm flipV="1">
              <a:off x="4080" y="2597"/>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83" name="Line 110">
              <a:extLst>
                <a:ext uri="{FF2B5EF4-FFF2-40B4-BE49-F238E27FC236}">
                  <a16:creationId xmlns:a16="http://schemas.microsoft.com/office/drawing/2014/main" id="{3FFE54EE-F973-B24B-8B17-AA48B339E232}"/>
                </a:ext>
              </a:extLst>
            </p:cNvPr>
            <p:cNvSpPr>
              <a:spLocks noChangeShapeType="1"/>
            </p:cNvSpPr>
            <p:nvPr/>
          </p:nvSpPr>
          <p:spPr bwMode="auto">
            <a:xfrm flipV="1">
              <a:off x="4080" y="2572"/>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84" name="Line 111">
              <a:extLst>
                <a:ext uri="{FF2B5EF4-FFF2-40B4-BE49-F238E27FC236}">
                  <a16:creationId xmlns:a16="http://schemas.microsoft.com/office/drawing/2014/main" id="{F52BAD8C-C791-154F-A110-DB703E35080E}"/>
                </a:ext>
              </a:extLst>
            </p:cNvPr>
            <p:cNvSpPr>
              <a:spLocks noChangeShapeType="1"/>
            </p:cNvSpPr>
            <p:nvPr/>
          </p:nvSpPr>
          <p:spPr bwMode="auto">
            <a:xfrm flipV="1">
              <a:off x="4080" y="2547"/>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85" name="Line 112">
              <a:extLst>
                <a:ext uri="{FF2B5EF4-FFF2-40B4-BE49-F238E27FC236}">
                  <a16:creationId xmlns:a16="http://schemas.microsoft.com/office/drawing/2014/main" id="{584E089B-F42B-C646-8E17-0953DA947CCD}"/>
                </a:ext>
              </a:extLst>
            </p:cNvPr>
            <p:cNvSpPr>
              <a:spLocks noChangeShapeType="1"/>
            </p:cNvSpPr>
            <p:nvPr/>
          </p:nvSpPr>
          <p:spPr bwMode="auto">
            <a:xfrm flipV="1">
              <a:off x="4080" y="2522"/>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86" name="Line 113">
              <a:extLst>
                <a:ext uri="{FF2B5EF4-FFF2-40B4-BE49-F238E27FC236}">
                  <a16:creationId xmlns:a16="http://schemas.microsoft.com/office/drawing/2014/main" id="{E234C77E-B9F7-1644-92B2-BAA14857ECAC}"/>
                </a:ext>
              </a:extLst>
            </p:cNvPr>
            <p:cNvSpPr>
              <a:spLocks noChangeShapeType="1"/>
            </p:cNvSpPr>
            <p:nvPr/>
          </p:nvSpPr>
          <p:spPr bwMode="auto">
            <a:xfrm flipV="1">
              <a:off x="4080" y="2497"/>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87" name="Line 114">
              <a:extLst>
                <a:ext uri="{FF2B5EF4-FFF2-40B4-BE49-F238E27FC236}">
                  <a16:creationId xmlns:a16="http://schemas.microsoft.com/office/drawing/2014/main" id="{A4B8AE2A-5063-1646-82DC-22788AC62C02}"/>
                </a:ext>
              </a:extLst>
            </p:cNvPr>
            <p:cNvSpPr>
              <a:spLocks noChangeShapeType="1"/>
            </p:cNvSpPr>
            <p:nvPr/>
          </p:nvSpPr>
          <p:spPr bwMode="auto">
            <a:xfrm flipV="1">
              <a:off x="4080" y="2472"/>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88" name="Line 115">
              <a:extLst>
                <a:ext uri="{FF2B5EF4-FFF2-40B4-BE49-F238E27FC236}">
                  <a16:creationId xmlns:a16="http://schemas.microsoft.com/office/drawing/2014/main" id="{CB74DB2C-A429-ED43-8976-0AA1DC3A4A37}"/>
                </a:ext>
              </a:extLst>
            </p:cNvPr>
            <p:cNvSpPr>
              <a:spLocks noChangeShapeType="1"/>
            </p:cNvSpPr>
            <p:nvPr/>
          </p:nvSpPr>
          <p:spPr bwMode="auto">
            <a:xfrm flipV="1">
              <a:off x="4080" y="2447"/>
              <a:ext cx="0" cy="12"/>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89" name="Line 116">
              <a:extLst>
                <a:ext uri="{FF2B5EF4-FFF2-40B4-BE49-F238E27FC236}">
                  <a16:creationId xmlns:a16="http://schemas.microsoft.com/office/drawing/2014/main" id="{BE4D0E50-9D08-E14C-A40D-48646B896BC0}"/>
                </a:ext>
              </a:extLst>
            </p:cNvPr>
            <p:cNvSpPr>
              <a:spLocks noChangeShapeType="1"/>
            </p:cNvSpPr>
            <p:nvPr/>
          </p:nvSpPr>
          <p:spPr bwMode="auto">
            <a:xfrm flipV="1">
              <a:off x="4080" y="2422"/>
              <a:ext cx="0" cy="12"/>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90" name="Line 117">
              <a:extLst>
                <a:ext uri="{FF2B5EF4-FFF2-40B4-BE49-F238E27FC236}">
                  <a16:creationId xmlns:a16="http://schemas.microsoft.com/office/drawing/2014/main" id="{5927AFC1-C98D-2D4E-B0F6-211BAE7138B3}"/>
                </a:ext>
              </a:extLst>
            </p:cNvPr>
            <p:cNvSpPr>
              <a:spLocks noChangeShapeType="1"/>
            </p:cNvSpPr>
            <p:nvPr/>
          </p:nvSpPr>
          <p:spPr bwMode="auto">
            <a:xfrm flipV="1">
              <a:off x="4080" y="2396"/>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91" name="Line 118">
              <a:extLst>
                <a:ext uri="{FF2B5EF4-FFF2-40B4-BE49-F238E27FC236}">
                  <a16:creationId xmlns:a16="http://schemas.microsoft.com/office/drawing/2014/main" id="{CC4F7888-A544-CC41-A0C6-3C6C437327C6}"/>
                </a:ext>
              </a:extLst>
            </p:cNvPr>
            <p:cNvSpPr>
              <a:spLocks noChangeShapeType="1"/>
            </p:cNvSpPr>
            <p:nvPr/>
          </p:nvSpPr>
          <p:spPr bwMode="auto">
            <a:xfrm flipV="1">
              <a:off x="4080" y="2371"/>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92" name="Line 119">
              <a:extLst>
                <a:ext uri="{FF2B5EF4-FFF2-40B4-BE49-F238E27FC236}">
                  <a16:creationId xmlns:a16="http://schemas.microsoft.com/office/drawing/2014/main" id="{5F242DEC-AEC1-8647-9420-466AF969B777}"/>
                </a:ext>
              </a:extLst>
            </p:cNvPr>
            <p:cNvSpPr>
              <a:spLocks noChangeShapeType="1"/>
            </p:cNvSpPr>
            <p:nvPr/>
          </p:nvSpPr>
          <p:spPr bwMode="auto">
            <a:xfrm flipV="1">
              <a:off x="4080" y="2346"/>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93" name="Line 120">
              <a:extLst>
                <a:ext uri="{FF2B5EF4-FFF2-40B4-BE49-F238E27FC236}">
                  <a16:creationId xmlns:a16="http://schemas.microsoft.com/office/drawing/2014/main" id="{4F39A2A2-5FC7-B64B-A687-C0624A14F6C8}"/>
                </a:ext>
              </a:extLst>
            </p:cNvPr>
            <p:cNvSpPr>
              <a:spLocks noChangeShapeType="1"/>
            </p:cNvSpPr>
            <p:nvPr/>
          </p:nvSpPr>
          <p:spPr bwMode="auto">
            <a:xfrm flipV="1">
              <a:off x="4080" y="2321"/>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94" name="Line 121">
              <a:extLst>
                <a:ext uri="{FF2B5EF4-FFF2-40B4-BE49-F238E27FC236}">
                  <a16:creationId xmlns:a16="http://schemas.microsoft.com/office/drawing/2014/main" id="{0D02538E-6B69-5349-B74C-5F1390B95B12}"/>
                </a:ext>
              </a:extLst>
            </p:cNvPr>
            <p:cNvSpPr>
              <a:spLocks noChangeShapeType="1"/>
            </p:cNvSpPr>
            <p:nvPr/>
          </p:nvSpPr>
          <p:spPr bwMode="auto">
            <a:xfrm flipV="1">
              <a:off x="4080" y="2296"/>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95" name="Line 122">
              <a:extLst>
                <a:ext uri="{FF2B5EF4-FFF2-40B4-BE49-F238E27FC236}">
                  <a16:creationId xmlns:a16="http://schemas.microsoft.com/office/drawing/2014/main" id="{4ECB67C5-309E-3F40-AF32-761F2528976A}"/>
                </a:ext>
              </a:extLst>
            </p:cNvPr>
            <p:cNvSpPr>
              <a:spLocks noChangeShapeType="1"/>
            </p:cNvSpPr>
            <p:nvPr/>
          </p:nvSpPr>
          <p:spPr bwMode="auto">
            <a:xfrm flipV="1">
              <a:off x="4080" y="2271"/>
              <a:ext cx="0" cy="1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96" name="Line 123">
              <a:extLst>
                <a:ext uri="{FF2B5EF4-FFF2-40B4-BE49-F238E27FC236}">
                  <a16:creationId xmlns:a16="http://schemas.microsoft.com/office/drawing/2014/main" id="{7CC8898A-8584-624A-A0A6-4B159AE7265F}"/>
                </a:ext>
              </a:extLst>
            </p:cNvPr>
            <p:cNvSpPr>
              <a:spLocks noChangeShapeType="1"/>
            </p:cNvSpPr>
            <p:nvPr/>
          </p:nvSpPr>
          <p:spPr bwMode="auto">
            <a:xfrm flipV="1">
              <a:off x="4080" y="2246"/>
              <a:ext cx="0" cy="12"/>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97" name="Line 124">
              <a:extLst>
                <a:ext uri="{FF2B5EF4-FFF2-40B4-BE49-F238E27FC236}">
                  <a16:creationId xmlns:a16="http://schemas.microsoft.com/office/drawing/2014/main" id="{34232E02-446B-2549-B51C-780A275C00D9}"/>
                </a:ext>
              </a:extLst>
            </p:cNvPr>
            <p:cNvSpPr>
              <a:spLocks noChangeShapeType="1"/>
            </p:cNvSpPr>
            <p:nvPr/>
          </p:nvSpPr>
          <p:spPr bwMode="auto">
            <a:xfrm flipH="1">
              <a:off x="4056" y="2245"/>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98" name="Line 125">
              <a:extLst>
                <a:ext uri="{FF2B5EF4-FFF2-40B4-BE49-F238E27FC236}">
                  <a16:creationId xmlns:a16="http://schemas.microsoft.com/office/drawing/2014/main" id="{06F06D1D-6369-F241-ADD8-9FBE9042C9D2}"/>
                </a:ext>
              </a:extLst>
            </p:cNvPr>
            <p:cNvSpPr>
              <a:spLocks noChangeShapeType="1"/>
            </p:cNvSpPr>
            <p:nvPr/>
          </p:nvSpPr>
          <p:spPr bwMode="auto">
            <a:xfrm flipH="1" flipV="1">
              <a:off x="4031" y="2239"/>
              <a:ext cx="12" cy="1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699" name="Line 126">
              <a:extLst>
                <a:ext uri="{FF2B5EF4-FFF2-40B4-BE49-F238E27FC236}">
                  <a16:creationId xmlns:a16="http://schemas.microsoft.com/office/drawing/2014/main" id="{AEF5B044-E831-0743-B4D5-A56258453B3D}"/>
                </a:ext>
              </a:extLst>
            </p:cNvPr>
            <p:cNvSpPr>
              <a:spLocks noChangeShapeType="1"/>
            </p:cNvSpPr>
            <p:nvPr/>
          </p:nvSpPr>
          <p:spPr bwMode="auto">
            <a:xfrm flipH="1">
              <a:off x="4006" y="2243"/>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00" name="Line 127">
              <a:extLst>
                <a:ext uri="{FF2B5EF4-FFF2-40B4-BE49-F238E27FC236}">
                  <a16:creationId xmlns:a16="http://schemas.microsoft.com/office/drawing/2014/main" id="{44129921-A8A4-D147-900A-53115C446078}"/>
                </a:ext>
              </a:extLst>
            </p:cNvPr>
            <p:cNvSpPr>
              <a:spLocks noChangeShapeType="1"/>
            </p:cNvSpPr>
            <p:nvPr/>
          </p:nvSpPr>
          <p:spPr bwMode="auto">
            <a:xfrm flipH="1" flipV="1">
              <a:off x="3980" y="2238"/>
              <a:ext cx="13" cy="9"/>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01" name="Line 128">
              <a:extLst>
                <a:ext uri="{FF2B5EF4-FFF2-40B4-BE49-F238E27FC236}">
                  <a16:creationId xmlns:a16="http://schemas.microsoft.com/office/drawing/2014/main" id="{E55944AE-A9A5-CC45-9D0D-B9C83D5C53FD}"/>
                </a:ext>
              </a:extLst>
            </p:cNvPr>
            <p:cNvSpPr>
              <a:spLocks noChangeShapeType="1"/>
            </p:cNvSpPr>
            <p:nvPr/>
          </p:nvSpPr>
          <p:spPr bwMode="auto">
            <a:xfrm flipH="1">
              <a:off x="3955" y="2242"/>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02" name="Line 129">
              <a:extLst>
                <a:ext uri="{FF2B5EF4-FFF2-40B4-BE49-F238E27FC236}">
                  <a16:creationId xmlns:a16="http://schemas.microsoft.com/office/drawing/2014/main" id="{36398C1D-C7B7-424B-BA96-C4C2823D3796}"/>
                </a:ext>
              </a:extLst>
            </p:cNvPr>
            <p:cNvSpPr>
              <a:spLocks noChangeShapeType="1"/>
            </p:cNvSpPr>
            <p:nvPr/>
          </p:nvSpPr>
          <p:spPr bwMode="auto">
            <a:xfrm flipH="1">
              <a:off x="3930" y="2242"/>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03" name="Line 130">
              <a:extLst>
                <a:ext uri="{FF2B5EF4-FFF2-40B4-BE49-F238E27FC236}">
                  <a16:creationId xmlns:a16="http://schemas.microsoft.com/office/drawing/2014/main" id="{5ACB4221-0387-B24B-A023-518D9A4E1883}"/>
                </a:ext>
              </a:extLst>
            </p:cNvPr>
            <p:cNvSpPr>
              <a:spLocks noChangeShapeType="1"/>
            </p:cNvSpPr>
            <p:nvPr/>
          </p:nvSpPr>
          <p:spPr bwMode="auto">
            <a:xfrm flipH="1">
              <a:off x="3905" y="2240"/>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04" name="Line 131">
              <a:extLst>
                <a:ext uri="{FF2B5EF4-FFF2-40B4-BE49-F238E27FC236}">
                  <a16:creationId xmlns:a16="http://schemas.microsoft.com/office/drawing/2014/main" id="{63D76D87-5FCA-7D42-8E06-3309EAD2666C}"/>
                </a:ext>
              </a:extLst>
            </p:cNvPr>
            <p:cNvSpPr>
              <a:spLocks noChangeShapeType="1"/>
            </p:cNvSpPr>
            <p:nvPr/>
          </p:nvSpPr>
          <p:spPr bwMode="auto">
            <a:xfrm flipH="1">
              <a:off x="3880" y="2240"/>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05" name="Line 132">
              <a:extLst>
                <a:ext uri="{FF2B5EF4-FFF2-40B4-BE49-F238E27FC236}">
                  <a16:creationId xmlns:a16="http://schemas.microsoft.com/office/drawing/2014/main" id="{4EFBB8C3-36D1-FF4E-A4DC-6044DDE69728}"/>
                </a:ext>
              </a:extLst>
            </p:cNvPr>
            <p:cNvSpPr>
              <a:spLocks noChangeShapeType="1"/>
            </p:cNvSpPr>
            <p:nvPr/>
          </p:nvSpPr>
          <p:spPr bwMode="auto">
            <a:xfrm flipH="1">
              <a:off x="3855" y="2239"/>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06" name="Line 133">
              <a:extLst>
                <a:ext uri="{FF2B5EF4-FFF2-40B4-BE49-F238E27FC236}">
                  <a16:creationId xmlns:a16="http://schemas.microsoft.com/office/drawing/2014/main" id="{AED23AEA-3058-D24E-A8A1-0606D308AB58}"/>
                </a:ext>
              </a:extLst>
            </p:cNvPr>
            <p:cNvSpPr>
              <a:spLocks noChangeShapeType="1"/>
            </p:cNvSpPr>
            <p:nvPr/>
          </p:nvSpPr>
          <p:spPr bwMode="auto">
            <a:xfrm flipH="1">
              <a:off x="3830" y="2239"/>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07" name="Line 134">
              <a:extLst>
                <a:ext uri="{FF2B5EF4-FFF2-40B4-BE49-F238E27FC236}">
                  <a16:creationId xmlns:a16="http://schemas.microsoft.com/office/drawing/2014/main" id="{9D7D40DF-3431-EB42-A9E1-98CD5354F012}"/>
                </a:ext>
              </a:extLst>
            </p:cNvPr>
            <p:cNvSpPr>
              <a:spLocks noChangeShapeType="1"/>
            </p:cNvSpPr>
            <p:nvPr/>
          </p:nvSpPr>
          <p:spPr bwMode="auto">
            <a:xfrm flipH="1">
              <a:off x="3805" y="2237"/>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08" name="Line 135">
              <a:extLst>
                <a:ext uri="{FF2B5EF4-FFF2-40B4-BE49-F238E27FC236}">
                  <a16:creationId xmlns:a16="http://schemas.microsoft.com/office/drawing/2014/main" id="{4E7F5933-00EE-AA49-A07A-C4D95A550E1A}"/>
                </a:ext>
              </a:extLst>
            </p:cNvPr>
            <p:cNvSpPr>
              <a:spLocks noChangeShapeType="1"/>
            </p:cNvSpPr>
            <p:nvPr/>
          </p:nvSpPr>
          <p:spPr bwMode="auto">
            <a:xfrm flipH="1">
              <a:off x="3779" y="2237"/>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09" name="Line 136">
              <a:extLst>
                <a:ext uri="{FF2B5EF4-FFF2-40B4-BE49-F238E27FC236}">
                  <a16:creationId xmlns:a16="http://schemas.microsoft.com/office/drawing/2014/main" id="{20B101EA-61B6-854C-89F7-9DD050E82FA3}"/>
                </a:ext>
              </a:extLst>
            </p:cNvPr>
            <p:cNvSpPr>
              <a:spLocks noChangeShapeType="1"/>
            </p:cNvSpPr>
            <p:nvPr/>
          </p:nvSpPr>
          <p:spPr bwMode="auto">
            <a:xfrm flipH="1">
              <a:off x="3754" y="2236"/>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10" name="Line 137">
              <a:extLst>
                <a:ext uri="{FF2B5EF4-FFF2-40B4-BE49-F238E27FC236}">
                  <a16:creationId xmlns:a16="http://schemas.microsoft.com/office/drawing/2014/main" id="{131017B1-616C-DF44-B109-88F911C4308D}"/>
                </a:ext>
              </a:extLst>
            </p:cNvPr>
            <p:cNvSpPr>
              <a:spLocks noChangeShapeType="1"/>
            </p:cNvSpPr>
            <p:nvPr/>
          </p:nvSpPr>
          <p:spPr bwMode="auto">
            <a:xfrm flipH="1">
              <a:off x="3729" y="2236"/>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11" name="Line 138">
              <a:extLst>
                <a:ext uri="{FF2B5EF4-FFF2-40B4-BE49-F238E27FC236}">
                  <a16:creationId xmlns:a16="http://schemas.microsoft.com/office/drawing/2014/main" id="{4CB51FCD-512B-3642-8579-BEE8EABF25D3}"/>
                </a:ext>
              </a:extLst>
            </p:cNvPr>
            <p:cNvSpPr>
              <a:spLocks noChangeShapeType="1"/>
            </p:cNvSpPr>
            <p:nvPr/>
          </p:nvSpPr>
          <p:spPr bwMode="auto">
            <a:xfrm flipH="1" flipV="1">
              <a:off x="3704" y="2230"/>
              <a:ext cx="13" cy="1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12" name="Line 139">
              <a:extLst>
                <a:ext uri="{FF2B5EF4-FFF2-40B4-BE49-F238E27FC236}">
                  <a16:creationId xmlns:a16="http://schemas.microsoft.com/office/drawing/2014/main" id="{76A6F4F0-2757-EC47-B38D-7BA3B3C7C2D7}"/>
                </a:ext>
              </a:extLst>
            </p:cNvPr>
            <p:cNvSpPr>
              <a:spLocks noChangeShapeType="1"/>
            </p:cNvSpPr>
            <p:nvPr/>
          </p:nvSpPr>
          <p:spPr bwMode="auto">
            <a:xfrm flipH="1">
              <a:off x="3679" y="2234"/>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13" name="Line 140">
              <a:extLst>
                <a:ext uri="{FF2B5EF4-FFF2-40B4-BE49-F238E27FC236}">
                  <a16:creationId xmlns:a16="http://schemas.microsoft.com/office/drawing/2014/main" id="{C877ABEB-56AD-2B4B-80F1-D30F9EB2F2F0}"/>
                </a:ext>
              </a:extLst>
            </p:cNvPr>
            <p:cNvSpPr>
              <a:spLocks noChangeShapeType="1"/>
            </p:cNvSpPr>
            <p:nvPr/>
          </p:nvSpPr>
          <p:spPr bwMode="auto">
            <a:xfrm flipH="1">
              <a:off x="3654" y="2234"/>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14" name="Line 141">
              <a:extLst>
                <a:ext uri="{FF2B5EF4-FFF2-40B4-BE49-F238E27FC236}">
                  <a16:creationId xmlns:a16="http://schemas.microsoft.com/office/drawing/2014/main" id="{6D95DE30-9865-0247-B6BE-5B1964D535A3}"/>
                </a:ext>
              </a:extLst>
            </p:cNvPr>
            <p:cNvSpPr>
              <a:spLocks noChangeShapeType="1"/>
            </p:cNvSpPr>
            <p:nvPr/>
          </p:nvSpPr>
          <p:spPr bwMode="auto">
            <a:xfrm flipH="1">
              <a:off x="3629" y="2232"/>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15" name="Line 142">
              <a:extLst>
                <a:ext uri="{FF2B5EF4-FFF2-40B4-BE49-F238E27FC236}">
                  <a16:creationId xmlns:a16="http://schemas.microsoft.com/office/drawing/2014/main" id="{9F94DDB8-C956-DC4E-A61C-BAB1C7FEF6AF}"/>
                </a:ext>
              </a:extLst>
            </p:cNvPr>
            <p:cNvSpPr>
              <a:spLocks noChangeShapeType="1"/>
            </p:cNvSpPr>
            <p:nvPr/>
          </p:nvSpPr>
          <p:spPr bwMode="auto">
            <a:xfrm flipH="1">
              <a:off x="3603" y="2232"/>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16" name="Line 143">
              <a:extLst>
                <a:ext uri="{FF2B5EF4-FFF2-40B4-BE49-F238E27FC236}">
                  <a16:creationId xmlns:a16="http://schemas.microsoft.com/office/drawing/2014/main" id="{CADF24A6-8DF2-5C40-A711-963A01E1DB43}"/>
                </a:ext>
              </a:extLst>
            </p:cNvPr>
            <p:cNvSpPr>
              <a:spLocks noChangeShapeType="1"/>
            </p:cNvSpPr>
            <p:nvPr/>
          </p:nvSpPr>
          <p:spPr bwMode="auto">
            <a:xfrm flipH="1">
              <a:off x="3578" y="2231"/>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17" name="Line 144">
              <a:extLst>
                <a:ext uri="{FF2B5EF4-FFF2-40B4-BE49-F238E27FC236}">
                  <a16:creationId xmlns:a16="http://schemas.microsoft.com/office/drawing/2014/main" id="{8B205AA7-7273-D84F-A81F-CB99D22BCAC5}"/>
                </a:ext>
              </a:extLst>
            </p:cNvPr>
            <p:cNvSpPr>
              <a:spLocks noChangeShapeType="1"/>
            </p:cNvSpPr>
            <p:nvPr/>
          </p:nvSpPr>
          <p:spPr bwMode="auto">
            <a:xfrm flipH="1">
              <a:off x="3553" y="2231"/>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18" name="Line 145">
              <a:extLst>
                <a:ext uri="{FF2B5EF4-FFF2-40B4-BE49-F238E27FC236}">
                  <a16:creationId xmlns:a16="http://schemas.microsoft.com/office/drawing/2014/main" id="{D4AE214B-005D-3A4B-9C5C-0A7554AFA36E}"/>
                </a:ext>
              </a:extLst>
            </p:cNvPr>
            <p:cNvSpPr>
              <a:spLocks noChangeShapeType="1"/>
            </p:cNvSpPr>
            <p:nvPr/>
          </p:nvSpPr>
          <p:spPr bwMode="auto">
            <a:xfrm flipH="1">
              <a:off x="3528" y="2229"/>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19" name="Line 146">
              <a:extLst>
                <a:ext uri="{FF2B5EF4-FFF2-40B4-BE49-F238E27FC236}">
                  <a16:creationId xmlns:a16="http://schemas.microsoft.com/office/drawing/2014/main" id="{F7CA3CC1-01E9-1E42-ADC4-A7572B86177F}"/>
                </a:ext>
              </a:extLst>
            </p:cNvPr>
            <p:cNvSpPr>
              <a:spLocks noChangeShapeType="1"/>
            </p:cNvSpPr>
            <p:nvPr/>
          </p:nvSpPr>
          <p:spPr bwMode="auto">
            <a:xfrm flipH="1">
              <a:off x="3503" y="2229"/>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20" name="Line 147">
              <a:extLst>
                <a:ext uri="{FF2B5EF4-FFF2-40B4-BE49-F238E27FC236}">
                  <a16:creationId xmlns:a16="http://schemas.microsoft.com/office/drawing/2014/main" id="{D4EB6878-0AFE-AC40-A493-5890025252C4}"/>
                </a:ext>
              </a:extLst>
            </p:cNvPr>
            <p:cNvSpPr>
              <a:spLocks noChangeShapeType="1"/>
            </p:cNvSpPr>
            <p:nvPr/>
          </p:nvSpPr>
          <p:spPr bwMode="auto">
            <a:xfrm flipH="1">
              <a:off x="3478" y="2228"/>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21" name="Line 148">
              <a:extLst>
                <a:ext uri="{FF2B5EF4-FFF2-40B4-BE49-F238E27FC236}">
                  <a16:creationId xmlns:a16="http://schemas.microsoft.com/office/drawing/2014/main" id="{D5F4EBCD-B56D-4545-810C-35189065F950}"/>
                </a:ext>
              </a:extLst>
            </p:cNvPr>
            <p:cNvSpPr>
              <a:spLocks noChangeShapeType="1"/>
            </p:cNvSpPr>
            <p:nvPr/>
          </p:nvSpPr>
          <p:spPr bwMode="auto">
            <a:xfrm flipH="1">
              <a:off x="3453" y="2228"/>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22" name="Line 149">
              <a:extLst>
                <a:ext uri="{FF2B5EF4-FFF2-40B4-BE49-F238E27FC236}">
                  <a16:creationId xmlns:a16="http://schemas.microsoft.com/office/drawing/2014/main" id="{F5136B95-5A24-E44A-AAB6-2F247AE79995}"/>
                </a:ext>
              </a:extLst>
            </p:cNvPr>
            <p:cNvSpPr>
              <a:spLocks noChangeShapeType="1"/>
            </p:cNvSpPr>
            <p:nvPr/>
          </p:nvSpPr>
          <p:spPr bwMode="auto">
            <a:xfrm flipH="1">
              <a:off x="3428" y="2226"/>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23" name="Line 150">
              <a:extLst>
                <a:ext uri="{FF2B5EF4-FFF2-40B4-BE49-F238E27FC236}">
                  <a16:creationId xmlns:a16="http://schemas.microsoft.com/office/drawing/2014/main" id="{0EDA0EA9-FF08-EF45-8137-F41C1B3C8EF6}"/>
                </a:ext>
              </a:extLst>
            </p:cNvPr>
            <p:cNvSpPr>
              <a:spLocks noChangeShapeType="1"/>
            </p:cNvSpPr>
            <p:nvPr/>
          </p:nvSpPr>
          <p:spPr bwMode="auto">
            <a:xfrm flipH="1">
              <a:off x="3402" y="2226"/>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24" name="Line 151">
              <a:extLst>
                <a:ext uri="{FF2B5EF4-FFF2-40B4-BE49-F238E27FC236}">
                  <a16:creationId xmlns:a16="http://schemas.microsoft.com/office/drawing/2014/main" id="{19A3A028-AC62-EA4A-A3E0-28CC5C1FBF3C}"/>
                </a:ext>
              </a:extLst>
            </p:cNvPr>
            <p:cNvSpPr>
              <a:spLocks noChangeShapeType="1"/>
            </p:cNvSpPr>
            <p:nvPr/>
          </p:nvSpPr>
          <p:spPr bwMode="auto">
            <a:xfrm flipH="1" flipV="1">
              <a:off x="3377" y="2221"/>
              <a:ext cx="13" cy="9"/>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25" name="Line 152">
              <a:extLst>
                <a:ext uri="{FF2B5EF4-FFF2-40B4-BE49-F238E27FC236}">
                  <a16:creationId xmlns:a16="http://schemas.microsoft.com/office/drawing/2014/main" id="{3FD7F067-EFB6-864A-82EF-D95BA56E383D}"/>
                </a:ext>
              </a:extLst>
            </p:cNvPr>
            <p:cNvSpPr>
              <a:spLocks noChangeShapeType="1"/>
            </p:cNvSpPr>
            <p:nvPr/>
          </p:nvSpPr>
          <p:spPr bwMode="auto">
            <a:xfrm flipH="1">
              <a:off x="3352" y="2225"/>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26" name="Line 153">
              <a:extLst>
                <a:ext uri="{FF2B5EF4-FFF2-40B4-BE49-F238E27FC236}">
                  <a16:creationId xmlns:a16="http://schemas.microsoft.com/office/drawing/2014/main" id="{6EE2F7B3-25CD-6B4C-9BFD-DEC7088363F3}"/>
                </a:ext>
              </a:extLst>
            </p:cNvPr>
            <p:cNvSpPr>
              <a:spLocks noChangeShapeType="1"/>
            </p:cNvSpPr>
            <p:nvPr/>
          </p:nvSpPr>
          <p:spPr bwMode="auto">
            <a:xfrm flipH="1">
              <a:off x="3327" y="2225"/>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27" name="Line 154">
              <a:extLst>
                <a:ext uri="{FF2B5EF4-FFF2-40B4-BE49-F238E27FC236}">
                  <a16:creationId xmlns:a16="http://schemas.microsoft.com/office/drawing/2014/main" id="{D206A4C6-6758-F746-A4FF-9A8334288947}"/>
                </a:ext>
              </a:extLst>
            </p:cNvPr>
            <p:cNvSpPr>
              <a:spLocks noChangeShapeType="1"/>
            </p:cNvSpPr>
            <p:nvPr/>
          </p:nvSpPr>
          <p:spPr bwMode="auto">
            <a:xfrm flipH="1">
              <a:off x="3302" y="2223"/>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28" name="Line 155">
              <a:extLst>
                <a:ext uri="{FF2B5EF4-FFF2-40B4-BE49-F238E27FC236}">
                  <a16:creationId xmlns:a16="http://schemas.microsoft.com/office/drawing/2014/main" id="{1204CF39-750A-044E-BA30-051ADAD7F6CA}"/>
                </a:ext>
              </a:extLst>
            </p:cNvPr>
            <p:cNvSpPr>
              <a:spLocks noChangeShapeType="1"/>
            </p:cNvSpPr>
            <p:nvPr/>
          </p:nvSpPr>
          <p:spPr bwMode="auto">
            <a:xfrm flipH="1">
              <a:off x="3277" y="2223"/>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29" name="Line 156">
              <a:extLst>
                <a:ext uri="{FF2B5EF4-FFF2-40B4-BE49-F238E27FC236}">
                  <a16:creationId xmlns:a16="http://schemas.microsoft.com/office/drawing/2014/main" id="{8F16B9E7-2DE4-3346-BE6F-498FA64B2A70}"/>
                </a:ext>
              </a:extLst>
            </p:cNvPr>
            <p:cNvSpPr>
              <a:spLocks noChangeShapeType="1"/>
            </p:cNvSpPr>
            <p:nvPr/>
          </p:nvSpPr>
          <p:spPr bwMode="auto">
            <a:xfrm flipH="1">
              <a:off x="3252" y="2221"/>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30" name="Line 157">
              <a:extLst>
                <a:ext uri="{FF2B5EF4-FFF2-40B4-BE49-F238E27FC236}">
                  <a16:creationId xmlns:a16="http://schemas.microsoft.com/office/drawing/2014/main" id="{0E1D7867-4966-8D4A-B647-EEF6B14A6D75}"/>
                </a:ext>
              </a:extLst>
            </p:cNvPr>
            <p:cNvSpPr>
              <a:spLocks noChangeShapeType="1"/>
            </p:cNvSpPr>
            <p:nvPr/>
          </p:nvSpPr>
          <p:spPr bwMode="auto">
            <a:xfrm flipH="1">
              <a:off x="3226" y="2221"/>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31" name="Line 158">
              <a:extLst>
                <a:ext uri="{FF2B5EF4-FFF2-40B4-BE49-F238E27FC236}">
                  <a16:creationId xmlns:a16="http://schemas.microsoft.com/office/drawing/2014/main" id="{20881A72-D46E-BB4E-BCC9-270B1B833E14}"/>
                </a:ext>
              </a:extLst>
            </p:cNvPr>
            <p:cNvSpPr>
              <a:spLocks noChangeShapeType="1"/>
            </p:cNvSpPr>
            <p:nvPr/>
          </p:nvSpPr>
          <p:spPr bwMode="auto">
            <a:xfrm flipH="1">
              <a:off x="3201" y="2220"/>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32" name="Line 159">
              <a:extLst>
                <a:ext uri="{FF2B5EF4-FFF2-40B4-BE49-F238E27FC236}">
                  <a16:creationId xmlns:a16="http://schemas.microsoft.com/office/drawing/2014/main" id="{1B01AA80-6276-8540-9450-DEF615B84816}"/>
                </a:ext>
              </a:extLst>
            </p:cNvPr>
            <p:cNvSpPr>
              <a:spLocks noChangeShapeType="1"/>
            </p:cNvSpPr>
            <p:nvPr/>
          </p:nvSpPr>
          <p:spPr bwMode="auto">
            <a:xfrm flipH="1">
              <a:off x="3176" y="2220"/>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33" name="Line 160">
              <a:extLst>
                <a:ext uri="{FF2B5EF4-FFF2-40B4-BE49-F238E27FC236}">
                  <a16:creationId xmlns:a16="http://schemas.microsoft.com/office/drawing/2014/main" id="{C17D7E38-D0CD-3743-AC00-4667736443B7}"/>
                </a:ext>
              </a:extLst>
            </p:cNvPr>
            <p:cNvSpPr>
              <a:spLocks noChangeShapeType="1"/>
            </p:cNvSpPr>
            <p:nvPr/>
          </p:nvSpPr>
          <p:spPr bwMode="auto">
            <a:xfrm flipH="1">
              <a:off x="3151" y="2218"/>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34" name="Line 161">
              <a:extLst>
                <a:ext uri="{FF2B5EF4-FFF2-40B4-BE49-F238E27FC236}">
                  <a16:creationId xmlns:a16="http://schemas.microsoft.com/office/drawing/2014/main" id="{C02167E5-259C-BD4C-AD5A-D763C527E0A1}"/>
                </a:ext>
              </a:extLst>
            </p:cNvPr>
            <p:cNvSpPr>
              <a:spLocks noChangeShapeType="1"/>
            </p:cNvSpPr>
            <p:nvPr/>
          </p:nvSpPr>
          <p:spPr bwMode="auto">
            <a:xfrm flipH="1">
              <a:off x="3126" y="2218"/>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35" name="Line 162">
              <a:extLst>
                <a:ext uri="{FF2B5EF4-FFF2-40B4-BE49-F238E27FC236}">
                  <a16:creationId xmlns:a16="http://schemas.microsoft.com/office/drawing/2014/main" id="{7CF5C40C-C565-5B4C-9E06-246581DD40F0}"/>
                </a:ext>
              </a:extLst>
            </p:cNvPr>
            <p:cNvSpPr>
              <a:spLocks noChangeShapeType="1"/>
            </p:cNvSpPr>
            <p:nvPr/>
          </p:nvSpPr>
          <p:spPr bwMode="auto">
            <a:xfrm flipH="1">
              <a:off x="3101" y="2217"/>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36" name="Line 163">
              <a:extLst>
                <a:ext uri="{FF2B5EF4-FFF2-40B4-BE49-F238E27FC236}">
                  <a16:creationId xmlns:a16="http://schemas.microsoft.com/office/drawing/2014/main" id="{7FA99F02-C5ED-2242-816B-28D3AD18D9FD}"/>
                </a:ext>
              </a:extLst>
            </p:cNvPr>
            <p:cNvSpPr>
              <a:spLocks noChangeShapeType="1"/>
            </p:cNvSpPr>
            <p:nvPr/>
          </p:nvSpPr>
          <p:spPr bwMode="auto">
            <a:xfrm flipH="1">
              <a:off x="3076" y="2217"/>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37" name="Line 164">
              <a:extLst>
                <a:ext uri="{FF2B5EF4-FFF2-40B4-BE49-F238E27FC236}">
                  <a16:creationId xmlns:a16="http://schemas.microsoft.com/office/drawing/2014/main" id="{24DF8A8F-4586-1F47-BF02-8AD0FF7D559A}"/>
                </a:ext>
              </a:extLst>
            </p:cNvPr>
            <p:cNvSpPr>
              <a:spLocks noChangeShapeType="1"/>
            </p:cNvSpPr>
            <p:nvPr/>
          </p:nvSpPr>
          <p:spPr bwMode="auto">
            <a:xfrm flipH="1" flipV="1">
              <a:off x="3051" y="2211"/>
              <a:ext cx="12" cy="1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38" name="Line 165">
              <a:extLst>
                <a:ext uri="{FF2B5EF4-FFF2-40B4-BE49-F238E27FC236}">
                  <a16:creationId xmlns:a16="http://schemas.microsoft.com/office/drawing/2014/main" id="{70B66B65-3A98-2D46-8DAF-B93AB4916FB2}"/>
                </a:ext>
              </a:extLst>
            </p:cNvPr>
            <p:cNvSpPr>
              <a:spLocks noChangeShapeType="1"/>
            </p:cNvSpPr>
            <p:nvPr/>
          </p:nvSpPr>
          <p:spPr bwMode="auto">
            <a:xfrm flipH="1">
              <a:off x="3025" y="2215"/>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39" name="Line 166">
              <a:extLst>
                <a:ext uri="{FF2B5EF4-FFF2-40B4-BE49-F238E27FC236}">
                  <a16:creationId xmlns:a16="http://schemas.microsoft.com/office/drawing/2014/main" id="{759A89AE-A10E-5B4D-8564-AA376CB34C57}"/>
                </a:ext>
              </a:extLst>
            </p:cNvPr>
            <p:cNvSpPr>
              <a:spLocks noChangeShapeType="1"/>
            </p:cNvSpPr>
            <p:nvPr/>
          </p:nvSpPr>
          <p:spPr bwMode="auto">
            <a:xfrm flipH="1">
              <a:off x="3000" y="2215"/>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40" name="Line 167">
              <a:extLst>
                <a:ext uri="{FF2B5EF4-FFF2-40B4-BE49-F238E27FC236}">
                  <a16:creationId xmlns:a16="http://schemas.microsoft.com/office/drawing/2014/main" id="{A1903FA6-3375-C24A-9BE8-C6C152C9587B}"/>
                </a:ext>
              </a:extLst>
            </p:cNvPr>
            <p:cNvSpPr>
              <a:spLocks noChangeShapeType="1"/>
            </p:cNvSpPr>
            <p:nvPr/>
          </p:nvSpPr>
          <p:spPr bwMode="auto">
            <a:xfrm flipH="1">
              <a:off x="2975" y="2214"/>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41" name="Line 168">
              <a:extLst>
                <a:ext uri="{FF2B5EF4-FFF2-40B4-BE49-F238E27FC236}">
                  <a16:creationId xmlns:a16="http://schemas.microsoft.com/office/drawing/2014/main" id="{ECE1C4FC-DC44-114B-96E6-D857EBA9AE0D}"/>
                </a:ext>
              </a:extLst>
            </p:cNvPr>
            <p:cNvSpPr>
              <a:spLocks noChangeShapeType="1"/>
            </p:cNvSpPr>
            <p:nvPr/>
          </p:nvSpPr>
          <p:spPr bwMode="auto">
            <a:xfrm flipH="1">
              <a:off x="2950" y="2214"/>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42" name="Line 169">
              <a:extLst>
                <a:ext uri="{FF2B5EF4-FFF2-40B4-BE49-F238E27FC236}">
                  <a16:creationId xmlns:a16="http://schemas.microsoft.com/office/drawing/2014/main" id="{8B43FA4B-7FC6-924C-B6CA-D348483C3BDF}"/>
                </a:ext>
              </a:extLst>
            </p:cNvPr>
            <p:cNvSpPr>
              <a:spLocks noChangeShapeType="1"/>
            </p:cNvSpPr>
            <p:nvPr/>
          </p:nvSpPr>
          <p:spPr bwMode="auto">
            <a:xfrm flipH="1">
              <a:off x="2925" y="2212"/>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43" name="Line 170">
              <a:extLst>
                <a:ext uri="{FF2B5EF4-FFF2-40B4-BE49-F238E27FC236}">
                  <a16:creationId xmlns:a16="http://schemas.microsoft.com/office/drawing/2014/main" id="{4AA30142-9231-1140-A831-0B6687B9766F}"/>
                </a:ext>
              </a:extLst>
            </p:cNvPr>
            <p:cNvSpPr>
              <a:spLocks noChangeShapeType="1"/>
            </p:cNvSpPr>
            <p:nvPr/>
          </p:nvSpPr>
          <p:spPr bwMode="auto">
            <a:xfrm flipH="1">
              <a:off x="2900" y="2212"/>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44" name="Line 171">
              <a:extLst>
                <a:ext uri="{FF2B5EF4-FFF2-40B4-BE49-F238E27FC236}">
                  <a16:creationId xmlns:a16="http://schemas.microsoft.com/office/drawing/2014/main" id="{065437B1-2BBA-F646-A2A7-CBA97382CF1F}"/>
                </a:ext>
              </a:extLst>
            </p:cNvPr>
            <p:cNvSpPr>
              <a:spLocks noChangeShapeType="1"/>
            </p:cNvSpPr>
            <p:nvPr/>
          </p:nvSpPr>
          <p:spPr bwMode="auto">
            <a:xfrm flipH="1">
              <a:off x="2875" y="2210"/>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45" name="Line 172">
              <a:extLst>
                <a:ext uri="{FF2B5EF4-FFF2-40B4-BE49-F238E27FC236}">
                  <a16:creationId xmlns:a16="http://schemas.microsoft.com/office/drawing/2014/main" id="{5562C6BA-992F-5C4A-A7E1-125527B2305A}"/>
                </a:ext>
              </a:extLst>
            </p:cNvPr>
            <p:cNvSpPr>
              <a:spLocks noChangeShapeType="1"/>
            </p:cNvSpPr>
            <p:nvPr/>
          </p:nvSpPr>
          <p:spPr bwMode="auto">
            <a:xfrm flipH="1">
              <a:off x="2849" y="2210"/>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46" name="Line 173">
              <a:extLst>
                <a:ext uri="{FF2B5EF4-FFF2-40B4-BE49-F238E27FC236}">
                  <a16:creationId xmlns:a16="http://schemas.microsoft.com/office/drawing/2014/main" id="{F25C28AF-82E8-0246-81BD-BE826840E40E}"/>
                </a:ext>
              </a:extLst>
            </p:cNvPr>
            <p:cNvSpPr>
              <a:spLocks noChangeShapeType="1"/>
            </p:cNvSpPr>
            <p:nvPr/>
          </p:nvSpPr>
          <p:spPr bwMode="auto">
            <a:xfrm flipH="1">
              <a:off x="2824" y="2209"/>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47" name="Line 174">
              <a:extLst>
                <a:ext uri="{FF2B5EF4-FFF2-40B4-BE49-F238E27FC236}">
                  <a16:creationId xmlns:a16="http://schemas.microsoft.com/office/drawing/2014/main" id="{4BF9B8C3-83C5-1048-8776-ADB9CC5C999D}"/>
                </a:ext>
              </a:extLst>
            </p:cNvPr>
            <p:cNvSpPr>
              <a:spLocks noChangeShapeType="1"/>
            </p:cNvSpPr>
            <p:nvPr/>
          </p:nvSpPr>
          <p:spPr bwMode="auto">
            <a:xfrm flipH="1">
              <a:off x="2799" y="2209"/>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48" name="Line 175">
              <a:extLst>
                <a:ext uri="{FF2B5EF4-FFF2-40B4-BE49-F238E27FC236}">
                  <a16:creationId xmlns:a16="http://schemas.microsoft.com/office/drawing/2014/main" id="{6CEE9777-5F17-814A-AEF2-60C8C57982A4}"/>
                </a:ext>
              </a:extLst>
            </p:cNvPr>
            <p:cNvSpPr>
              <a:spLocks noChangeShapeType="1"/>
            </p:cNvSpPr>
            <p:nvPr/>
          </p:nvSpPr>
          <p:spPr bwMode="auto">
            <a:xfrm flipH="1">
              <a:off x="2774" y="2207"/>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49" name="Line 176">
              <a:extLst>
                <a:ext uri="{FF2B5EF4-FFF2-40B4-BE49-F238E27FC236}">
                  <a16:creationId xmlns:a16="http://schemas.microsoft.com/office/drawing/2014/main" id="{747E2836-28CE-1443-A201-A4DD18E39A9C}"/>
                </a:ext>
              </a:extLst>
            </p:cNvPr>
            <p:cNvSpPr>
              <a:spLocks noChangeShapeType="1"/>
            </p:cNvSpPr>
            <p:nvPr/>
          </p:nvSpPr>
          <p:spPr bwMode="auto">
            <a:xfrm flipH="1">
              <a:off x="2749" y="2207"/>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50" name="Line 177">
              <a:extLst>
                <a:ext uri="{FF2B5EF4-FFF2-40B4-BE49-F238E27FC236}">
                  <a16:creationId xmlns:a16="http://schemas.microsoft.com/office/drawing/2014/main" id="{67CB38E3-9788-CD4E-96DD-6ED7B5D409F7}"/>
                </a:ext>
              </a:extLst>
            </p:cNvPr>
            <p:cNvSpPr>
              <a:spLocks noChangeShapeType="1"/>
            </p:cNvSpPr>
            <p:nvPr/>
          </p:nvSpPr>
          <p:spPr bwMode="auto">
            <a:xfrm flipH="1" flipV="1">
              <a:off x="2724" y="2202"/>
              <a:ext cx="12" cy="9"/>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51" name="Line 178">
              <a:extLst>
                <a:ext uri="{FF2B5EF4-FFF2-40B4-BE49-F238E27FC236}">
                  <a16:creationId xmlns:a16="http://schemas.microsoft.com/office/drawing/2014/main" id="{F673C231-7344-0B4A-8363-A2C683C20F4F}"/>
                </a:ext>
              </a:extLst>
            </p:cNvPr>
            <p:cNvSpPr>
              <a:spLocks noChangeShapeType="1"/>
            </p:cNvSpPr>
            <p:nvPr/>
          </p:nvSpPr>
          <p:spPr bwMode="auto">
            <a:xfrm flipH="1">
              <a:off x="2699" y="2206"/>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52" name="Line 179">
              <a:extLst>
                <a:ext uri="{FF2B5EF4-FFF2-40B4-BE49-F238E27FC236}">
                  <a16:creationId xmlns:a16="http://schemas.microsoft.com/office/drawing/2014/main" id="{223C7BAC-367D-D34B-BF5D-3BAA2CFA36EB}"/>
                </a:ext>
              </a:extLst>
            </p:cNvPr>
            <p:cNvSpPr>
              <a:spLocks noChangeShapeType="1"/>
            </p:cNvSpPr>
            <p:nvPr/>
          </p:nvSpPr>
          <p:spPr bwMode="auto">
            <a:xfrm flipH="1">
              <a:off x="2674" y="2206"/>
              <a:ext cx="12"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53" name="Line 180">
              <a:extLst>
                <a:ext uri="{FF2B5EF4-FFF2-40B4-BE49-F238E27FC236}">
                  <a16:creationId xmlns:a16="http://schemas.microsoft.com/office/drawing/2014/main" id="{D9683A1A-26A4-5B42-A684-D06C5AD0C03E}"/>
                </a:ext>
              </a:extLst>
            </p:cNvPr>
            <p:cNvSpPr>
              <a:spLocks noChangeShapeType="1"/>
            </p:cNvSpPr>
            <p:nvPr/>
          </p:nvSpPr>
          <p:spPr bwMode="auto">
            <a:xfrm flipH="1">
              <a:off x="2648" y="2204"/>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54" name="Line 181">
              <a:extLst>
                <a:ext uri="{FF2B5EF4-FFF2-40B4-BE49-F238E27FC236}">
                  <a16:creationId xmlns:a16="http://schemas.microsoft.com/office/drawing/2014/main" id="{7299C074-040B-9F4F-A351-9BF5EEBBD108}"/>
                </a:ext>
              </a:extLst>
            </p:cNvPr>
            <p:cNvSpPr>
              <a:spLocks noChangeShapeType="1"/>
            </p:cNvSpPr>
            <p:nvPr/>
          </p:nvSpPr>
          <p:spPr bwMode="auto">
            <a:xfrm flipH="1">
              <a:off x="2623" y="2204"/>
              <a:ext cx="13"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55" name="Line 182">
              <a:extLst>
                <a:ext uri="{FF2B5EF4-FFF2-40B4-BE49-F238E27FC236}">
                  <a16:creationId xmlns:a16="http://schemas.microsoft.com/office/drawing/2014/main" id="{21D2103D-02FA-444E-A05D-4E0965B4FC6D}"/>
                </a:ext>
              </a:extLst>
            </p:cNvPr>
            <p:cNvSpPr>
              <a:spLocks noChangeShapeType="1"/>
            </p:cNvSpPr>
            <p:nvPr/>
          </p:nvSpPr>
          <p:spPr bwMode="auto">
            <a:xfrm>
              <a:off x="2607" y="2203"/>
              <a:ext cx="0" cy="0"/>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56" name="Line 183">
              <a:extLst>
                <a:ext uri="{FF2B5EF4-FFF2-40B4-BE49-F238E27FC236}">
                  <a16:creationId xmlns:a16="http://schemas.microsoft.com/office/drawing/2014/main" id="{74040C55-5BB5-4B4D-A841-F84780B05F6D}"/>
                </a:ext>
              </a:extLst>
            </p:cNvPr>
            <p:cNvSpPr>
              <a:spLocks noChangeShapeType="1"/>
            </p:cNvSpPr>
            <p:nvPr/>
          </p:nvSpPr>
          <p:spPr bwMode="auto">
            <a:xfrm flipH="1">
              <a:off x="2598" y="2203"/>
              <a:ext cx="13"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57" name="Line 184">
              <a:extLst>
                <a:ext uri="{FF2B5EF4-FFF2-40B4-BE49-F238E27FC236}">
                  <a16:creationId xmlns:a16="http://schemas.microsoft.com/office/drawing/2014/main" id="{44C48CF8-842D-A64D-91CD-816EB549616B}"/>
                </a:ext>
              </a:extLst>
            </p:cNvPr>
            <p:cNvSpPr>
              <a:spLocks noChangeShapeType="1"/>
            </p:cNvSpPr>
            <p:nvPr/>
          </p:nvSpPr>
          <p:spPr bwMode="auto">
            <a:xfrm flipH="1">
              <a:off x="2573" y="2221"/>
              <a:ext cx="13" cy="4"/>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58" name="Line 185">
              <a:extLst>
                <a:ext uri="{FF2B5EF4-FFF2-40B4-BE49-F238E27FC236}">
                  <a16:creationId xmlns:a16="http://schemas.microsoft.com/office/drawing/2014/main" id="{8D804594-C054-084E-9D93-F12114D1554E}"/>
                </a:ext>
              </a:extLst>
            </p:cNvPr>
            <p:cNvSpPr>
              <a:spLocks noChangeShapeType="1"/>
            </p:cNvSpPr>
            <p:nvPr/>
          </p:nvSpPr>
          <p:spPr bwMode="auto">
            <a:xfrm flipH="1">
              <a:off x="2548" y="2240"/>
              <a:ext cx="13"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59" name="Line 186">
              <a:extLst>
                <a:ext uri="{FF2B5EF4-FFF2-40B4-BE49-F238E27FC236}">
                  <a16:creationId xmlns:a16="http://schemas.microsoft.com/office/drawing/2014/main" id="{C10917E8-A249-8245-82F8-BE335706E48F}"/>
                </a:ext>
              </a:extLst>
            </p:cNvPr>
            <p:cNvSpPr>
              <a:spLocks noChangeShapeType="1"/>
            </p:cNvSpPr>
            <p:nvPr/>
          </p:nvSpPr>
          <p:spPr bwMode="auto">
            <a:xfrm flipH="1">
              <a:off x="2523" y="2259"/>
              <a:ext cx="12"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60" name="Line 187">
              <a:extLst>
                <a:ext uri="{FF2B5EF4-FFF2-40B4-BE49-F238E27FC236}">
                  <a16:creationId xmlns:a16="http://schemas.microsoft.com/office/drawing/2014/main" id="{2A32BA62-A045-904B-A7DE-512FA9587C82}"/>
                </a:ext>
              </a:extLst>
            </p:cNvPr>
            <p:cNvSpPr>
              <a:spLocks noChangeShapeType="1"/>
            </p:cNvSpPr>
            <p:nvPr/>
          </p:nvSpPr>
          <p:spPr bwMode="auto">
            <a:xfrm flipH="1">
              <a:off x="2498" y="2276"/>
              <a:ext cx="12" cy="5"/>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61" name="Line 188">
              <a:extLst>
                <a:ext uri="{FF2B5EF4-FFF2-40B4-BE49-F238E27FC236}">
                  <a16:creationId xmlns:a16="http://schemas.microsoft.com/office/drawing/2014/main" id="{B134B63B-9DC3-CF4C-BCF6-4C053162233E}"/>
                </a:ext>
              </a:extLst>
            </p:cNvPr>
            <p:cNvSpPr>
              <a:spLocks noChangeShapeType="1"/>
            </p:cNvSpPr>
            <p:nvPr/>
          </p:nvSpPr>
          <p:spPr bwMode="auto">
            <a:xfrm flipH="1">
              <a:off x="2472" y="2295"/>
              <a:ext cx="13"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62" name="Line 189">
              <a:extLst>
                <a:ext uri="{FF2B5EF4-FFF2-40B4-BE49-F238E27FC236}">
                  <a16:creationId xmlns:a16="http://schemas.microsoft.com/office/drawing/2014/main" id="{45F42471-8F63-3943-8EE6-464CBE41C7EA}"/>
                </a:ext>
              </a:extLst>
            </p:cNvPr>
            <p:cNvSpPr>
              <a:spLocks noChangeShapeType="1"/>
            </p:cNvSpPr>
            <p:nvPr/>
          </p:nvSpPr>
          <p:spPr bwMode="auto">
            <a:xfrm flipH="1">
              <a:off x="2447" y="2314"/>
              <a:ext cx="13"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63" name="Line 190">
              <a:extLst>
                <a:ext uri="{FF2B5EF4-FFF2-40B4-BE49-F238E27FC236}">
                  <a16:creationId xmlns:a16="http://schemas.microsoft.com/office/drawing/2014/main" id="{6CD967D2-8357-F545-BF1C-FC593125A272}"/>
                </a:ext>
              </a:extLst>
            </p:cNvPr>
            <p:cNvSpPr>
              <a:spLocks noChangeShapeType="1"/>
            </p:cNvSpPr>
            <p:nvPr/>
          </p:nvSpPr>
          <p:spPr bwMode="auto">
            <a:xfrm flipH="1">
              <a:off x="2422" y="2333"/>
              <a:ext cx="13"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64" name="Line 191">
              <a:extLst>
                <a:ext uri="{FF2B5EF4-FFF2-40B4-BE49-F238E27FC236}">
                  <a16:creationId xmlns:a16="http://schemas.microsoft.com/office/drawing/2014/main" id="{A3DE3713-E23C-5345-8A7D-462EBC57F476}"/>
                </a:ext>
              </a:extLst>
            </p:cNvPr>
            <p:cNvSpPr>
              <a:spLocks noChangeShapeType="1"/>
            </p:cNvSpPr>
            <p:nvPr/>
          </p:nvSpPr>
          <p:spPr bwMode="auto">
            <a:xfrm flipH="1">
              <a:off x="2397" y="2352"/>
              <a:ext cx="13"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65" name="Line 192">
              <a:extLst>
                <a:ext uri="{FF2B5EF4-FFF2-40B4-BE49-F238E27FC236}">
                  <a16:creationId xmlns:a16="http://schemas.microsoft.com/office/drawing/2014/main" id="{8FDE9006-1D89-1344-835B-8AF51841BD02}"/>
                </a:ext>
              </a:extLst>
            </p:cNvPr>
            <p:cNvSpPr>
              <a:spLocks noChangeShapeType="1"/>
            </p:cNvSpPr>
            <p:nvPr/>
          </p:nvSpPr>
          <p:spPr bwMode="auto">
            <a:xfrm flipH="1">
              <a:off x="2372" y="2369"/>
              <a:ext cx="13" cy="5"/>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66" name="Line 193">
              <a:extLst>
                <a:ext uri="{FF2B5EF4-FFF2-40B4-BE49-F238E27FC236}">
                  <a16:creationId xmlns:a16="http://schemas.microsoft.com/office/drawing/2014/main" id="{5D635276-E45D-F941-82A5-50B574C293BA}"/>
                </a:ext>
              </a:extLst>
            </p:cNvPr>
            <p:cNvSpPr>
              <a:spLocks noChangeShapeType="1"/>
            </p:cNvSpPr>
            <p:nvPr/>
          </p:nvSpPr>
          <p:spPr bwMode="auto">
            <a:xfrm flipH="1">
              <a:off x="2347" y="2388"/>
              <a:ext cx="12"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67" name="Line 194">
              <a:extLst>
                <a:ext uri="{FF2B5EF4-FFF2-40B4-BE49-F238E27FC236}">
                  <a16:creationId xmlns:a16="http://schemas.microsoft.com/office/drawing/2014/main" id="{14F4B789-C27D-E94F-8D7D-121F9A8A5422}"/>
                </a:ext>
              </a:extLst>
            </p:cNvPr>
            <p:cNvSpPr>
              <a:spLocks noChangeShapeType="1"/>
            </p:cNvSpPr>
            <p:nvPr/>
          </p:nvSpPr>
          <p:spPr bwMode="auto">
            <a:xfrm flipH="1">
              <a:off x="2322" y="2407"/>
              <a:ext cx="12"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68" name="Line 195">
              <a:extLst>
                <a:ext uri="{FF2B5EF4-FFF2-40B4-BE49-F238E27FC236}">
                  <a16:creationId xmlns:a16="http://schemas.microsoft.com/office/drawing/2014/main" id="{D36C1334-5142-6A41-A8C1-482F003FC37B}"/>
                </a:ext>
              </a:extLst>
            </p:cNvPr>
            <p:cNvSpPr>
              <a:spLocks noChangeShapeType="1"/>
            </p:cNvSpPr>
            <p:nvPr/>
          </p:nvSpPr>
          <p:spPr bwMode="auto">
            <a:xfrm flipH="1">
              <a:off x="2297" y="2426"/>
              <a:ext cx="12"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69" name="Line 196">
              <a:extLst>
                <a:ext uri="{FF2B5EF4-FFF2-40B4-BE49-F238E27FC236}">
                  <a16:creationId xmlns:a16="http://schemas.microsoft.com/office/drawing/2014/main" id="{1B690656-7C67-8D42-9B17-DA9BEF09DA86}"/>
                </a:ext>
              </a:extLst>
            </p:cNvPr>
            <p:cNvSpPr>
              <a:spLocks noChangeShapeType="1"/>
            </p:cNvSpPr>
            <p:nvPr/>
          </p:nvSpPr>
          <p:spPr bwMode="auto">
            <a:xfrm flipH="1">
              <a:off x="2271" y="2444"/>
              <a:ext cx="13" cy="4"/>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70" name="Line 197">
              <a:extLst>
                <a:ext uri="{FF2B5EF4-FFF2-40B4-BE49-F238E27FC236}">
                  <a16:creationId xmlns:a16="http://schemas.microsoft.com/office/drawing/2014/main" id="{D1B4F627-D764-0942-91AD-DD4F412378FB}"/>
                </a:ext>
              </a:extLst>
            </p:cNvPr>
            <p:cNvSpPr>
              <a:spLocks noChangeShapeType="1"/>
            </p:cNvSpPr>
            <p:nvPr/>
          </p:nvSpPr>
          <p:spPr bwMode="auto">
            <a:xfrm flipH="1">
              <a:off x="2246" y="2462"/>
              <a:ext cx="13" cy="4"/>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71" name="Line 198">
              <a:extLst>
                <a:ext uri="{FF2B5EF4-FFF2-40B4-BE49-F238E27FC236}">
                  <a16:creationId xmlns:a16="http://schemas.microsoft.com/office/drawing/2014/main" id="{3CDB45E2-4384-EB49-AEE8-BA456EB1BA50}"/>
                </a:ext>
              </a:extLst>
            </p:cNvPr>
            <p:cNvSpPr>
              <a:spLocks noChangeShapeType="1"/>
            </p:cNvSpPr>
            <p:nvPr/>
          </p:nvSpPr>
          <p:spPr bwMode="auto">
            <a:xfrm flipH="1">
              <a:off x="2221" y="2481"/>
              <a:ext cx="13"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72" name="Line 199">
              <a:extLst>
                <a:ext uri="{FF2B5EF4-FFF2-40B4-BE49-F238E27FC236}">
                  <a16:creationId xmlns:a16="http://schemas.microsoft.com/office/drawing/2014/main" id="{AAF2B384-3355-D94A-927D-5AAF5786EB80}"/>
                </a:ext>
              </a:extLst>
            </p:cNvPr>
            <p:cNvSpPr>
              <a:spLocks noChangeShapeType="1"/>
            </p:cNvSpPr>
            <p:nvPr/>
          </p:nvSpPr>
          <p:spPr bwMode="auto">
            <a:xfrm flipH="1">
              <a:off x="2196" y="2499"/>
              <a:ext cx="13" cy="4"/>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73" name="Line 200">
              <a:extLst>
                <a:ext uri="{FF2B5EF4-FFF2-40B4-BE49-F238E27FC236}">
                  <a16:creationId xmlns:a16="http://schemas.microsoft.com/office/drawing/2014/main" id="{C9A0E0CD-B24D-B043-A79D-EFFCAEB52EB5}"/>
                </a:ext>
              </a:extLst>
            </p:cNvPr>
            <p:cNvSpPr>
              <a:spLocks noChangeShapeType="1"/>
            </p:cNvSpPr>
            <p:nvPr/>
          </p:nvSpPr>
          <p:spPr bwMode="auto">
            <a:xfrm flipH="1">
              <a:off x="2171" y="2518"/>
              <a:ext cx="13"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74" name="Line 201">
              <a:extLst>
                <a:ext uri="{FF2B5EF4-FFF2-40B4-BE49-F238E27FC236}">
                  <a16:creationId xmlns:a16="http://schemas.microsoft.com/office/drawing/2014/main" id="{7DA47245-A5D2-DB47-9B4D-8D548A1ECB68}"/>
                </a:ext>
              </a:extLst>
            </p:cNvPr>
            <p:cNvSpPr>
              <a:spLocks noChangeShapeType="1"/>
            </p:cNvSpPr>
            <p:nvPr/>
          </p:nvSpPr>
          <p:spPr bwMode="auto">
            <a:xfrm flipH="1">
              <a:off x="2146" y="2535"/>
              <a:ext cx="12" cy="5"/>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75" name="Line 202">
              <a:extLst>
                <a:ext uri="{FF2B5EF4-FFF2-40B4-BE49-F238E27FC236}">
                  <a16:creationId xmlns:a16="http://schemas.microsoft.com/office/drawing/2014/main" id="{6B4D7C9D-5780-6748-AE80-579EB4CC2F64}"/>
                </a:ext>
              </a:extLst>
            </p:cNvPr>
            <p:cNvSpPr>
              <a:spLocks noChangeShapeType="1"/>
            </p:cNvSpPr>
            <p:nvPr/>
          </p:nvSpPr>
          <p:spPr bwMode="auto">
            <a:xfrm flipH="1">
              <a:off x="2121" y="2554"/>
              <a:ext cx="12"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76" name="Line 203">
              <a:extLst>
                <a:ext uri="{FF2B5EF4-FFF2-40B4-BE49-F238E27FC236}">
                  <a16:creationId xmlns:a16="http://schemas.microsoft.com/office/drawing/2014/main" id="{C9A1A428-1448-9744-A3F5-7B2A847FE709}"/>
                </a:ext>
              </a:extLst>
            </p:cNvPr>
            <p:cNvSpPr>
              <a:spLocks noChangeShapeType="1"/>
            </p:cNvSpPr>
            <p:nvPr/>
          </p:nvSpPr>
          <p:spPr bwMode="auto">
            <a:xfrm flipH="1">
              <a:off x="2095" y="2573"/>
              <a:ext cx="13"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77" name="Line 204">
              <a:extLst>
                <a:ext uri="{FF2B5EF4-FFF2-40B4-BE49-F238E27FC236}">
                  <a16:creationId xmlns:a16="http://schemas.microsoft.com/office/drawing/2014/main" id="{58E4E254-1C69-2241-BC7C-A6739C94D425}"/>
                </a:ext>
              </a:extLst>
            </p:cNvPr>
            <p:cNvSpPr>
              <a:spLocks noChangeShapeType="1"/>
            </p:cNvSpPr>
            <p:nvPr/>
          </p:nvSpPr>
          <p:spPr bwMode="auto">
            <a:xfrm flipH="1">
              <a:off x="2070" y="2592"/>
              <a:ext cx="13"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78" name="Line 205">
              <a:extLst>
                <a:ext uri="{FF2B5EF4-FFF2-40B4-BE49-F238E27FC236}">
                  <a16:creationId xmlns:a16="http://schemas.microsoft.com/office/drawing/2014/main" id="{CB6A67CD-1DD9-2542-A30B-747AC9B50051}"/>
                </a:ext>
              </a:extLst>
            </p:cNvPr>
            <p:cNvSpPr>
              <a:spLocks noChangeShapeType="1"/>
            </p:cNvSpPr>
            <p:nvPr/>
          </p:nvSpPr>
          <p:spPr bwMode="auto">
            <a:xfrm flipH="1">
              <a:off x="2045" y="2611"/>
              <a:ext cx="13" cy="3"/>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sp>
          <p:nvSpPr>
            <p:cNvPr id="22779" name="Line 206">
              <a:extLst>
                <a:ext uri="{FF2B5EF4-FFF2-40B4-BE49-F238E27FC236}">
                  <a16:creationId xmlns:a16="http://schemas.microsoft.com/office/drawing/2014/main" id="{83274BF2-5468-B548-B742-C44783056401}"/>
                </a:ext>
              </a:extLst>
            </p:cNvPr>
            <p:cNvSpPr>
              <a:spLocks noChangeShapeType="1"/>
            </p:cNvSpPr>
            <p:nvPr/>
          </p:nvSpPr>
          <p:spPr bwMode="auto">
            <a:xfrm flipH="1">
              <a:off x="2020" y="2628"/>
              <a:ext cx="13" cy="5"/>
            </a:xfrm>
            <a:prstGeom prst="line">
              <a:avLst/>
            </a:prstGeom>
            <a:noFill/>
            <a:ln w="12699">
              <a:solidFill>
                <a:srgbClr val="CECECE"/>
              </a:solidFill>
              <a:round/>
              <a:headEnd/>
              <a:tailEnd/>
            </a:ln>
            <a:effectLst/>
          </p:spPr>
          <p:txBody>
            <a:bodyPr wrap="none" anchor="ctr"/>
            <a:lstStyle/>
            <a:p>
              <a:pPr algn="ctr">
                <a:defRPr/>
              </a:pPr>
              <a:endParaRPr lang="en-US">
                <a:latin typeface="Times New Roman" charset="0"/>
              </a:endParaRPr>
            </a:p>
          </p:txBody>
        </p:sp>
      </p:grpSp>
      <p:sp>
        <p:nvSpPr>
          <p:cNvPr id="22545" name="Rectangle 207">
            <a:extLst>
              <a:ext uri="{FF2B5EF4-FFF2-40B4-BE49-F238E27FC236}">
                <a16:creationId xmlns:a16="http://schemas.microsoft.com/office/drawing/2014/main" id="{CDBA45E3-F06A-D840-9631-A09EE618A623}"/>
              </a:ext>
            </a:extLst>
          </p:cNvPr>
          <p:cNvSpPr>
            <a:spLocks noChangeArrowheads="1"/>
          </p:cNvSpPr>
          <p:nvPr/>
        </p:nvSpPr>
        <p:spPr bwMode="auto">
          <a:xfrm>
            <a:off x="911225" y="4527550"/>
            <a:ext cx="1171575" cy="377825"/>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900" b="1" i="0">
                <a:solidFill>
                  <a:srgbClr val="000000"/>
                </a:solidFill>
              </a:rPr>
              <a:t>Objective</a:t>
            </a:r>
          </a:p>
        </p:txBody>
      </p:sp>
      <p:sp>
        <p:nvSpPr>
          <p:cNvPr id="22546" name="Rectangle 208">
            <a:extLst>
              <a:ext uri="{FF2B5EF4-FFF2-40B4-BE49-F238E27FC236}">
                <a16:creationId xmlns:a16="http://schemas.microsoft.com/office/drawing/2014/main" id="{D45BD13D-B3C2-884E-8622-52E56BCFEF50}"/>
              </a:ext>
            </a:extLst>
          </p:cNvPr>
          <p:cNvSpPr>
            <a:spLocks noChangeArrowheads="1"/>
          </p:cNvSpPr>
          <p:nvPr/>
        </p:nvSpPr>
        <p:spPr bwMode="auto">
          <a:xfrm>
            <a:off x="5002213" y="1227138"/>
            <a:ext cx="1246187" cy="377825"/>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900" b="1" i="0">
                <a:solidFill>
                  <a:srgbClr val="000000"/>
                </a:solidFill>
              </a:rPr>
              <a:t>Arc Lamp</a:t>
            </a:r>
          </a:p>
        </p:txBody>
      </p:sp>
      <p:sp>
        <p:nvSpPr>
          <p:cNvPr id="22547" name="Rectangle 209">
            <a:extLst>
              <a:ext uri="{FF2B5EF4-FFF2-40B4-BE49-F238E27FC236}">
                <a16:creationId xmlns:a16="http://schemas.microsoft.com/office/drawing/2014/main" id="{FBBDE342-82BD-DF41-966F-FFCD84571C1B}"/>
              </a:ext>
            </a:extLst>
          </p:cNvPr>
          <p:cNvSpPr>
            <a:spLocks noChangeArrowheads="1"/>
          </p:cNvSpPr>
          <p:nvPr/>
        </p:nvSpPr>
        <p:spPr bwMode="auto">
          <a:xfrm>
            <a:off x="6292850" y="5070475"/>
            <a:ext cx="1754188" cy="377825"/>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900" b="1" i="0">
                <a:solidFill>
                  <a:srgbClr val="000000"/>
                </a:solidFill>
              </a:rPr>
              <a:t>Emission Filter</a:t>
            </a:r>
          </a:p>
        </p:txBody>
      </p:sp>
      <p:grpSp>
        <p:nvGrpSpPr>
          <p:cNvPr id="48147" name="Group 210">
            <a:extLst>
              <a:ext uri="{FF2B5EF4-FFF2-40B4-BE49-F238E27FC236}">
                <a16:creationId xmlns:a16="http://schemas.microsoft.com/office/drawing/2014/main" id="{6C76FD01-CC7B-6843-93CD-39E980E24998}"/>
              </a:ext>
            </a:extLst>
          </p:cNvPr>
          <p:cNvGrpSpPr>
            <a:grpSpLocks/>
          </p:cNvGrpSpPr>
          <p:nvPr/>
        </p:nvGrpSpPr>
        <p:grpSpPr bwMode="auto">
          <a:xfrm>
            <a:off x="4308475" y="2387600"/>
            <a:ext cx="714375" cy="149225"/>
            <a:chOff x="2714" y="1360"/>
            <a:chExt cx="450" cy="94"/>
          </a:xfrm>
        </p:grpSpPr>
        <p:sp>
          <p:nvSpPr>
            <p:cNvPr id="22592" name="Line 211">
              <a:extLst>
                <a:ext uri="{FF2B5EF4-FFF2-40B4-BE49-F238E27FC236}">
                  <a16:creationId xmlns:a16="http://schemas.microsoft.com/office/drawing/2014/main" id="{10368C39-D054-6C4C-BAEB-7C2BCADF081F}"/>
                </a:ext>
              </a:extLst>
            </p:cNvPr>
            <p:cNvSpPr>
              <a:spLocks noChangeShapeType="1"/>
            </p:cNvSpPr>
            <p:nvPr/>
          </p:nvSpPr>
          <p:spPr bwMode="auto">
            <a:xfrm flipV="1">
              <a:off x="2777" y="1360"/>
              <a:ext cx="387" cy="86"/>
            </a:xfrm>
            <a:prstGeom prst="line">
              <a:avLst/>
            </a:prstGeom>
            <a:noFill/>
            <a:ln w="25399">
              <a:solidFill>
                <a:srgbClr val="000000"/>
              </a:solidFill>
              <a:round/>
              <a:headEnd/>
              <a:tailEnd/>
            </a:ln>
            <a:effectLst/>
          </p:spPr>
          <p:txBody>
            <a:bodyPr wrap="none" anchor="ctr"/>
            <a:lstStyle/>
            <a:p>
              <a:pPr algn="ctr">
                <a:defRPr/>
              </a:pPr>
              <a:endParaRPr lang="en-US">
                <a:latin typeface="Times New Roman" charset="0"/>
              </a:endParaRPr>
            </a:p>
          </p:txBody>
        </p:sp>
        <p:sp>
          <p:nvSpPr>
            <p:cNvPr id="48192" name="Freeform 212">
              <a:extLst>
                <a:ext uri="{FF2B5EF4-FFF2-40B4-BE49-F238E27FC236}">
                  <a16:creationId xmlns:a16="http://schemas.microsoft.com/office/drawing/2014/main" id="{97D6E6AA-F31F-F54C-BA93-6EAC974933A5}"/>
                </a:ext>
              </a:extLst>
            </p:cNvPr>
            <p:cNvSpPr>
              <a:spLocks/>
            </p:cNvSpPr>
            <p:nvPr/>
          </p:nvSpPr>
          <p:spPr bwMode="auto">
            <a:xfrm>
              <a:off x="2714" y="1395"/>
              <a:ext cx="109" cy="59"/>
            </a:xfrm>
            <a:custGeom>
              <a:avLst/>
              <a:gdLst>
                <a:gd name="T0" fmla="*/ 0 w 109"/>
                <a:gd name="T1" fmla="*/ 46 h 59"/>
                <a:gd name="T2" fmla="*/ 108 w 109"/>
                <a:gd name="T3" fmla="*/ 58 h 59"/>
                <a:gd name="T4" fmla="*/ 96 w 109"/>
                <a:gd name="T5" fmla="*/ 0 h 59"/>
                <a:gd name="T6" fmla="*/ 0 w 109"/>
                <a:gd name="T7" fmla="*/ 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59">
                  <a:moveTo>
                    <a:pt x="0" y="46"/>
                  </a:moveTo>
                  <a:lnTo>
                    <a:pt x="108" y="58"/>
                  </a:lnTo>
                  <a:lnTo>
                    <a:pt x="96" y="0"/>
                  </a:lnTo>
                  <a:lnTo>
                    <a:pt x="0" y="46"/>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148" name="Group 213">
            <a:extLst>
              <a:ext uri="{FF2B5EF4-FFF2-40B4-BE49-F238E27FC236}">
                <a16:creationId xmlns:a16="http://schemas.microsoft.com/office/drawing/2014/main" id="{96ADC0A7-9634-584B-B628-429EB8586881}"/>
              </a:ext>
            </a:extLst>
          </p:cNvPr>
          <p:cNvGrpSpPr>
            <a:grpSpLocks/>
          </p:cNvGrpSpPr>
          <p:nvPr/>
        </p:nvGrpSpPr>
        <p:grpSpPr bwMode="auto">
          <a:xfrm>
            <a:off x="6684963" y="4697413"/>
            <a:ext cx="593725" cy="465137"/>
            <a:chOff x="4211" y="2815"/>
            <a:chExt cx="374" cy="293"/>
          </a:xfrm>
        </p:grpSpPr>
        <p:sp>
          <p:nvSpPr>
            <p:cNvPr id="22590" name="Line 214">
              <a:extLst>
                <a:ext uri="{FF2B5EF4-FFF2-40B4-BE49-F238E27FC236}">
                  <a16:creationId xmlns:a16="http://schemas.microsoft.com/office/drawing/2014/main" id="{65A21849-C906-4943-A6F4-4399A8EC00CD}"/>
                </a:ext>
              </a:extLst>
            </p:cNvPr>
            <p:cNvSpPr>
              <a:spLocks noChangeShapeType="1"/>
            </p:cNvSpPr>
            <p:nvPr/>
          </p:nvSpPr>
          <p:spPr bwMode="auto">
            <a:xfrm flipH="1" flipV="1">
              <a:off x="4258" y="2853"/>
              <a:ext cx="327" cy="255"/>
            </a:xfrm>
            <a:prstGeom prst="line">
              <a:avLst/>
            </a:prstGeom>
            <a:noFill/>
            <a:ln w="25399">
              <a:solidFill>
                <a:srgbClr val="000000"/>
              </a:solidFill>
              <a:round/>
              <a:headEnd/>
              <a:tailEnd/>
            </a:ln>
            <a:effectLst/>
          </p:spPr>
          <p:txBody>
            <a:bodyPr wrap="none" anchor="ctr"/>
            <a:lstStyle/>
            <a:p>
              <a:pPr algn="ctr">
                <a:defRPr/>
              </a:pPr>
              <a:endParaRPr lang="en-US">
                <a:latin typeface="Times New Roman" charset="0"/>
              </a:endParaRPr>
            </a:p>
          </p:txBody>
        </p:sp>
        <p:sp>
          <p:nvSpPr>
            <p:cNvPr id="48190" name="Freeform 215">
              <a:extLst>
                <a:ext uri="{FF2B5EF4-FFF2-40B4-BE49-F238E27FC236}">
                  <a16:creationId xmlns:a16="http://schemas.microsoft.com/office/drawing/2014/main" id="{E5FB0761-4604-0146-8C6D-35FCC8ECAA6F}"/>
                </a:ext>
              </a:extLst>
            </p:cNvPr>
            <p:cNvSpPr>
              <a:spLocks/>
            </p:cNvSpPr>
            <p:nvPr/>
          </p:nvSpPr>
          <p:spPr bwMode="auto">
            <a:xfrm>
              <a:off x="4211" y="2815"/>
              <a:ext cx="101" cy="87"/>
            </a:xfrm>
            <a:custGeom>
              <a:avLst/>
              <a:gdLst>
                <a:gd name="T0" fmla="*/ 0 w 101"/>
                <a:gd name="T1" fmla="*/ 0 h 87"/>
                <a:gd name="T2" fmla="*/ 62 w 101"/>
                <a:gd name="T3" fmla="*/ 86 h 87"/>
                <a:gd name="T4" fmla="*/ 100 w 101"/>
                <a:gd name="T5" fmla="*/ 40 h 87"/>
                <a:gd name="T6" fmla="*/ 0 w 101"/>
                <a:gd name="T7" fmla="*/ 0 h 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87">
                  <a:moveTo>
                    <a:pt x="0" y="0"/>
                  </a:moveTo>
                  <a:lnTo>
                    <a:pt x="62" y="86"/>
                  </a:lnTo>
                  <a:lnTo>
                    <a:pt x="100" y="40"/>
                  </a:lnTo>
                  <a:lnTo>
                    <a:pt x="0" y="0"/>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49" name="Freeform 216">
            <a:extLst>
              <a:ext uri="{FF2B5EF4-FFF2-40B4-BE49-F238E27FC236}">
                <a16:creationId xmlns:a16="http://schemas.microsoft.com/office/drawing/2014/main" id="{3792FCAC-B8C3-FB4A-A12C-CBEF2EB8FACC}"/>
              </a:ext>
            </a:extLst>
          </p:cNvPr>
          <p:cNvSpPr>
            <a:spLocks/>
          </p:cNvSpPr>
          <p:nvPr/>
        </p:nvSpPr>
        <p:spPr bwMode="auto">
          <a:xfrm>
            <a:off x="3509963" y="1685925"/>
            <a:ext cx="631825" cy="442913"/>
          </a:xfrm>
          <a:custGeom>
            <a:avLst/>
            <a:gdLst>
              <a:gd name="T0" fmla="*/ 0 w 398"/>
              <a:gd name="T1" fmla="*/ 2147483646 h 279"/>
              <a:gd name="T2" fmla="*/ 0 w 398"/>
              <a:gd name="T3" fmla="*/ 2147483646 h 279"/>
              <a:gd name="T4" fmla="*/ 2147483646 w 398"/>
              <a:gd name="T5" fmla="*/ 2147483646 h 279"/>
              <a:gd name="T6" fmla="*/ 2147483646 w 398"/>
              <a:gd name="T7" fmla="*/ 2147483646 h 279"/>
              <a:gd name="T8" fmla="*/ 2147483646 w 398"/>
              <a:gd name="T9" fmla="*/ 2147483646 h 279"/>
              <a:gd name="T10" fmla="*/ 2147483646 w 398"/>
              <a:gd name="T11" fmla="*/ 0 h 279"/>
              <a:gd name="T12" fmla="*/ 0 w 398"/>
              <a:gd name="T13" fmla="*/ 2147483646 h 2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8" h="279">
                <a:moveTo>
                  <a:pt x="0" y="6"/>
                </a:moveTo>
                <a:lnTo>
                  <a:pt x="0" y="139"/>
                </a:lnTo>
                <a:lnTo>
                  <a:pt x="80" y="278"/>
                </a:lnTo>
                <a:lnTo>
                  <a:pt x="335" y="278"/>
                </a:lnTo>
                <a:lnTo>
                  <a:pt x="397" y="126"/>
                </a:lnTo>
                <a:lnTo>
                  <a:pt x="397" y="0"/>
                </a:lnTo>
                <a:lnTo>
                  <a:pt x="0" y="6"/>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253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1" name="Rectangle 217">
            <a:extLst>
              <a:ext uri="{FF2B5EF4-FFF2-40B4-BE49-F238E27FC236}">
                <a16:creationId xmlns:a16="http://schemas.microsoft.com/office/drawing/2014/main" id="{AC3B09F8-7F97-9D45-B905-87973764BD7A}"/>
              </a:ext>
            </a:extLst>
          </p:cNvPr>
          <p:cNvSpPr>
            <a:spLocks noChangeArrowheads="1"/>
          </p:cNvSpPr>
          <p:nvPr/>
        </p:nvSpPr>
        <p:spPr bwMode="auto">
          <a:xfrm>
            <a:off x="3517900" y="1323975"/>
            <a:ext cx="604838" cy="436563"/>
          </a:xfrm>
          <a:prstGeom prst="rect">
            <a:avLst/>
          </a:prstGeom>
          <a:solidFill>
            <a:srgbClr val="FAFD00"/>
          </a:solidFill>
          <a:ln w="25399">
            <a:solidFill>
              <a:srgbClr val="000000"/>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48151" name="Group 218">
            <a:extLst>
              <a:ext uri="{FF2B5EF4-FFF2-40B4-BE49-F238E27FC236}">
                <a16:creationId xmlns:a16="http://schemas.microsoft.com/office/drawing/2014/main" id="{EC36B944-DEE8-2941-B76D-79E53559DD1E}"/>
              </a:ext>
            </a:extLst>
          </p:cNvPr>
          <p:cNvGrpSpPr>
            <a:grpSpLocks/>
          </p:cNvGrpSpPr>
          <p:nvPr/>
        </p:nvGrpSpPr>
        <p:grpSpPr bwMode="auto">
          <a:xfrm>
            <a:off x="3019425" y="4837113"/>
            <a:ext cx="1460500" cy="109537"/>
            <a:chOff x="1902" y="2903"/>
            <a:chExt cx="920" cy="69"/>
          </a:xfrm>
        </p:grpSpPr>
        <p:sp>
          <p:nvSpPr>
            <p:cNvPr id="22588" name="AutoShape 219">
              <a:extLst>
                <a:ext uri="{FF2B5EF4-FFF2-40B4-BE49-F238E27FC236}">
                  <a16:creationId xmlns:a16="http://schemas.microsoft.com/office/drawing/2014/main" id="{BCD8DFB5-7403-0641-83E1-DA55A15577B9}"/>
                </a:ext>
              </a:extLst>
            </p:cNvPr>
            <p:cNvSpPr>
              <a:spLocks noChangeArrowheads="1"/>
            </p:cNvSpPr>
            <p:nvPr/>
          </p:nvSpPr>
          <p:spPr bwMode="auto">
            <a:xfrm>
              <a:off x="1902" y="2903"/>
              <a:ext cx="915" cy="64"/>
            </a:xfrm>
            <a:prstGeom prst="roundRect">
              <a:avLst>
                <a:gd name="adj" fmla="val 12495"/>
              </a:avLst>
            </a:prstGeom>
            <a:gradFill rotWithShape="0">
              <a:gsLst>
                <a:gs pos="0">
                  <a:srgbClr val="919191"/>
                </a:gs>
                <a:gs pos="50000">
                  <a:srgbClr val="D3D3D3"/>
                </a:gs>
                <a:gs pos="100000">
                  <a:srgbClr val="919191"/>
                </a:gs>
              </a:gsLst>
              <a:lin ang="18900000" scaled="1"/>
            </a:gradFill>
            <a:ln>
              <a:noFill/>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2589" name="AutoShape 220">
              <a:extLst>
                <a:ext uri="{FF2B5EF4-FFF2-40B4-BE49-F238E27FC236}">
                  <a16:creationId xmlns:a16="http://schemas.microsoft.com/office/drawing/2014/main" id="{0DBC6906-CB09-1C4C-8EDB-3DC748085B15}"/>
                </a:ext>
              </a:extLst>
            </p:cNvPr>
            <p:cNvSpPr>
              <a:spLocks noChangeArrowheads="1"/>
            </p:cNvSpPr>
            <p:nvPr/>
          </p:nvSpPr>
          <p:spPr bwMode="auto">
            <a:xfrm>
              <a:off x="1910" y="2911"/>
              <a:ext cx="912" cy="61"/>
            </a:xfrm>
            <a:prstGeom prst="roundRect">
              <a:avLst>
                <a:gd name="adj" fmla="val 10583"/>
              </a:avLst>
            </a:prstGeom>
            <a:noFill/>
            <a:ln w="25399">
              <a:solidFill>
                <a:srgbClr val="000000"/>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48152" name="Group 221">
            <a:extLst>
              <a:ext uri="{FF2B5EF4-FFF2-40B4-BE49-F238E27FC236}">
                <a16:creationId xmlns:a16="http://schemas.microsoft.com/office/drawing/2014/main" id="{EC5DC53E-2113-C04D-9EFC-E1F8747301CA}"/>
              </a:ext>
            </a:extLst>
          </p:cNvPr>
          <p:cNvGrpSpPr>
            <a:grpSpLocks/>
          </p:cNvGrpSpPr>
          <p:nvPr/>
        </p:nvGrpSpPr>
        <p:grpSpPr bwMode="auto">
          <a:xfrm>
            <a:off x="2300288" y="4833938"/>
            <a:ext cx="582612" cy="96837"/>
            <a:chOff x="1449" y="2901"/>
            <a:chExt cx="367" cy="61"/>
          </a:xfrm>
        </p:grpSpPr>
        <p:sp>
          <p:nvSpPr>
            <p:cNvPr id="22586" name="Line 222">
              <a:extLst>
                <a:ext uri="{FF2B5EF4-FFF2-40B4-BE49-F238E27FC236}">
                  <a16:creationId xmlns:a16="http://schemas.microsoft.com/office/drawing/2014/main" id="{9D051D17-90D9-924F-8C4E-04E1F6DC0517}"/>
                </a:ext>
              </a:extLst>
            </p:cNvPr>
            <p:cNvSpPr>
              <a:spLocks noChangeShapeType="1"/>
            </p:cNvSpPr>
            <p:nvPr/>
          </p:nvSpPr>
          <p:spPr bwMode="auto">
            <a:xfrm>
              <a:off x="1449" y="2936"/>
              <a:ext cx="309" cy="0"/>
            </a:xfrm>
            <a:prstGeom prst="line">
              <a:avLst/>
            </a:prstGeom>
            <a:noFill/>
            <a:ln w="25399">
              <a:solidFill>
                <a:srgbClr val="000000"/>
              </a:solidFill>
              <a:round/>
              <a:headEnd/>
              <a:tailEnd/>
            </a:ln>
            <a:effectLst/>
          </p:spPr>
          <p:txBody>
            <a:bodyPr wrap="none" anchor="ctr"/>
            <a:lstStyle/>
            <a:p>
              <a:pPr algn="ctr">
                <a:defRPr/>
              </a:pPr>
              <a:endParaRPr lang="en-US">
                <a:latin typeface="Times New Roman" charset="0"/>
              </a:endParaRPr>
            </a:p>
          </p:txBody>
        </p:sp>
        <p:sp>
          <p:nvSpPr>
            <p:cNvPr id="48186" name="Freeform 223">
              <a:extLst>
                <a:ext uri="{FF2B5EF4-FFF2-40B4-BE49-F238E27FC236}">
                  <a16:creationId xmlns:a16="http://schemas.microsoft.com/office/drawing/2014/main" id="{4C9FB04C-C164-694E-8F0E-9DD9744565C2}"/>
                </a:ext>
              </a:extLst>
            </p:cNvPr>
            <p:cNvSpPr>
              <a:spLocks/>
            </p:cNvSpPr>
            <p:nvPr/>
          </p:nvSpPr>
          <p:spPr bwMode="auto">
            <a:xfrm>
              <a:off x="1711" y="2901"/>
              <a:ext cx="105" cy="61"/>
            </a:xfrm>
            <a:custGeom>
              <a:avLst/>
              <a:gdLst>
                <a:gd name="T0" fmla="*/ 104 w 105"/>
                <a:gd name="T1" fmla="*/ 31 h 61"/>
                <a:gd name="T2" fmla="*/ 0 w 105"/>
                <a:gd name="T3" fmla="*/ 0 h 61"/>
                <a:gd name="T4" fmla="*/ 0 w 105"/>
                <a:gd name="T5" fmla="*/ 60 h 61"/>
                <a:gd name="T6" fmla="*/ 104 w 105"/>
                <a:gd name="T7" fmla="*/ 31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61">
                  <a:moveTo>
                    <a:pt x="104" y="31"/>
                  </a:moveTo>
                  <a:lnTo>
                    <a:pt x="0" y="0"/>
                  </a:lnTo>
                  <a:lnTo>
                    <a:pt x="0" y="60"/>
                  </a:lnTo>
                  <a:lnTo>
                    <a:pt x="104" y="31"/>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153" name="Group 224">
            <a:extLst>
              <a:ext uri="{FF2B5EF4-FFF2-40B4-BE49-F238E27FC236}">
                <a16:creationId xmlns:a16="http://schemas.microsoft.com/office/drawing/2014/main" id="{5FED2585-1880-FA48-A215-AF3FC7DDF78D}"/>
              </a:ext>
            </a:extLst>
          </p:cNvPr>
          <p:cNvGrpSpPr>
            <a:grpSpLocks/>
          </p:cNvGrpSpPr>
          <p:nvPr/>
        </p:nvGrpSpPr>
        <p:grpSpPr bwMode="auto">
          <a:xfrm>
            <a:off x="3275013" y="1781175"/>
            <a:ext cx="3189287" cy="4079875"/>
            <a:chOff x="2063" y="978"/>
            <a:chExt cx="2009" cy="2570"/>
          </a:xfrm>
        </p:grpSpPr>
        <p:sp>
          <p:nvSpPr>
            <p:cNvPr id="48183" name="Freeform 225">
              <a:extLst>
                <a:ext uri="{FF2B5EF4-FFF2-40B4-BE49-F238E27FC236}">
                  <a16:creationId xmlns:a16="http://schemas.microsoft.com/office/drawing/2014/main" id="{EA0C4BD1-5ECA-9B4C-A6F5-8EBA421240C0}"/>
                </a:ext>
              </a:extLst>
            </p:cNvPr>
            <p:cNvSpPr>
              <a:spLocks/>
            </p:cNvSpPr>
            <p:nvPr/>
          </p:nvSpPr>
          <p:spPr bwMode="auto">
            <a:xfrm>
              <a:off x="2063" y="978"/>
              <a:ext cx="1918" cy="2570"/>
            </a:xfrm>
            <a:custGeom>
              <a:avLst/>
              <a:gdLst>
                <a:gd name="T0" fmla="*/ 470 w 1918"/>
                <a:gd name="T1" fmla="*/ 0 h 2570"/>
                <a:gd name="T2" fmla="*/ 478 w 1918"/>
                <a:gd name="T3" fmla="*/ 81 h 2570"/>
                <a:gd name="T4" fmla="*/ 0 w 1918"/>
                <a:gd name="T5" fmla="*/ 1974 h 2570"/>
                <a:gd name="T6" fmla="*/ 329 w 1918"/>
                <a:gd name="T7" fmla="*/ 2569 h 2570"/>
                <a:gd name="T8" fmla="*/ 594 w 1918"/>
                <a:gd name="T9" fmla="*/ 1956 h 2570"/>
                <a:gd name="T10" fmla="*/ 426 w 1918"/>
                <a:gd name="T11" fmla="*/ 1305 h 2570"/>
                <a:gd name="T12" fmla="*/ 1917 w 1918"/>
                <a:gd name="T13" fmla="*/ 1484 h 25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8" h="2570">
                  <a:moveTo>
                    <a:pt x="470" y="0"/>
                  </a:moveTo>
                  <a:lnTo>
                    <a:pt x="478" y="81"/>
                  </a:lnTo>
                  <a:lnTo>
                    <a:pt x="0" y="1974"/>
                  </a:lnTo>
                  <a:lnTo>
                    <a:pt x="329" y="2569"/>
                  </a:lnTo>
                  <a:lnTo>
                    <a:pt x="594" y="1956"/>
                  </a:lnTo>
                  <a:lnTo>
                    <a:pt x="426" y="1305"/>
                  </a:lnTo>
                  <a:lnTo>
                    <a:pt x="1917" y="1484"/>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84" name="Freeform 226">
              <a:extLst>
                <a:ext uri="{FF2B5EF4-FFF2-40B4-BE49-F238E27FC236}">
                  <a16:creationId xmlns:a16="http://schemas.microsoft.com/office/drawing/2014/main" id="{9BEF01B1-2CAC-F843-A3CD-3B3A1A1D52D0}"/>
                </a:ext>
              </a:extLst>
            </p:cNvPr>
            <p:cNvSpPr>
              <a:spLocks/>
            </p:cNvSpPr>
            <p:nvPr/>
          </p:nvSpPr>
          <p:spPr bwMode="auto">
            <a:xfrm>
              <a:off x="3962" y="2427"/>
              <a:ext cx="110" cy="59"/>
            </a:xfrm>
            <a:custGeom>
              <a:avLst/>
              <a:gdLst>
                <a:gd name="T0" fmla="*/ 109 w 110"/>
                <a:gd name="T1" fmla="*/ 43 h 59"/>
                <a:gd name="T2" fmla="*/ 9 w 110"/>
                <a:gd name="T3" fmla="*/ 0 h 59"/>
                <a:gd name="T4" fmla="*/ 0 w 110"/>
                <a:gd name="T5" fmla="*/ 58 h 59"/>
                <a:gd name="T6" fmla="*/ 109 w 110"/>
                <a:gd name="T7" fmla="*/ 4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59">
                  <a:moveTo>
                    <a:pt x="109" y="43"/>
                  </a:moveTo>
                  <a:lnTo>
                    <a:pt x="9" y="0"/>
                  </a:lnTo>
                  <a:lnTo>
                    <a:pt x="0" y="58"/>
                  </a:lnTo>
                  <a:lnTo>
                    <a:pt x="109" y="43"/>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154" name="Group 227">
            <a:extLst>
              <a:ext uri="{FF2B5EF4-FFF2-40B4-BE49-F238E27FC236}">
                <a16:creationId xmlns:a16="http://schemas.microsoft.com/office/drawing/2014/main" id="{D9C31291-645F-D949-85BB-A2A914ADF41B}"/>
              </a:ext>
            </a:extLst>
          </p:cNvPr>
          <p:cNvGrpSpPr>
            <a:grpSpLocks/>
          </p:cNvGrpSpPr>
          <p:nvPr/>
        </p:nvGrpSpPr>
        <p:grpSpPr bwMode="auto">
          <a:xfrm>
            <a:off x="3709988" y="3760788"/>
            <a:ext cx="2751137" cy="1920875"/>
            <a:chOff x="2337" y="2225"/>
            <a:chExt cx="1733" cy="1210"/>
          </a:xfrm>
        </p:grpSpPr>
        <p:sp>
          <p:nvSpPr>
            <p:cNvPr id="48181" name="Freeform 228">
              <a:extLst>
                <a:ext uri="{FF2B5EF4-FFF2-40B4-BE49-F238E27FC236}">
                  <a16:creationId xmlns:a16="http://schemas.microsoft.com/office/drawing/2014/main" id="{8089EC84-84AB-754B-B142-CB7B68A1D374}"/>
                </a:ext>
              </a:extLst>
            </p:cNvPr>
            <p:cNvSpPr>
              <a:spLocks/>
            </p:cNvSpPr>
            <p:nvPr/>
          </p:nvSpPr>
          <p:spPr bwMode="auto">
            <a:xfrm>
              <a:off x="2337" y="2228"/>
              <a:ext cx="1641" cy="1207"/>
            </a:xfrm>
            <a:custGeom>
              <a:avLst/>
              <a:gdLst>
                <a:gd name="T0" fmla="*/ 0 w 1641"/>
                <a:gd name="T1" fmla="*/ 1206 h 1207"/>
                <a:gd name="T2" fmla="*/ 204 w 1641"/>
                <a:gd name="T3" fmla="*/ 725 h 1207"/>
                <a:gd name="T4" fmla="*/ 231 w 1641"/>
                <a:gd name="T5" fmla="*/ 0 h 1207"/>
                <a:gd name="T6" fmla="*/ 1640 w 1641"/>
                <a:gd name="T7" fmla="*/ 31 h 12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1" h="1207">
                  <a:moveTo>
                    <a:pt x="0" y="1206"/>
                  </a:moveTo>
                  <a:lnTo>
                    <a:pt x="204" y="725"/>
                  </a:lnTo>
                  <a:lnTo>
                    <a:pt x="231" y="0"/>
                  </a:lnTo>
                  <a:lnTo>
                    <a:pt x="1640" y="31"/>
                  </a:lnTo>
                </a:path>
              </a:pathLst>
            </a:custGeom>
            <a:noFill/>
            <a:ln w="25399"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82" name="Freeform 229">
              <a:extLst>
                <a:ext uri="{FF2B5EF4-FFF2-40B4-BE49-F238E27FC236}">
                  <a16:creationId xmlns:a16="http://schemas.microsoft.com/office/drawing/2014/main" id="{0DD8A2B1-C29A-5543-BC73-6B0B4A11BBD0}"/>
                </a:ext>
              </a:extLst>
            </p:cNvPr>
            <p:cNvSpPr>
              <a:spLocks/>
            </p:cNvSpPr>
            <p:nvPr/>
          </p:nvSpPr>
          <p:spPr bwMode="auto">
            <a:xfrm>
              <a:off x="3964" y="2225"/>
              <a:ext cx="106" cy="59"/>
            </a:xfrm>
            <a:custGeom>
              <a:avLst/>
              <a:gdLst>
                <a:gd name="T0" fmla="*/ 105 w 106"/>
                <a:gd name="T1" fmla="*/ 33 h 59"/>
                <a:gd name="T2" fmla="*/ 3 w 106"/>
                <a:gd name="T3" fmla="*/ 0 h 59"/>
                <a:gd name="T4" fmla="*/ 0 w 106"/>
                <a:gd name="T5" fmla="*/ 58 h 59"/>
                <a:gd name="T6" fmla="*/ 105 w 106"/>
                <a:gd name="T7" fmla="*/ 3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 h="59">
                  <a:moveTo>
                    <a:pt x="105" y="33"/>
                  </a:moveTo>
                  <a:lnTo>
                    <a:pt x="3" y="0"/>
                  </a:lnTo>
                  <a:lnTo>
                    <a:pt x="0" y="58"/>
                  </a:lnTo>
                  <a:lnTo>
                    <a:pt x="105" y="33"/>
                  </a:lnTo>
                </a:path>
              </a:pathLst>
            </a:custGeom>
            <a:solidFill>
              <a:srgbClr val="FC012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56" name="Line 230">
            <a:extLst>
              <a:ext uri="{FF2B5EF4-FFF2-40B4-BE49-F238E27FC236}">
                <a16:creationId xmlns:a16="http://schemas.microsoft.com/office/drawing/2014/main" id="{A2FD8542-92EB-3842-B46D-C799B4C3812D}"/>
              </a:ext>
            </a:extLst>
          </p:cNvPr>
          <p:cNvSpPr>
            <a:spLocks noChangeShapeType="1"/>
          </p:cNvSpPr>
          <p:nvPr/>
        </p:nvSpPr>
        <p:spPr bwMode="auto">
          <a:xfrm>
            <a:off x="3810000" y="5845175"/>
            <a:ext cx="96838" cy="203200"/>
          </a:xfrm>
          <a:prstGeom prst="line">
            <a:avLst/>
          </a:prstGeom>
          <a:noFill/>
          <a:ln w="25399">
            <a:solidFill>
              <a:srgbClr val="000000"/>
            </a:solidFill>
            <a:round/>
            <a:headEnd/>
            <a:tailEnd/>
          </a:ln>
          <a:effectLst/>
        </p:spPr>
        <p:txBody>
          <a:bodyPr wrap="none" anchor="ctr"/>
          <a:lstStyle/>
          <a:p>
            <a:pPr algn="ctr">
              <a:defRPr/>
            </a:pPr>
            <a:endParaRPr lang="en-US">
              <a:latin typeface="Times New Roman" charset="0"/>
            </a:endParaRPr>
          </a:p>
        </p:txBody>
      </p:sp>
      <p:grpSp>
        <p:nvGrpSpPr>
          <p:cNvPr id="48156" name="Group 231">
            <a:extLst>
              <a:ext uri="{FF2B5EF4-FFF2-40B4-BE49-F238E27FC236}">
                <a16:creationId xmlns:a16="http://schemas.microsoft.com/office/drawing/2014/main" id="{49310A55-75E9-874D-8D88-D61C16E38A42}"/>
              </a:ext>
            </a:extLst>
          </p:cNvPr>
          <p:cNvGrpSpPr>
            <a:grpSpLocks/>
          </p:cNvGrpSpPr>
          <p:nvPr/>
        </p:nvGrpSpPr>
        <p:grpSpPr bwMode="auto">
          <a:xfrm>
            <a:off x="3808413" y="3975100"/>
            <a:ext cx="2668587" cy="2055813"/>
            <a:chOff x="2399" y="2360"/>
            <a:chExt cx="1681" cy="1295"/>
          </a:xfrm>
        </p:grpSpPr>
        <p:sp>
          <p:nvSpPr>
            <p:cNvPr id="48179" name="Freeform 232">
              <a:extLst>
                <a:ext uri="{FF2B5EF4-FFF2-40B4-BE49-F238E27FC236}">
                  <a16:creationId xmlns:a16="http://schemas.microsoft.com/office/drawing/2014/main" id="{18BB1F1D-2EE7-434B-B93E-FC4A84850EAD}"/>
                </a:ext>
              </a:extLst>
            </p:cNvPr>
            <p:cNvSpPr>
              <a:spLocks/>
            </p:cNvSpPr>
            <p:nvPr/>
          </p:nvSpPr>
          <p:spPr bwMode="auto">
            <a:xfrm>
              <a:off x="2399" y="2360"/>
              <a:ext cx="1596" cy="1295"/>
            </a:xfrm>
            <a:custGeom>
              <a:avLst/>
              <a:gdLst>
                <a:gd name="T0" fmla="*/ 70 w 1596"/>
                <a:gd name="T1" fmla="*/ 1294 h 1295"/>
                <a:gd name="T2" fmla="*/ 373 w 1596"/>
                <a:gd name="T3" fmla="*/ 577 h 1295"/>
                <a:gd name="T4" fmla="*/ 0 w 1596"/>
                <a:gd name="T5" fmla="*/ 0 h 1295"/>
                <a:gd name="T6" fmla="*/ 1595 w 1596"/>
                <a:gd name="T7" fmla="*/ 345 h 12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6" h="1295">
                  <a:moveTo>
                    <a:pt x="70" y="1294"/>
                  </a:moveTo>
                  <a:lnTo>
                    <a:pt x="373" y="577"/>
                  </a:lnTo>
                  <a:lnTo>
                    <a:pt x="0" y="0"/>
                  </a:lnTo>
                  <a:lnTo>
                    <a:pt x="1595" y="345"/>
                  </a:lnTo>
                </a:path>
              </a:pathLst>
            </a:custGeom>
            <a:noFill/>
            <a:ln w="25399"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80" name="Freeform 233">
              <a:extLst>
                <a:ext uri="{FF2B5EF4-FFF2-40B4-BE49-F238E27FC236}">
                  <a16:creationId xmlns:a16="http://schemas.microsoft.com/office/drawing/2014/main" id="{CD4D04A1-B0D4-9544-B74D-1990C1550130}"/>
                </a:ext>
              </a:extLst>
            </p:cNvPr>
            <p:cNvSpPr>
              <a:spLocks/>
            </p:cNvSpPr>
            <p:nvPr/>
          </p:nvSpPr>
          <p:spPr bwMode="auto">
            <a:xfrm>
              <a:off x="3973" y="2671"/>
              <a:ext cx="107" cy="55"/>
            </a:xfrm>
            <a:custGeom>
              <a:avLst/>
              <a:gdLst>
                <a:gd name="T0" fmla="*/ 106 w 107"/>
                <a:gd name="T1" fmla="*/ 49 h 55"/>
                <a:gd name="T2" fmla="*/ 15 w 107"/>
                <a:gd name="T3" fmla="*/ 0 h 55"/>
                <a:gd name="T4" fmla="*/ 0 w 107"/>
                <a:gd name="T5" fmla="*/ 54 h 55"/>
                <a:gd name="T6" fmla="*/ 106 w 107"/>
                <a:gd name="T7" fmla="*/ 49 h 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55">
                  <a:moveTo>
                    <a:pt x="106" y="49"/>
                  </a:moveTo>
                  <a:lnTo>
                    <a:pt x="15" y="0"/>
                  </a:lnTo>
                  <a:lnTo>
                    <a:pt x="0" y="54"/>
                  </a:lnTo>
                  <a:lnTo>
                    <a:pt x="106" y="49"/>
                  </a:lnTo>
                </a:path>
              </a:pathLst>
            </a:custGeom>
            <a:solidFill>
              <a:srgbClr val="00AE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58" name="Rectangle 234">
            <a:extLst>
              <a:ext uri="{FF2B5EF4-FFF2-40B4-BE49-F238E27FC236}">
                <a16:creationId xmlns:a16="http://schemas.microsoft.com/office/drawing/2014/main" id="{9654129E-E372-EE41-ADB9-5622AFED6267}"/>
              </a:ext>
            </a:extLst>
          </p:cNvPr>
          <p:cNvSpPr>
            <a:spLocks noChangeArrowheads="1"/>
          </p:cNvSpPr>
          <p:nvPr/>
        </p:nvSpPr>
        <p:spPr bwMode="auto">
          <a:xfrm>
            <a:off x="4402138" y="2001838"/>
            <a:ext cx="2481262" cy="377825"/>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900" b="1" i="0">
                <a:solidFill>
                  <a:srgbClr val="000000"/>
                </a:solidFill>
              </a:rPr>
              <a:t>Excitation Diaphragm</a:t>
            </a:r>
          </a:p>
        </p:txBody>
      </p:sp>
      <p:sp>
        <p:nvSpPr>
          <p:cNvPr id="22559" name="Rectangle 235">
            <a:extLst>
              <a:ext uri="{FF2B5EF4-FFF2-40B4-BE49-F238E27FC236}">
                <a16:creationId xmlns:a16="http://schemas.microsoft.com/office/drawing/2014/main" id="{68D05DC6-94EF-A940-9EE6-E0E4C00E3686}"/>
              </a:ext>
            </a:extLst>
          </p:cNvPr>
          <p:cNvSpPr>
            <a:spLocks noChangeArrowheads="1"/>
          </p:cNvSpPr>
          <p:nvPr/>
        </p:nvSpPr>
        <p:spPr bwMode="auto">
          <a:xfrm>
            <a:off x="2676525" y="2462213"/>
            <a:ext cx="1031875" cy="128587"/>
          </a:xfrm>
          <a:prstGeom prst="rect">
            <a:avLst/>
          </a:prstGeom>
          <a:solidFill>
            <a:srgbClr val="919191"/>
          </a:solidFill>
          <a:ln w="25399">
            <a:solidFill>
              <a:srgbClr val="000000"/>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2560" name="Rectangle 236">
            <a:extLst>
              <a:ext uri="{FF2B5EF4-FFF2-40B4-BE49-F238E27FC236}">
                <a16:creationId xmlns:a16="http://schemas.microsoft.com/office/drawing/2014/main" id="{30DE49C3-2ADE-D240-9C17-CDADDB151D72}"/>
              </a:ext>
            </a:extLst>
          </p:cNvPr>
          <p:cNvSpPr>
            <a:spLocks noChangeArrowheads="1"/>
          </p:cNvSpPr>
          <p:nvPr/>
        </p:nvSpPr>
        <p:spPr bwMode="auto">
          <a:xfrm>
            <a:off x="3941763" y="2459038"/>
            <a:ext cx="1033462" cy="131762"/>
          </a:xfrm>
          <a:prstGeom prst="rect">
            <a:avLst/>
          </a:prstGeom>
          <a:solidFill>
            <a:srgbClr val="919191"/>
          </a:solidFill>
          <a:ln w="25399">
            <a:solidFill>
              <a:srgbClr val="000000"/>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2561" name="Rectangle 237">
            <a:extLst>
              <a:ext uri="{FF2B5EF4-FFF2-40B4-BE49-F238E27FC236}">
                <a16:creationId xmlns:a16="http://schemas.microsoft.com/office/drawing/2014/main" id="{844D7BB7-5538-044E-ACAA-5FB5EB8B00B2}"/>
              </a:ext>
            </a:extLst>
          </p:cNvPr>
          <p:cNvSpPr>
            <a:spLocks noChangeArrowheads="1"/>
          </p:cNvSpPr>
          <p:nvPr/>
        </p:nvSpPr>
        <p:spPr bwMode="auto">
          <a:xfrm>
            <a:off x="7150100" y="3094038"/>
            <a:ext cx="903288" cy="377825"/>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900" b="1" i="0">
                <a:solidFill>
                  <a:srgbClr val="000000"/>
                </a:solidFill>
              </a:rPr>
              <a:t>Ocular</a:t>
            </a:r>
          </a:p>
        </p:txBody>
      </p:sp>
      <p:sp>
        <p:nvSpPr>
          <p:cNvPr id="22562" name="Rectangle 238">
            <a:extLst>
              <a:ext uri="{FF2B5EF4-FFF2-40B4-BE49-F238E27FC236}">
                <a16:creationId xmlns:a16="http://schemas.microsoft.com/office/drawing/2014/main" id="{D98CA8D6-FA8C-9D40-A1A0-94DA76CD52A7}"/>
              </a:ext>
            </a:extLst>
          </p:cNvPr>
          <p:cNvSpPr>
            <a:spLocks noChangeArrowheads="1"/>
          </p:cNvSpPr>
          <p:nvPr/>
        </p:nvSpPr>
        <p:spPr bwMode="auto">
          <a:xfrm>
            <a:off x="2624138" y="2643188"/>
            <a:ext cx="2366962" cy="52387"/>
          </a:xfrm>
          <a:prstGeom prst="rect">
            <a:avLst/>
          </a:prstGeom>
          <a:solidFill>
            <a:srgbClr val="063DE8"/>
          </a:solidFill>
          <a:ln w="25399">
            <a:solidFill>
              <a:srgbClr val="000000"/>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2563" name="Rectangle 239">
            <a:extLst>
              <a:ext uri="{FF2B5EF4-FFF2-40B4-BE49-F238E27FC236}">
                <a16:creationId xmlns:a16="http://schemas.microsoft.com/office/drawing/2014/main" id="{B6FEB8A4-4BCB-114F-BAEF-F3156D33CA47}"/>
              </a:ext>
            </a:extLst>
          </p:cNvPr>
          <p:cNvSpPr>
            <a:spLocks noChangeArrowheads="1"/>
          </p:cNvSpPr>
          <p:nvPr/>
        </p:nvSpPr>
        <p:spPr bwMode="auto">
          <a:xfrm>
            <a:off x="5468938" y="2320925"/>
            <a:ext cx="1874837" cy="377825"/>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900" b="1" i="0">
                <a:solidFill>
                  <a:srgbClr val="000000"/>
                </a:solidFill>
              </a:rPr>
              <a:t>Excitation Filter</a:t>
            </a:r>
          </a:p>
        </p:txBody>
      </p:sp>
      <p:grpSp>
        <p:nvGrpSpPr>
          <p:cNvPr id="48163" name="Group 240">
            <a:extLst>
              <a:ext uri="{FF2B5EF4-FFF2-40B4-BE49-F238E27FC236}">
                <a16:creationId xmlns:a16="http://schemas.microsoft.com/office/drawing/2014/main" id="{91859AB2-99D0-D048-B5CA-1A5771662746}"/>
              </a:ext>
            </a:extLst>
          </p:cNvPr>
          <p:cNvGrpSpPr>
            <a:grpSpLocks/>
          </p:cNvGrpSpPr>
          <p:nvPr/>
        </p:nvGrpSpPr>
        <p:grpSpPr bwMode="auto">
          <a:xfrm>
            <a:off x="5095875" y="2617788"/>
            <a:ext cx="511175" cy="93662"/>
            <a:chOff x="3210" y="1505"/>
            <a:chExt cx="322" cy="59"/>
          </a:xfrm>
        </p:grpSpPr>
        <p:sp>
          <p:nvSpPr>
            <p:cNvPr id="22578" name="Line 241">
              <a:extLst>
                <a:ext uri="{FF2B5EF4-FFF2-40B4-BE49-F238E27FC236}">
                  <a16:creationId xmlns:a16="http://schemas.microsoft.com/office/drawing/2014/main" id="{930DE309-D462-C94B-AABF-6638804ABE14}"/>
                </a:ext>
              </a:extLst>
            </p:cNvPr>
            <p:cNvSpPr>
              <a:spLocks noChangeShapeType="1"/>
            </p:cNvSpPr>
            <p:nvPr/>
          </p:nvSpPr>
          <p:spPr bwMode="auto">
            <a:xfrm flipV="1">
              <a:off x="3273" y="1512"/>
              <a:ext cx="259" cy="39"/>
            </a:xfrm>
            <a:prstGeom prst="line">
              <a:avLst/>
            </a:prstGeom>
            <a:noFill/>
            <a:ln w="25399">
              <a:solidFill>
                <a:srgbClr val="000000"/>
              </a:solidFill>
              <a:round/>
              <a:headEnd/>
              <a:tailEnd/>
            </a:ln>
            <a:effectLst/>
          </p:spPr>
          <p:txBody>
            <a:bodyPr wrap="none" anchor="ctr"/>
            <a:lstStyle/>
            <a:p>
              <a:pPr algn="ctr">
                <a:defRPr/>
              </a:pPr>
              <a:endParaRPr lang="en-US">
                <a:latin typeface="Times New Roman" charset="0"/>
              </a:endParaRPr>
            </a:p>
          </p:txBody>
        </p:sp>
        <p:sp>
          <p:nvSpPr>
            <p:cNvPr id="48178" name="Freeform 242">
              <a:extLst>
                <a:ext uri="{FF2B5EF4-FFF2-40B4-BE49-F238E27FC236}">
                  <a16:creationId xmlns:a16="http://schemas.microsoft.com/office/drawing/2014/main" id="{F652EEB2-5948-7B42-90CD-CD8D6DF2B691}"/>
                </a:ext>
              </a:extLst>
            </p:cNvPr>
            <p:cNvSpPr>
              <a:spLocks/>
            </p:cNvSpPr>
            <p:nvPr/>
          </p:nvSpPr>
          <p:spPr bwMode="auto">
            <a:xfrm>
              <a:off x="3210" y="1505"/>
              <a:ext cx="108" cy="59"/>
            </a:xfrm>
            <a:custGeom>
              <a:avLst/>
              <a:gdLst>
                <a:gd name="T0" fmla="*/ 0 w 108"/>
                <a:gd name="T1" fmla="*/ 38 h 59"/>
                <a:gd name="T2" fmla="*/ 107 w 108"/>
                <a:gd name="T3" fmla="*/ 58 h 59"/>
                <a:gd name="T4" fmla="*/ 100 w 108"/>
                <a:gd name="T5" fmla="*/ 0 h 59"/>
                <a:gd name="T6" fmla="*/ 0 w 108"/>
                <a:gd name="T7" fmla="*/ 38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 h="59">
                  <a:moveTo>
                    <a:pt x="0" y="38"/>
                  </a:moveTo>
                  <a:lnTo>
                    <a:pt x="107" y="58"/>
                  </a:lnTo>
                  <a:lnTo>
                    <a:pt x="100" y="0"/>
                  </a:lnTo>
                  <a:lnTo>
                    <a:pt x="0" y="38"/>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164" name="Group 243">
            <a:extLst>
              <a:ext uri="{FF2B5EF4-FFF2-40B4-BE49-F238E27FC236}">
                <a16:creationId xmlns:a16="http://schemas.microsoft.com/office/drawing/2014/main" id="{1DB2AF50-B9D9-3A4C-8D89-40EB8B9DF2E5}"/>
              </a:ext>
            </a:extLst>
          </p:cNvPr>
          <p:cNvGrpSpPr>
            <a:grpSpLocks/>
          </p:cNvGrpSpPr>
          <p:nvPr/>
        </p:nvGrpSpPr>
        <p:grpSpPr bwMode="auto">
          <a:xfrm>
            <a:off x="6477000" y="3486150"/>
            <a:ext cx="152400" cy="1387475"/>
            <a:chOff x="4080" y="2052"/>
            <a:chExt cx="96" cy="874"/>
          </a:xfrm>
        </p:grpSpPr>
        <p:sp>
          <p:nvSpPr>
            <p:cNvPr id="48175" name="Freeform 244">
              <a:extLst>
                <a:ext uri="{FF2B5EF4-FFF2-40B4-BE49-F238E27FC236}">
                  <a16:creationId xmlns:a16="http://schemas.microsoft.com/office/drawing/2014/main" id="{E1EA228F-D06A-C84B-966B-2D738C6042EC}"/>
                </a:ext>
              </a:extLst>
            </p:cNvPr>
            <p:cNvSpPr>
              <a:spLocks/>
            </p:cNvSpPr>
            <p:nvPr/>
          </p:nvSpPr>
          <p:spPr bwMode="auto">
            <a:xfrm>
              <a:off x="4080" y="2052"/>
              <a:ext cx="88" cy="866"/>
            </a:xfrm>
            <a:custGeom>
              <a:avLst/>
              <a:gdLst>
                <a:gd name="T0" fmla="*/ 26 w 88"/>
                <a:gd name="T1" fmla="*/ 0 h 866"/>
                <a:gd name="T2" fmla="*/ 0 w 88"/>
                <a:gd name="T3" fmla="*/ 28 h 866"/>
                <a:gd name="T4" fmla="*/ 0 w 88"/>
                <a:gd name="T5" fmla="*/ 837 h 866"/>
                <a:gd name="T6" fmla="*/ 26 w 88"/>
                <a:gd name="T7" fmla="*/ 865 h 866"/>
                <a:gd name="T8" fmla="*/ 61 w 88"/>
                <a:gd name="T9" fmla="*/ 865 h 866"/>
                <a:gd name="T10" fmla="*/ 87 w 88"/>
                <a:gd name="T11" fmla="*/ 837 h 866"/>
                <a:gd name="T12" fmla="*/ 87 w 88"/>
                <a:gd name="T13" fmla="*/ 28 h 866"/>
                <a:gd name="T14" fmla="*/ 61 w 88"/>
                <a:gd name="T15" fmla="*/ 0 h 866"/>
                <a:gd name="T16" fmla="*/ 26 w 88"/>
                <a:gd name="T17" fmla="*/ 0 h 8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866">
                  <a:moveTo>
                    <a:pt x="26" y="0"/>
                  </a:moveTo>
                  <a:lnTo>
                    <a:pt x="0" y="28"/>
                  </a:lnTo>
                  <a:lnTo>
                    <a:pt x="0" y="837"/>
                  </a:lnTo>
                  <a:lnTo>
                    <a:pt x="26" y="865"/>
                  </a:lnTo>
                  <a:lnTo>
                    <a:pt x="61" y="865"/>
                  </a:lnTo>
                  <a:lnTo>
                    <a:pt x="87" y="837"/>
                  </a:lnTo>
                  <a:lnTo>
                    <a:pt x="87" y="28"/>
                  </a:lnTo>
                  <a:lnTo>
                    <a:pt x="61" y="0"/>
                  </a:lnTo>
                  <a:lnTo>
                    <a:pt x="26" y="0"/>
                  </a:lnTo>
                </a:path>
              </a:pathLst>
            </a:custGeom>
            <a:gradFill rotWithShape="0">
              <a:gsLst>
                <a:gs pos="0">
                  <a:srgbClr val="00AE00"/>
                </a:gs>
                <a:gs pos="50000">
                  <a:srgbClr val="7FD67F"/>
                </a:gs>
                <a:gs pos="100000">
                  <a:srgbClr val="00AE00"/>
                </a:gs>
              </a:gsLst>
              <a:lin ang="270000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6" name="Freeform 245">
              <a:extLst>
                <a:ext uri="{FF2B5EF4-FFF2-40B4-BE49-F238E27FC236}">
                  <a16:creationId xmlns:a16="http://schemas.microsoft.com/office/drawing/2014/main" id="{D245BC14-08B7-724D-9A9F-68E9CB2E4487}"/>
                </a:ext>
              </a:extLst>
            </p:cNvPr>
            <p:cNvSpPr>
              <a:spLocks/>
            </p:cNvSpPr>
            <p:nvPr/>
          </p:nvSpPr>
          <p:spPr bwMode="auto">
            <a:xfrm>
              <a:off x="4080" y="2052"/>
              <a:ext cx="96" cy="874"/>
            </a:xfrm>
            <a:custGeom>
              <a:avLst/>
              <a:gdLst>
                <a:gd name="T0" fmla="*/ 27 w 96"/>
                <a:gd name="T1" fmla="*/ 0 h 874"/>
                <a:gd name="T2" fmla="*/ 0 w 96"/>
                <a:gd name="T3" fmla="*/ 28 h 874"/>
                <a:gd name="T4" fmla="*/ 0 w 96"/>
                <a:gd name="T5" fmla="*/ 845 h 874"/>
                <a:gd name="T6" fmla="*/ 27 w 96"/>
                <a:gd name="T7" fmla="*/ 873 h 874"/>
                <a:gd name="T8" fmla="*/ 66 w 96"/>
                <a:gd name="T9" fmla="*/ 873 h 874"/>
                <a:gd name="T10" fmla="*/ 95 w 96"/>
                <a:gd name="T11" fmla="*/ 845 h 874"/>
                <a:gd name="T12" fmla="*/ 95 w 96"/>
                <a:gd name="T13" fmla="*/ 28 h 874"/>
                <a:gd name="T14" fmla="*/ 66 w 96"/>
                <a:gd name="T15" fmla="*/ 0 h 874"/>
                <a:gd name="T16" fmla="*/ 27 w 96"/>
                <a:gd name="T17" fmla="*/ 0 h 8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874">
                  <a:moveTo>
                    <a:pt x="27" y="0"/>
                  </a:moveTo>
                  <a:lnTo>
                    <a:pt x="0" y="28"/>
                  </a:lnTo>
                  <a:lnTo>
                    <a:pt x="0" y="845"/>
                  </a:lnTo>
                  <a:lnTo>
                    <a:pt x="27" y="873"/>
                  </a:lnTo>
                  <a:lnTo>
                    <a:pt x="66" y="873"/>
                  </a:lnTo>
                  <a:lnTo>
                    <a:pt x="95" y="845"/>
                  </a:lnTo>
                  <a:lnTo>
                    <a:pt x="95" y="28"/>
                  </a:lnTo>
                  <a:lnTo>
                    <a:pt x="66" y="0"/>
                  </a:lnTo>
                  <a:lnTo>
                    <a:pt x="27" y="0"/>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66" name="Rectangle 246">
            <a:extLst>
              <a:ext uri="{FF2B5EF4-FFF2-40B4-BE49-F238E27FC236}">
                <a16:creationId xmlns:a16="http://schemas.microsoft.com/office/drawing/2014/main" id="{4104D692-8BE0-574A-9231-D1BB7B4F793A}"/>
              </a:ext>
            </a:extLst>
          </p:cNvPr>
          <p:cNvSpPr>
            <a:spLocks noChangeArrowheads="1"/>
          </p:cNvSpPr>
          <p:nvPr/>
        </p:nvSpPr>
        <p:spPr bwMode="auto">
          <a:xfrm>
            <a:off x="6704013" y="3703638"/>
            <a:ext cx="960437" cy="928687"/>
          </a:xfrm>
          <a:prstGeom prst="rect">
            <a:avLst/>
          </a:prstGeom>
          <a:solidFill>
            <a:srgbClr val="919191"/>
          </a:solidFill>
          <a:ln w="25399">
            <a:solidFill>
              <a:srgbClr val="000000"/>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2567" name="Rectangle 247">
            <a:extLst>
              <a:ext uri="{FF2B5EF4-FFF2-40B4-BE49-F238E27FC236}">
                <a16:creationId xmlns:a16="http://schemas.microsoft.com/office/drawing/2014/main" id="{A18563FB-A10F-6C4E-92A6-59C616CB7B0E}"/>
              </a:ext>
            </a:extLst>
          </p:cNvPr>
          <p:cNvSpPr>
            <a:spLocks noChangeArrowheads="1"/>
          </p:cNvSpPr>
          <p:nvPr/>
        </p:nvSpPr>
        <p:spPr bwMode="auto">
          <a:xfrm>
            <a:off x="7488238" y="3513138"/>
            <a:ext cx="273050" cy="1281112"/>
          </a:xfrm>
          <a:prstGeom prst="rect">
            <a:avLst/>
          </a:prstGeom>
          <a:solidFill>
            <a:srgbClr val="919191"/>
          </a:solidFill>
          <a:ln w="25399">
            <a:solidFill>
              <a:srgbClr val="000000"/>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8167" name="Freeform 248">
            <a:extLst>
              <a:ext uri="{FF2B5EF4-FFF2-40B4-BE49-F238E27FC236}">
                <a16:creationId xmlns:a16="http://schemas.microsoft.com/office/drawing/2014/main" id="{2FDB24C9-3862-9646-9A34-D54241F05DB9}"/>
              </a:ext>
            </a:extLst>
          </p:cNvPr>
          <p:cNvSpPr>
            <a:spLocks/>
          </p:cNvSpPr>
          <p:nvPr/>
        </p:nvSpPr>
        <p:spPr bwMode="auto">
          <a:xfrm>
            <a:off x="4108450" y="4964113"/>
            <a:ext cx="80963" cy="106362"/>
          </a:xfrm>
          <a:custGeom>
            <a:avLst/>
            <a:gdLst>
              <a:gd name="T0" fmla="*/ 2147483646 w 51"/>
              <a:gd name="T1" fmla="*/ 0 h 67"/>
              <a:gd name="T2" fmla="*/ 2147483646 w 51"/>
              <a:gd name="T3" fmla="*/ 2147483646 h 67"/>
              <a:gd name="T4" fmla="*/ 0 w 51"/>
              <a:gd name="T5" fmla="*/ 2147483646 h 67"/>
              <a:gd name="T6" fmla="*/ 2147483646 w 51"/>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67">
                <a:moveTo>
                  <a:pt x="46" y="0"/>
                </a:moveTo>
                <a:lnTo>
                  <a:pt x="50" y="66"/>
                </a:lnTo>
                <a:lnTo>
                  <a:pt x="0" y="55"/>
                </a:lnTo>
                <a:lnTo>
                  <a:pt x="46" y="0"/>
                </a:lnTo>
              </a:path>
            </a:pathLst>
          </a:custGeom>
          <a:solidFill>
            <a:srgbClr val="000000"/>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8" name="Freeform 249">
            <a:extLst>
              <a:ext uri="{FF2B5EF4-FFF2-40B4-BE49-F238E27FC236}">
                <a16:creationId xmlns:a16="http://schemas.microsoft.com/office/drawing/2014/main" id="{536C6FC5-62CC-5340-BB3C-D622846C0232}"/>
              </a:ext>
            </a:extLst>
          </p:cNvPr>
          <p:cNvSpPr>
            <a:spLocks/>
          </p:cNvSpPr>
          <p:nvPr/>
        </p:nvSpPr>
        <p:spPr bwMode="auto">
          <a:xfrm>
            <a:off x="3948113" y="3862388"/>
            <a:ext cx="79375" cy="106362"/>
          </a:xfrm>
          <a:custGeom>
            <a:avLst/>
            <a:gdLst>
              <a:gd name="T0" fmla="*/ 2147483646 w 50"/>
              <a:gd name="T1" fmla="*/ 0 h 67"/>
              <a:gd name="T2" fmla="*/ 0 w 50"/>
              <a:gd name="T3" fmla="*/ 2147483646 h 67"/>
              <a:gd name="T4" fmla="*/ 2147483646 w 50"/>
              <a:gd name="T5" fmla="*/ 2147483646 h 67"/>
              <a:gd name="T6" fmla="*/ 2147483646 w 50"/>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67">
                <a:moveTo>
                  <a:pt x="2" y="0"/>
                </a:moveTo>
                <a:lnTo>
                  <a:pt x="0" y="66"/>
                </a:lnTo>
                <a:lnTo>
                  <a:pt x="49" y="52"/>
                </a:lnTo>
                <a:lnTo>
                  <a:pt x="2" y="0"/>
                </a:lnTo>
              </a:path>
            </a:pathLst>
          </a:custGeom>
          <a:solidFill>
            <a:srgbClr val="000000"/>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9" name="Freeform 250">
            <a:extLst>
              <a:ext uri="{FF2B5EF4-FFF2-40B4-BE49-F238E27FC236}">
                <a16:creationId xmlns:a16="http://schemas.microsoft.com/office/drawing/2014/main" id="{163E1697-F9B2-7D48-9E98-7473B03C6A46}"/>
              </a:ext>
            </a:extLst>
          </p:cNvPr>
          <p:cNvSpPr>
            <a:spLocks/>
          </p:cNvSpPr>
          <p:nvPr/>
        </p:nvSpPr>
        <p:spPr bwMode="auto">
          <a:xfrm>
            <a:off x="3290888" y="4719638"/>
            <a:ext cx="77787" cy="106362"/>
          </a:xfrm>
          <a:custGeom>
            <a:avLst/>
            <a:gdLst>
              <a:gd name="T0" fmla="*/ 2147483646 w 49"/>
              <a:gd name="T1" fmla="*/ 2147483646 h 67"/>
              <a:gd name="T2" fmla="*/ 0 w 49"/>
              <a:gd name="T3" fmla="*/ 0 h 67"/>
              <a:gd name="T4" fmla="*/ 2147483646 w 49"/>
              <a:gd name="T5" fmla="*/ 2147483646 h 67"/>
              <a:gd name="T6" fmla="*/ 2147483646 w 49"/>
              <a:gd name="T7" fmla="*/ 2147483646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67">
                <a:moveTo>
                  <a:pt x="4" y="66"/>
                </a:moveTo>
                <a:lnTo>
                  <a:pt x="0" y="0"/>
                </a:lnTo>
                <a:lnTo>
                  <a:pt x="48" y="13"/>
                </a:lnTo>
                <a:lnTo>
                  <a:pt x="4" y="66"/>
                </a:lnTo>
              </a:path>
            </a:pathLst>
          </a:custGeom>
          <a:solidFill>
            <a:srgbClr val="000000"/>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71" name="Text Box 251">
            <a:extLst>
              <a:ext uri="{FF2B5EF4-FFF2-40B4-BE49-F238E27FC236}">
                <a16:creationId xmlns:a16="http://schemas.microsoft.com/office/drawing/2014/main" id="{36077DBF-CF52-BF4F-91D2-2C4F30DF03D7}"/>
              </a:ext>
            </a:extLst>
          </p:cNvPr>
          <p:cNvSpPr txBox="1">
            <a:spLocks noChangeArrowheads="1"/>
          </p:cNvSpPr>
          <p:nvPr/>
        </p:nvSpPr>
        <p:spPr bwMode="auto">
          <a:xfrm>
            <a:off x="633413" y="1827213"/>
            <a:ext cx="2263775"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EPI-Illumination</a:t>
            </a:r>
          </a:p>
        </p:txBody>
      </p:sp>
      <p:sp>
        <p:nvSpPr>
          <p:cNvPr id="22572" name="Line 252">
            <a:extLst>
              <a:ext uri="{FF2B5EF4-FFF2-40B4-BE49-F238E27FC236}">
                <a16:creationId xmlns:a16="http://schemas.microsoft.com/office/drawing/2014/main" id="{CA2A8011-1EFA-1646-9AB1-A4768AB26CF4}"/>
              </a:ext>
            </a:extLst>
          </p:cNvPr>
          <p:cNvSpPr>
            <a:spLocks noChangeShapeType="1"/>
          </p:cNvSpPr>
          <p:nvPr/>
        </p:nvSpPr>
        <p:spPr bwMode="auto">
          <a:xfrm>
            <a:off x="2570163" y="4121150"/>
            <a:ext cx="588962" cy="60325"/>
          </a:xfrm>
          <a:prstGeom prst="line">
            <a:avLst/>
          </a:prstGeom>
          <a:noFill/>
          <a:ln w="19050">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2573" name="Line 253">
            <a:extLst>
              <a:ext uri="{FF2B5EF4-FFF2-40B4-BE49-F238E27FC236}">
                <a16:creationId xmlns:a16="http://schemas.microsoft.com/office/drawing/2014/main" id="{46DBD02A-378B-F04D-8A83-716EEF063802}"/>
              </a:ext>
            </a:extLst>
          </p:cNvPr>
          <p:cNvSpPr>
            <a:spLocks noChangeShapeType="1"/>
          </p:cNvSpPr>
          <p:nvPr/>
        </p:nvSpPr>
        <p:spPr bwMode="auto">
          <a:xfrm flipH="1">
            <a:off x="4216400" y="1477963"/>
            <a:ext cx="549275" cy="0"/>
          </a:xfrm>
          <a:prstGeom prst="line">
            <a:avLst/>
          </a:prstGeom>
          <a:noFill/>
          <a:ln w="12700">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2574" name="Line 254">
            <a:extLst>
              <a:ext uri="{FF2B5EF4-FFF2-40B4-BE49-F238E27FC236}">
                <a16:creationId xmlns:a16="http://schemas.microsoft.com/office/drawing/2014/main" id="{4393D9FF-68D0-6840-8FA2-9DDA2FF49B68}"/>
              </a:ext>
            </a:extLst>
          </p:cNvPr>
          <p:cNvSpPr>
            <a:spLocks noChangeShapeType="1"/>
          </p:cNvSpPr>
          <p:nvPr/>
        </p:nvSpPr>
        <p:spPr bwMode="auto">
          <a:xfrm flipH="1">
            <a:off x="4237038" y="2189163"/>
            <a:ext cx="242887" cy="182562"/>
          </a:xfrm>
          <a:prstGeom prst="line">
            <a:avLst/>
          </a:prstGeom>
          <a:noFill/>
          <a:ln w="12700">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2575" name="Rectangle 255">
            <a:extLst>
              <a:ext uri="{FF2B5EF4-FFF2-40B4-BE49-F238E27FC236}">
                <a16:creationId xmlns:a16="http://schemas.microsoft.com/office/drawing/2014/main" id="{B3FC0F15-874A-8748-9991-C3346E8742E3}"/>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9D6720F-6568-CC4F-9642-D841CE6B8AA3}"/>
              </a:ext>
            </a:extLst>
          </p:cNvPr>
          <p:cNvSpPr>
            <a:spLocks noGrp="1" noChangeArrowheads="1"/>
          </p:cNvSpPr>
          <p:nvPr>
            <p:ph type="title"/>
          </p:nvPr>
        </p:nvSpPr>
        <p:spPr>
          <a:xfrm>
            <a:off x="520700" y="541338"/>
            <a:ext cx="7772400" cy="1143000"/>
          </a:xfrm>
        </p:spPr>
        <p:txBody>
          <a:bodyPr/>
          <a:lstStyle/>
          <a:p>
            <a:pPr>
              <a:defRPr/>
            </a:pPr>
            <a:r>
              <a:rPr lang="en-US" altLang="en-US" dirty="0"/>
              <a:t>Interference in Thin Films</a:t>
            </a:r>
            <a:br>
              <a:rPr lang="en-US" altLang="en-US" dirty="0"/>
            </a:br>
            <a:br>
              <a:rPr lang="en-US" altLang="en-US" dirty="0"/>
            </a:br>
            <a:r>
              <a:rPr lang="en-US" altLang="en-US"/>
              <a:t>How optical filters are made</a:t>
            </a:r>
          </a:p>
        </p:txBody>
      </p:sp>
      <p:sp>
        <p:nvSpPr>
          <p:cNvPr id="23555" name="Rectangle 3">
            <a:extLst>
              <a:ext uri="{FF2B5EF4-FFF2-40B4-BE49-F238E27FC236}">
                <a16:creationId xmlns:a16="http://schemas.microsoft.com/office/drawing/2014/main" id="{0DCF4920-6F1E-FB45-B3FD-B86268561322}"/>
              </a:ext>
            </a:extLst>
          </p:cNvPr>
          <p:cNvSpPr>
            <a:spLocks noGrp="1" noChangeArrowheads="1"/>
          </p:cNvSpPr>
          <p:nvPr>
            <p:ph type="body" idx="1"/>
          </p:nvPr>
        </p:nvSpPr>
        <p:spPr>
          <a:xfrm>
            <a:off x="685800" y="2255838"/>
            <a:ext cx="7772400" cy="3221037"/>
          </a:xfrm>
        </p:spPr>
        <p:txBody>
          <a:bodyPr/>
          <a:lstStyle/>
          <a:p>
            <a:pPr>
              <a:defRPr/>
            </a:pPr>
            <a:r>
              <a:rPr lang="en-US" altLang="en-US" sz="2400" dirty="0"/>
              <a:t>Small amounts of incident light are reflected at the interface  between two material of different RI</a:t>
            </a:r>
          </a:p>
          <a:p>
            <a:pPr>
              <a:defRPr/>
            </a:pPr>
            <a:r>
              <a:rPr lang="en-US" altLang="en-US" sz="2400" dirty="0"/>
              <a:t>Thickness of the material will alter the </a:t>
            </a:r>
            <a:r>
              <a:rPr lang="en-US" altLang="en-US" sz="2400" dirty="0">
                <a:solidFill>
                  <a:srgbClr val="FF0000"/>
                </a:solidFill>
              </a:rPr>
              <a:t>constructive or destructive interference</a:t>
            </a:r>
            <a:r>
              <a:rPr lang="en-US" altLang="en-US" sz="2400" dirty="0"/>
              <a:t> patterns - increasing or decreasing certain wavelengths</a:t>
            </a:r>
          </a:p>
          <a:p>
            <a:pPr>
              <a:defRPr/>
            </a:pPr>
            <a:r>
              <a:rPr lang="en-US" altLang="en-US" sz="2400" dirty="0"/>
              <a:t>Optical filters can thus be created that “</a:t>
            </a:r>
            <a:r>
              <a:rPr lang="en-US" altLang="en-US" sz="2400" dirty="0">
                <a:solidFill>
                  <a:srgbClr val="FF0000"/>
                </a:solidFill>
              </a:rPr>
              <a:t>interfere</a:t>
            </a:r>
            <a:r>
              <a:rPr lang="en-US" altLang="en-US" sz="2400" dirty="0"/>
              <a:t>” with the normal transmission of light</a:t>
            </a:r>
          </a:p>
          <a:p>
            <a:pPr marL="0" indent="0">
              <a:buFontTx/>
              <a:buNone/>
              <a:defRPr/>
            </a:pPr>
            <a:endParaRPr lang="en-US" altLang="en-US" sz="2400" dirty="0"/>
          </a:p>
        </p:txBody>
      </p:sp>
      <p:sp>
        <p:nvSpPr>
          <p:cNvPr id="23556" name="Rectangle 5">
            <a:extLst>
              <a:ext uri="{FF2B5EF4-FFF2-40B4-BE49-F238E27FC236}">
                <a16:creationId xmlns:a16="http://schemas.microsoft.com/office/drawing/2014/main" id="{443A0375-0CF3-F142-84F1-09D2539534F2}"/>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pic>
        <p:nvPicPr>
          <p:cNvPr id="50180" name="Picture 1">
            <a:extLst>
              <a:ext uri="{FF2B5EF4-FFF2-40B4-BE49-F238E27FC236}">
                <a16:creationId xmlns:a16="http://schemas.microsoft.com/office/drawing/2014/main" id="{1916DE4A-FD9A-F847-8490-5CCB2EEC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925" y="4951413"/>
            <a:ext cx="33432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79D8D52-EFF9-B44B-9E7D-BE14971EB3DE}"/>
              </a:ext>
            </a:extLst>
          </p:cNvPr>
          <p:cNvSpPr>
            <a:spLocks noGrp="1" noChangeArrowheads="1"/>
          </p:cNvSpPr>
          <p:nvPr>
            <p:ph type="title"/>
          </p:nvPr>
        </p:nvSpPr>
        <p:spPr>
          <a:xfrm>
            <a:off x="342900" y="63500"/>
            <a:ext cx="8497888" cy="1143000"/>
          </a:xfrm>
        </p:spPr>
        <p:txBody>
          <a:bodyPr/>
          <a:lstStyle/>
          <a:p>
            <a:pPr>
              <a:defRPr/>
            </a:pPr>
            <a:r>
              <a:rPr lang="en-US" altLang="en-US" sz="4200"/>
              <a:t>Interference and Diffraction: Gratings</a:t>
            </a:r>
          </a:p>
        </p:txBody>
      </p:sp>
      <p:sp>
        <p:nvSpPr>
          <p:cNvPr id="24579" name="Rectangle 3">
            <a:extLst>
              <a:ext uri="{FF2B5EF4-FFF2-40B4-BE49-F238E27FC236}">
                <a16:creationId xmlns:a16="http://schemas.microsoft.com/office/drawing/2014/main" id="{5B5EBE10-92FA-8743-AFCD-DB5D90FEFE50}"/>
              </a:ext>
            </a:extLst>
          </p:cNvPr>
          <p:cNvSpPr>
            <a:spLocks noGrp="1" noChangeArrowheads="1"/>
          </p:cNvSpPr>
          <p:nvPr>
            <p:ph type="body" idx="1"/>
          </p:nvPr>
        </p:nvSpPr>
        <p:spPr>
          <a:xfrm>
            <a:off x="1031875" y="1900238"/>
            <a:ext cx="7143750" cy="4114800"/>
          </a:xfrm>
        </p:spPr>
        <p:txBody>
          <a:bodyPr/>
          <a:lstStyle/>
          <a:p>
            <a:pPr>
              <a:defRPr/>
            </a:pPr>
            <a:r>
              <a:rPr lang="en-US" altLang="en-US" sz="2400" dirty="0"/>
              <a:t>Diffraction essentially describes a </a:t>
            </a:r>
            <a:r>
              <a:rPr lang="en-US" altLang="en-US" sz="2400" dirty="0">
                <a:solidFill>
                  <a:srgbClr val="FF0000"/>
                </a:solidFill>
              </a:rPr>
              <a:t>departure </a:t>
            </a:r>
            <a:r>
              <a:rPr lang="en-US" altLang="en-US" sz="2400" dirty="0"/>
              <a:t>from theoretical </a:t>
            </a:r>
            <a:r>
              <a:rPr lang="en-US" altLang="en-US" sz="2400" dirty="0">
                <a:solidFill>
                  <a:srgbClr val="FF0000"/>
                </a:solidFill>
              </a:rPr>
              <a:t>geometric optics</a:t>
            </a:r>
            <a:endParaRPr lang="en-US" altLang="en-US" sz="2400" dirty="0"/>
          </a:p>
          <a:p>
            <a:pPr>
              <a:defRPr/>
            </a:pPr>
            <a:r>
              <a:rPr lang="en-US" altLang="en-US" sz="2400" dirty="0"/>
              <a:t>Thus, a sharp object casts an alternating shadow of light and dark “patterns” because of interference</a:t>
            </a:r>
          </a:p>
          <a:p>
            <a:pPr>
              <a:defRPr/>
            </a:pPr>
            <a:r>
              <a:rPr lang="en-US" altLang="en-US" sz="2400" dirty="0">
                <a:solidFill>
                  <a:srgbClr val="FF0000"/>
                </a:solidFill>
              </a:rPr>
              <a:t>Diffraction</a:t>
            </a:r>
            <a:r>
              <a:rPr lang="en-US" altLang="en-US" sz="2400" dirty="0"/>
              <a:t> is the component that </a:t>
            </a:r>
            <a:r>
              <a:rPr lang="en-US" altLang="en-US" sz="2400" dirty="0">
                <a:solidFill>
                  <a:srgbClr val="FF0000"/>
                </a:solidFill>
              </a:rPr>
              <a:t>limits resolution</a:t>
            </a:r>
          </a:p>
          <a:p>
            <a:pPr>
              <a:defRPr/>
            </a:pPr>
            <a:endParaRPr lang="en-US" altLang="en-US" sz="2400" dirty="0"/>
          </a:p>
        </p:txBody>
      </p:sp>
      <p:sp>
        <p:nvSpPr>
          <p:cNvPr id="24580" name="Rectangle 5">
            <a:extLst>
              <a:ext uri="{FF2B5EF4-FFF2-40B4-BE49-F238E27FC236}">
                <a16:creationId xmlns:a16="http://schemas.microsoft.com/office/drawing/2014/main" id="{26576324-5556-624E-8D2A-B19978631311}"/>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005AA69-E4D1-4547-97AC-CD6207589C03}"/>
              </a:ext>
            </a:extLst>
          </p:cNvPr>
          <p:cNvSpPr>
            <a:spLocks noGrp="1" noChangeArrowheads="1"/>
          </p:cNvSpPr>
          <p:nvPr>
            <p:ph type="title"/>
          </p:nvPr>
        </p:nvSpPr>
        <p:spPr>
          <a:xfrm>
            <a:off x="635000" y="215900"/>
            <a:ext cx="7772400" cy="939800"/>
          </a:xfrm>
        </p:spPr>
        <p:txBody>
          <a:bodyPr/>
          <a:lstStyle/>
          <a:p>
            <a:pPr>
              <a:defRPr/>
            </a:pPr>
            <a:r>
              <a:rPr lang="en-US" altLang="en-US"/>
              <a:t>Learning Objective - Lecture </a:t>
            </a:r>
            <a:r>
              <a:rPr lang="en-US" altLang="en-US" dirty="0"/>
              <a:t>3</a:t>
            </a:r>
          </a:p>
        </p:txBody>
      </p:sp>
      <p:sp>
        <p:nvSpPr>
          <p:cNvPr id="4099" name="Rectangle 3">
            <a:extLst>
              <a:ext uri="{FF2B5EF4-FFF2-40B4-BE49-F238E27FC236}">
                <a16:creationId xmlns:a16="http://schemas.microsoft.com/office/drawing/2014/main" id="{251B7330-D520-024E-A2AD-FDC339F8515B}"/>
              </a:ext>
            </a:extLst>
          </p:cNvPr>
          <p:cNvSpPr>
            <a:spLocks noGrp="1" noChangeArrowheads="1"/>
          </p:cNvSpPr>
          <p:nvPr>
            <p:ph type="body" idx="1"/>
          </p:nvPr>
        </p:nvSpPr>
        <p:spPr>
          <a:xfrm>
            <a:off x="355600" y="1333500"/>
            <a:ext cx="7772400" cy="4114800"/>
          </a:xfrm>
        </p:spPr>
        <p:txBody>
          <a:bodyPr/>
          <a:lstStyle/>
          <a:p>
            <a:pPr>
              <a:buFontTx/>
              <a:buNone/>
              <a:defRPr/>
            </a:pPr>
            <a:r>
              <a:rPr lang="en-US" altLang="en-US" u="sng"/>
              <a:t>Principles of Microscopy III</a:t>
            </a:r>
          </a:p>
          <a:p>
            <a:pPr>
              <a:buFontTx/>
              <a:buNone/>
              <a:defRPr/>
            </a:pPr>
            <a:r>
              <a:rPr lang="en-US" altLang="en-US"/>
              <a:t>At the conclusion of this lecture you should:</a:t>
            </a:r>
          </a:p>
          <a:p>
            <a:pPr>
              <a:defRPr/>
            </a:pPr>
            <a:r>
              <a:rPr lang="en-US" altLang="en-US"/>
              <a:t>Understand the properties of light</a:t>
            </a:r>
          </a:p>
          <a:p>
            <a:pPr>
              <a:defRPr/>
            </a:pPr>
            <a:r>
              <a:rPr lang="en-US" altLang="en-US"/>
              <a:t>Know the properties of simple lenses</a:t>
            </a:r>
          </a:p>
          <a:p>
            <a:pPr>
              <a:defRPr/>
            </a:pPr>
            <a:r>
              <a:rPr lang="en-US" altLang="en-US"/>
              <a:t>Be familiar with microscope components</a:t>
            </a:r>
          </a:p>
          <a:p>
            <a:pPr>
              <a:defRPr/>
            </a:pPr>
            <a:r>
              <a:rPr lang="en-US" altLang="en-US"/>
              <a:t>Understand the nature of optical aberrations</a:t>
            </a:r>
          </a:p>
          <a:p>
            <a:pPr>
              <a:defRPr/>
            </a:pPr>
            <a:r>
              <a:rPr lang="en-US" altLang="en-US"/>
              <a:t>Understand how optical filters are designed</a:t>
            </a:r>
          </a:p>
          <a:p>
            <a:pPr>
              <a:defRPr/>
            </a:pPr>
            <a:endParaRPr lang="en-US" altLang="en-US"/>
          </a:p>
          <a:p>
            <a:pPr>
              <a:defRPr/>
            </a:pPr>
            <a:endParaRPr lang="en-US" altLang="en-US"/>
          </a:p>
        </p:txBody>
      </p:sp>
      <p:sp>
        <p:nvSpPr>
          <p:cNvPr id="4100" name="Rectangle 4">
            <a:extLst>
              <a:ext uri="{FF2B5EF4-FFF2-40B4-BE49-F238E27FC236}">
                <a16:creationId xmlns:a16="http://schemas.microsoft.com/office/drawing/2014/main" id="{A3FECA8C-D96E-A243-8807-34761EC6F751}"/>
              </a:ext>
            </a:extLst>
          </p:cNvPr>
          <p:cNvSpPr>
            <a:spLocks noChangeArrowheads="1"/>
          </p:cNvSpPr>
          <p:nvPr/>
        </p:nvSpPr>
        <p:spPr bwMode="auto">
          <a:xfrm>
            <a:off x="571500" y="1066800"/>
            <a:ext cx="7772400" cy="1143000"/>
          </a:xfrm>
          <a:prstGeom prst="rect">
            <a:avLst/>
          </a:prstGeom>
          <a:noFill/>
          <a:ln>
            <a:noFill/>
          </a:ln>
          <a:effec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4400" i="0">
              <a:solidFill>
                <a:schemeClr val="tx2"/>
              </a:solidFill>
            </a:endParaRPr>
          </a:p>
        </p:txBody>
      </p:sp>
      <p:sp>
        <p:nvSpPr>
          <p:cNvPr id="4101" name="Rectangle 5">
            <a:extLst>
              <a:ext uri="{FF2B5EF4-FFF2-40B4-BE49-F238E27FC236}">
                <a16:creationId xmlns:a16="http://schemas.microsoft.com/office/drawing/2014/main" id="{0C650B4B-34F0-AB45-92D5-C6226D636D19}"/>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8E709A0-60E5-D844-89A9-EA847E9C73F1}"/>
              </a:ext>
            </a:extLst>
          </p:cNvPr>
          <p:cNvSpPr>
            <a:spLocks noGrp="1" noChangeArrowheads="1"/>
          </p:cNvSpPr>
          <p:nvPr>
            <p:ph type="title"/>
          </p:nvPr>
        </p:nvSpPr>
        <p:spPr>
          <a:xfrm>
            <a:off x="0" y="184150"/>
            <a:ext cx="9144000" cy="919163"/>
          </a:xfrm>
        </p:spPr>
        <p:txBody>
          <a:bodyPr/>
          <a:lstStyle/>
          <a:p>
            <a:pPr>
              <a:defRPr/>
            </a:pPr>
            <a:r>
              <a:rPr lang="en-US" altLang="en-US"/>
              <a:t>Polarization &amp; Phase: Interference</a:t>
            </a:r>
          </a:p>
        </p:txBody>
      </p:sp>
      <p:sp>
        <p:nvSpPr>
          <p:cNvPr id="25603" name="Rectangle 3">
            <a:extLst>
              <a:ext uri="{FF2B5EF4-FFF2-40B4-BE49-F238E27FC236}">
                <a16:creationId xmlns:a16="http://schemas.microsoft.com/office/drawing/2014/main" id="{ECCE777F-9C1A-6341-86A1-054CEBD4DE7A}"/>
              </a:ext>
            </a:extLst>
          </p:cNvPr>
          <p:cNvSpPr>
            <a:spLocks noGrp="1" noChangeArrowheads="1"/>
          </p:cNvSpPr>
          <p:nvPr>
            <p:ph type="body" idx="1"/>
          </p:nvPr>
        </p:nvSpPr>
        <p:spPr>
          <a:xfrm>
            <a:off x="4989513" y="1431925"/>
            <a:ext cx="3992562" cy="1939925"/>
          </a:xfrm>
        </p:spPr>
        <p:txBody>
          <a:bodyPr/>
          <a:lstStyle/>
          <a:p>
            <a:pPr>
              <a:defRPr/>
            </a:pPr>
            <a:r>
              <a:rPr lang="en-US" altLang="en-US" sz="2000"/>
              <a:t>Electric and magnetic fields are vectors - i.e. they have both magnitude and direction</a:t>
            </a:r>
          </a:p>
          <a:p>
            <a:pPr>
              <a:defRPr/>
            </a:pPr>
            <a:r>
              <a:rPr lang="en-US" altLang="en-US" sz="2000"/>
              <a:t>The inverse of the period (wavelength) is the frequency in Hz</a:t>
            </a:r>
          </a:p>
          <a:p>
            <a:pPr>
              <a:defRPr/>
            </a:pPr>
            <a:endParaRPr lang="en-US" altLang="en-US" sz="2000"/>
          </a:p>
        </p:txBody>
      </p:sp>
      <p:sp>
        <p:nvSpPr>
          <p:cNvPr id="25604" name="Line 5">
            <a:extLst>
              <a:ext uri="{FF2B5EF4-FFF2-40B4-BE49-F238E27FC236}">
                <a16:creationId xmlns:a16="http://schemas.microsoft.com/office/drawing/2014/main" id="{6EB6D286-058D-354C-AD09-2940EC6D75C7}"/>
              </a:ext>
            </a:extLst>
          </p:cNvPr>
          <p:cNvSpPr>
            <a:spLocks noChangeShapeType="1"/>
          </p:cNvSpPr>
          <p:nvPr/>
        </p:nvSpPr>
        <p:spPr bwMode="auto">
          <a:xfrm>
            <a:off x="2357438" y="1858963"/>
            <a:ext cx="0" cy="1604962"/>
          </a:xfrm>
          <a:prstGeom prst="line">
            <a:avLst/>
          </a:prstGeom>
          <a:noFill/>
          <a:ln w="9525">
            <a:solidFill>
              <a:schemeClr val="tx1"/>
            </a:solidFill>
            <a:round/>
            <a:headEnd type="triangle" w="med" len="med"/>
            <a:tailEnd/>
          </a:ln>
          <a:effectLst/>
        </p:spPr>
        <p:txBody>
          <a:bodyPr wrap="none" anchor="ctr"/>
          <a:lstStyle/>
          <a:p>
            <a:pPr algn="ctr">
              <a:defRPr/>
            </a:pPr>
            <a:endParaRPr lang="en-US">
              <a:latin typeface="Times New Roman" charset="0"/>
            </a:endParaRPr>
          </a:p>
        </p:txBody>
      </p:sp>
      <p:sp>
        <p:nvSpPr>
          <p:cNvPr id="25605" name="Line 6">
            <a:extLst>
              <a:ext uri="{FF2B5EF4-FFF2-40B4-BE49-F238E27FC236}">
                <a16:creationId xmlns:a16="http://schemas.microsoft.com/office/drawing/2014/main" id="{6A7DD10E-91CA-9A48-9400-F66A522C91C3}"/>
              </a:ext>
            </a:extLst>
          </p:cNvPr>
          <p:cNvSpPr>
            <a:spLocks noChangeShapeType="1"/>
          </p:cNvSpPr>
          <p:nvPr/>
        </p:nvSpPr>
        <p:spPr bwMode="auto">
          <a:xfrm>
            <a:off x="2336800" y="3463925"/>
            <a:ext cx="3536950" cy="1971675"/>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5606" name="Line 7">
            <a:extLst>
              <a:ext uri="{FF2B5EF4-FFF2-40B4-BE49-F238E27FC236}">
                <a16:creationId xmlns:a16="http://schemas.microsoft.com/office/drawing/2014/main" id="{E20FB17A-0131-6441-BD95-81CCBCF0BA0E}"/>
              </a:ext>
            </a:extLst>
          </p:cNvPr>
          <p:cNvSpPr>
            <a:spLocks noChangeShapeType="1"/>
          </p:cNvSpPr>
          <p:nvPr/>
        </p:nvSpPr>
        <p:spPr bwMode="auto">
          <a:xfrm flipH="1">
            <a:off x="1117600" y="3463925"/>
            <a:ext cx="1239838" cy="87471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nvGrpSpPr>
          <p:cNvPr id="54278" name="Group 8">
            <a:extLst>
              <a:ext uri="{FF2B5EF4-FFF2-40B4-BE49-F238E27FC236}">
                <a16:creationId xmlns:a16="http://schemas.microsoft.com/office/drawing/2014/main" id="{68774C8A-7A3E-E64A-82E5-078B26DC721C}"/>
              </a:ext>
            </a:extLst>
          </p:cNvPr>
          <p:cNvGrpSpPr>
            <a:grpSpLocks/>
          </p:cNvGrpSpPr>
          <p:nvPr/>
        </p:nvGrpSpPr>
        <p:grpSpPr bwMode="auto">
          <a:xfrm>
            <a:off x="2479675" y="2713038"/>
            <a:ext cx="854075" cy="1300162"/>
            <a:chOff x="800" y="1709"/>
            <a:chExt cx="538" cy="819"/>
          </a:xfrm>
        </p:grpSpPr>
        <p:sp>
          <p:nvSpPr>
            <p:cNvPr id="25655" name="Line 9">
              <a:extLst>
                <a:ext uri="{FF2B5EF4-FFF2-40B4-BE49-F238E27FC236}">
                  <a16:creationId xmlns:a16="http://schemas.microsoft.com/office/drawing/2014/main" id="{A7C3F74A-7407-4C43-9F3B-F9261165054F}"/>
                </a:ext>
              </a:extLst>
            </p:cNvPr>
            <p:cNvSpPr>
              <a:spLocks noChangeShapeType="1"/>
            </p:cNvSpPr>
            <p:nvPr/>
          </p:nvSpPr>
          <p:spPr bwMode="auto">
            <a:xfrm flipV="1">
              <a:off x="800" y="2106"/>
              <a:ext cx="0" cy="115"/>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56" name="Line 10">
              <a:extLst>
                <a:ext uri="{FF2B5EF4-FFF2-40B4-BE49-F238E27FC236}">
                  <a16:creationId xmlns:a16="http://schemas.microsoft.com/office/drawing/2014/main" id="{748D8FB4-4927-7645-B715-0BDEB95CAB8E}"/>
                </a:ext>
              </a:extLst>
            </p:cNvPr>
            <p:cNvSpPr>
              <a:spLocks noChangeShapeType="1"/>
            </p:cNvSpPr>
            <p:nvPr/>
          </p:nvSpPr>
          <p:spPr bwMode="auto">
            <a:xfrm flipV="1">
              <a:off x="877" y="1978"/>
              <a:ext cx="0" cy="294"/>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57" name="Line 11">
              <a:extLst>
                <a:ext uri="{FF2B5EF4-FFF2-40B4-BE49-F238E27FC236}">
                  <a16:creationId xmlns:a16="http://schemas.microsoft.com/office/drawing/2014/main" id="{2CFABB62-D9E2-6C4F-BCF0-9CEBC97A367F}"/>
                </a:ext>
              </a:extLst>
            </p:cNvPr>
            <p:cNvSpPr>
              <a:spLocks noChangeShapeType="1"/>
            </p:cNvSpPr>
            <p:nvPr/>
          </p:nvSpPr>
          <p:spPr bwMode="auto">
            <a:xfrm flipV="1">
              <a:off x="966" y="1862"/>
              <a:ext cx="0" cy="461"/>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58" name="Line 12">
              <a:extLst>
                <a:ext uri="{FF2B5EF4-FFF2-40B4-BE49-F238E27FC236}">
                  <a16:creationId xmlns:a16="http://schemas.microsoft.com/office/drawing/2014/main" id="{111C39EB-0CC0-CF44-A499-D1717EF710A8}"/>
                </a:ext>
              </a:extLst>
            </p:cNvPr>
            <p:cNvSpPr>
              <a:spLocks noChangeShapeType="1"/>
            </p:cNvSpPr>
            <p:nvPr/>
          </p:nvSpPr>
          <p:spPr bwMode="auto">
            <a:xfrm flipV="1">
              <a:off x="1056" y="1709"/>
              <a:ext cx="0" cy="665"/>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59" name="Line 13">
              <a:extLst>
                <a:ext uri="{FF2B5EF4-FFF2-40B4-BE49-F238E27FC236}">
                  <a16:creationId xmlns:a16="http://schemas.microsoft.com/office/drawing/2014/main" id="{3218ADFB-425C-6F44-942C-8016AD20314D}"/>
                </a:ext>
              </a:extLst>
            </p:cNvPr>
            <p:cNvSpPr>
              <a:spLocks noChangeShapeType="1"/>
            </p:cNvSpPr>
            <p:nvPr/>
          </p:nvSpPr>
          <p:spPr bwMode="auto">
            <a:xfrm flipV="1">
              <a:off x="1146" y="1888"/>
              <a:ext cx="0" cy="538"/>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60" name="Line 14">
              <a:extLst>
                <a:ext uri="{FF2B5EF4-FFF2-40B4-BE49-F238E27FC236}">
                  <a16:creationId xmlns:a16="http://schemas.microsoft.com/office/drawing/2014/main" id="{98963330-053A-5C43-A600-C1BE91FAD65D}"/>
                </a:ext>
              </a:extLst>
            </p:cNvPr>
            <p:cNvSpPr>
              <a:spLocks noChangeShapeType="1"/>
            </p:cNvSpPr>
            <p:nvPr/>
          </p:nvSpPr>
          <p:spPr bwMode="auto">
            <a:xfrm flipV="1">
              <a:off x="1235" y="2144"/>
              <a:ext cx="0" cy="333"/>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61" name="Line 15">
              <a:extLst>
                <a:ext uri="{FF2B5EF4-FFF2-40B4-BE49-F238E27FC236}">
                  <a16:creationId xmlns:a16="http://schemas.microsoft.com/office/drawing/2014/main" id="{B5CEB393-4CA9-384E-A0D1-14FFF938EFD5}"/>
                </a:ext>
              </a:extLst>
            </p:cNvPr>
            <p:cNvSpPr>
              <a:spLocks noChangeShapeType="1"/>
            </p:cNvSpPr>
            <p:nvPr/>
          </p:nvSpPr>
          <p:spPr bwMode="auto">
            <a:xfrm flipV="1">
              <a:off x="1338" y="2387"/>
              <a:ext cx="0" cy="141"/>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4279" name="Group 16">
            <a:extLst>
              <a:ext uri="{FF2B5EF4-FFF2-40B4-BE49-F238E27FC236}">
                <a16:creationId xmlns:a16="http://schemas.microsoft.com/office/drawing/2014/main" id="{28CA9EA4-BDFC-6842-8D03-313123245F04}"/>
              </a:ext>
            </a:extLst>
          </p:cNvPr>
          <p:cNvGrpSpPr>
            <a:grpSpLocks/>
          </p:cNvGrpSpPr>
          <p:nvPr/>
        </p:nvGrpSpPr>
        <p:grpSpPr bwMode="auto">
          <a:xfrm>
            <a:off x="4384675" y="3760788"/>
            <a:ext cx="854075" cy="1300162"/>
            <a:chOff x="800" y="1709"/>
            <a:chExt cx="538" cy="819"/>
          </a:xfrm>
        </p:grpSpPr>
        <p:sp>
          <p:nvSpPr>
            <p:cNvPr id="25648" name="Line 17">
              <a:extLst>
                <a:ext uri="{FF2B5EF4-FFF2-40B4-BE49-F238E27FC236}">
                  <a16:creationId xmlns:a16="http://schemas.microsoft.com/office/drawing/2014/main" id="{E26414FB-A3B4-A24A-BA3F-C911F2C91210}"/>
                </a:ext>
              </a:extLst>
            </p:cNvPr>
            <p:cNvSpPr>
              <a:spLocks noChangeShapeType="1"/>
            </p:cNvSpPr>
            <p:nvPr/>
          </p:nvSpPr>
          <p:spPr bwMode="auto">
            <a:xfrm flipV="1">
              <a:off x="800" y="2106"/>
              <a:ext cx="0" cy="115"/>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49" name="Line 18">
              <a:extLst>
                <a:ext uri="{FF2B5EF4-FFF2-40B4-BE49-F238E27FC236}">
                  <a16:creationId xmlns:a16="http://schemas.microsoft.com/office/drawing/2014/main" id="{55FBB710-FE73-4249-8D67-70A233579608}"/>
                </a:ext>
              </a:extLst>
            </p:cNvPr>
            <p:cNvSpPr>
              <a:spLocks noChangeShapeType="1"/>
            </p:cNvSpPr>
            <p:nvPr/>
          </p:nvSpPr>
          <p:spPr bwMode="auto">
            <a:xfrm flipV="1">
              <a:off x="877" y="1978"/>
              <a:ext cx="0" cy="294"/>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50" name="Line 19">
              <a:extLst>
                <a:ext uri="{FF2B5EF4-FFF2-40B4-BE49-F238E27FC236}">
                  <a16:creationId xmlns:a16="http://schemas.microsoft.com/office/drawing/2014/main" id="{ED6333B8-E17B-F541-BA02-7E1A07B6E316}"/>
                </a:ext>
              </a:extLst>
            </p:cNvPr>
            <p:cNvSpPr>
              <a:spLocks noChangeShapeType="1"/>
            </p:cNvSpPr>
            <p:nvPr/>
          </p:nvSpPr>
          <p:spPr bwMode="auto">
            <a:xfrm flipV="1">
              <a:off x="966" y="1862"/>
              <a:ext cx="0" cy="461"/>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51" name="Line 20">
              <a:extLst>
                <a:ext uri="{FF2B5EF4-FFF2-40B4-BE49-F238E27FC236}">
                  <a16:creationId xmlns:a16="http://schemas.microsoft.com/office/drawing/2014/main" id="{A5FAF646-5EA4-C64D-9ADC-29DEDE0C8561}"/>
                </a:ext>
              </a:extLst>
            </p:cNvPr>
            <p:cNvSpPr>
              <a:spLocks noChangeShapeType="1"/>
            </p:cNvSpPr>
            <p:nvPr/>
          </p:nvSpPr>
          <p:spPr bwMode="auto">
            <a:xfrm flipV="1">
              <a:off x="1056" y="1709"/>
              <a:ext cx="0" cy="665"/>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52" name="Line 21">
              <a:extLst>
                <a:ext uri="{FF2B5EF4-FFF2-40B4-BE49-F238E27FC236}">
                  <a16:creationId xmlns:a16="http://schemas.microsoft.com/office/drawing/2014/main" id="{27E45525-5DA9-CA49-BDBE-3492C7C25971}"/>
                </a:ext>
              </a:extLst>
            </p:cNvPr>
            <p:cNvSpPr>
              <a:spLocks noChangeShapeType="1"/>
            </p:cNvSpPr>
            <p:nvPr/>
          </p:nvSpPr>
          <p:spPr bwMode="auto">
            <a:xfrm flipV="1">
              <a:off x="1146" y="1888"/>
              <a:ext cx="0" cy="538"/>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53" name="Line 22">
              <a:extLst>
                <a:ext uri="{FF2B5EF4-FFF2-40B4-BE49-F238E27FC236}">
                  <a16:creationId xmlns:a16="http://schemas.microsoft.com/office/drawing/2014/main" id="{CCFE932D-EC64-5548-A700-691B0E3AA86A}"/>
                </a:ext>
              </a:extLst>
            </p:cNvPr>
            <p:cNvSpPr>
              <a:spLocks noChangeShapeType="1"/>
            </p:cNvSpPr>
            <p:nvPr/>
          </p:nvSpPr>
          <p:spPr bwMode="auto">
            <a:xfrm flipV="1">
              <a:off x="1235" y="2144"/>
              <a:ext cx="0" cy="333"/>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54" name="Line 23">
              <a:extLst>
                <a:ext uri="{FF2B5EF4-FFF2-40B4-BE49-F238E27FC236}">
                  <a16:creationId xmlns:a16="http://schemas.microsoft.com/office/drawing/2014/main" id="{C97E118E-2349-2248-A4E3-70E07A11A891}"/>
                </a:ext>
              </a:extLst>
            </p:cNvPr>
            <p:cNvSpPr>
              <a:spLocks noChangeShapeType="1"/>
            </p:cNvSpPr>
            <p:nvPr/>
          </p:nvSpPr>
          <p:spPr bwMode="auto">
            <a:xfrm flipV="1">
              <a:off x="1338" y="2387"/>
              <a:ext cx="0" cy="141"/>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4280" name="Group 24">
            <a:extLst>
              <a:ext uri="{FF2B5EF4-FFF2-40B4-BE49-F238E27FC236}">
                <a16:creationId xmlns:a16="http://schemas.microsoft.com/office/drawing/2014/main" id="{0EDEDC0F-D21B-C249-880F-BB42F4E612E8}"/>
              </a:ext>
            </a:extLst>
          </p:cNvPr>
          <p:cNvGrpSpPr>
            <a:grpSpLocks/>
          </p:cNvGrpSpPr>
          <p:nvPr/>
        </p:nvGrpSpPr>
        <p:grpSpPr bwMode="auto">
          <a:xfrm>
            <a:off x="2276475" y="3546475"/>
            <a:ext cx="1046163" cy="771525"/>
            <a:chOff x="672" y="2234"/>
            <a:chExt cx="659" cy="486"/>
          </a:xfrm>
        </p:grpSpPr>
        <p:sp>
          <p:nvSpPr>
            <p:cNvPr id="25641" name="Line 25">
              <a:extLst>
                <a:ext uri="{FF2B5EF4-FFF2-40B4-BE49-F238E27FC236}">
                  <a16:creationId xmlns:a16="http://schemas.microsoft.com/office/drawing/2014/main" id="{FCAF1A89-01DF-A246-B338-DFD98140F24B}"/>
                </a:ext>
              </a:extLst>
            </p:cNvPr>
            <p:cNvSpPr>
              <a:spLocks noChangeShapeType="1"/>
            </p:cNvSpPr>
            <p:nvPr/>
          </p:nvSpPr>
          <p:spPr bwMode="auto">
            <a:xfrm flipH="1">
              <a:off x="710" y="2234"/>
              <a:ext cx="90" cy="76"/>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42" name="Line 26">
              <a:extLst>
                <a:ext uri="{FF2B5EF4-FFF2-40B4-BE49-F238E27FC236}">
                  <a16:creationId xmlns:a16="http://schemas.microsoft.com/office/drawing/2014/main" id="{64F97719-BDE6-6941-B20E-85B377B4B396}"/>
                </a:ext>
              </a:extLst>
            </p:cNvPr>
            <p:cNvSpPr>
              <a:spLocks noChangeShapeType="1"/>
            </p:cNvSpPr>
            <p:nvPr/>
          </p:nvSpPr>
          <p:spPr bwMode="auto">
            <a:xfrm flipH="1">
              <a:off x="685" y="2272"/>
              <a:ext cx="192" cy="166"/>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43" name="Line 27">
              <a:extLst>
                <a:ext uri="{FF2B5EF4-FFF2-40B4-BE49-F238E27FC236}">
                  <a16:creationId xmlns:a16="http://schemas.microsoft.com/office/drawing/2014/main" id="{47D3EEAE-88B3-F441-A707-49DAD235D8DD}"/>
                </a:ext>
              </a:extLst>
            </p:cNvPr>
            <p:cNvSpPr>
              <a:spLocks noChangeShapeType="1"/>
            </p:cNvSpPr>
            <p:nvPr/>
          </p:nvSpPr>
          <p:spPr bwMode="auto">
            <a:xfrm flipH="1">
              <a:off x="672" y="2310"/>
              <a:ext cx="294" cy="269"/>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44" name="Line 28">
              <a:extLst>
                <a:ext uri="{FF2B5EF4-FFF2-40B4-BE49-F238E27FC236}">
                  <a16:creationId xmlns:a16="http://schemas.microsoft.com/office/drawing/2014/main" id="{C26EB8CE-6E08-AE4C-A94B-7B823E7230C9}"/>
                </a:ext>
              </a:extLst>
            </p:cNvPr>
            <p:cNvSpPr>
              <a:spLocks noChangeShapeType="1"/>
            </p:cNvSpPr>
            <p:nvPr/>
          </p:nvSpPr>
          <p:spPr bwMode="auto">
            <a:xfrm flipH="1">
              <a:off x="672" y="2374"/>
              <a:ext cx="384" cy="346"/>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45" name="Line 29">
              <a:extLst>
                <a:ext uri="{FF2B5EF4-FFF2-40B4-BE49-F238E27FC236}">
                  <a16:creationId xmlns:a16="http://schemas.microsoft.com/office/drawing/2014/main" id="{0A02A81C-1D70-1B43-82C6-51BCC4AEEA39}"/>
                </a:ext>
              </a:extLst>
            </p:cNvPr>
            <p:cNvSpPr>
              <a:spLocks noChangeShapeType="1"/>
            </p:cNvSpPr>
            <p:nvPr/>
          </p:nvSpPr>
          <p:spPr bwMode="auto">
            <a:xfrm flipH="1">
              <a:off x="851" y="2426"/>
              <a:ext cx="295" cy="268"/>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46" name="Line 30">
              <a:extLst>
                <a:ext uri="{FF2B5EF4-FFF2-40B4-BE49-F238E27FC236}">
                  <a16:creationId xmlns:a16="http://schemas.microsoft.com/office/drawing/2014/main" id="{E90B78CD-FD20-3240-8E59-6DFAD39BB57A}"/>
                </a:ext>
              </a:extLst>
            </p:cNvPr>
            <p:cNvSpPr>
              <a:spLocks noChangeShapeType="1"/>
            </p:cNvSpPr>
            <p:nvPr/>
          </p:nvSpPr>
          <p:spPr bwMode="auto">
            <a:xfrm flipH="1">
              <a:off x="1056" y="2477"/>
              <a:ext cx="179" cy="179"/>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47" name="Line 31">
              <a:extLst>
                <a:ext uri="{FF2B5EF4-FFF2-40B4-BE49-F238E27FC236}">
                  <a16:creationId xmlns:a16="http://schemas.microsoft.com/office/drawing/2014/main" id="{61A217C0-F4ED-0D41-9A1E-59B7D70018C0}"/>
                </a:ext>
              </a:extLst>
            </p:cNvPr>
            <p:cNvSpPr>
              <a:spLocks noChangeShapeType="1"/>
            </p:cNvSpPr>
            <p:nvPr/>
          </p:nvSpPr>
          <p:spPr bwMode="auto">
            <a:xfrm flipH="1">
              <a:off x="1267" y="2528"/>
              <a:ext cx="64" cy="89"/>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4281" name="Group 32">
            <a:extLst>
              <a:ext uri="{FF2B5EF4-FFF2-40B4-BE49-F238E27FC236}">
                <a16:creationId xmlns:a16="http://schemas.microsoft.com/office/drawing/2014/main" id="{6ECFEFC2-74D3-F542-A9D6-73C5681BF7B9}"/>
              </a:ext>
            </a:extLst>
          </p:cNvPr>
          <p:cNvGrpSpPr>
            <a:grpSpLocks/>
          </p:cNvGrpSpPr>
          <p:nvPr/>
        </p:nvGrpSpPr>
        <p:grpSpPr bwMode="auto">
          <a:xfrm>
            <a:off x="4162425" y="4613275"/>
            <a:ext cx="1046163" cy="771525"/>
            <a:chOff x="672" y="2234"/>
            <a:chExt cx="659" cy="486"/>
          </a:xfrm>
        </p:grpSpPr>
        <p:sp>
          <p:nvSpPr>
            <p:cNvPr id="25634" name="Line 33">
              <a:extLst>
                <a:ext uri="{FF2B5EF4-FFF2-40B4-BE49-F238E27FC236}">
                  <a16:creationId xmlns:a16="http://schemas.microsoft.com/office/drawing/2014/main" id="{D6AF8AA1-7EEC-EE4B-82A9-A06CA6C8E4B3}"/>
                </a:ext>
              </a:extLst>
            </p:cNvPr>
            <p:cNvSpPr>
              <a:spLocks noChangeShapeType="1"/>
            </p:cNvSpPr>
            <p:nvPr/>
          </p:nvSpPr>
          <p:spPr bwMode="auto">
            <a:xfrm flipH="1">
              <a:off x="710" y="2234"/>
              <a:ext cx="90" cy="76"/>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35" name="Line 34">
              <a:extLst>
                <a:ext uri="{FF2B5EF4-FFF2-40B4-BE49-F238E27FC236}">
                  <a16:creationId xmlns:a16="http://schemas.microsoft.com/office/drawing/2014/main" id="{83372B86-4CBC-5D47-B4E3-BA91411F8B2D}"/>
                </a:ext>
              </a:extLst>
            </p:cNvPr>
            <p:cNvSpPr>
              <a:spLocks noChangeShapeType="1"/>
            </p:cNvSpPr>
            <p:nvPr/>
          </p:nvSpPr>
          <p:spPr bwMode="auto">
            <a:xfrm flipH="1">
              <a:off x="685" y="2272"/>
              <a:ext cx="192" cy="166"/>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36" name="Line 35">
              <a:extLst>
                <a:ext uri="{FF2B5EF4-FFF2-40B4-BE49-F238E27FC236}">
                  <a16:creationId xmlns:a16="http://schemas.microsoft.com/office/drawing/2014/main" id="{DF8A6092-BE8B-3D43-9CDB-45D56A996296}"/>
                </a:ext>
              </a:extLst>
            </p:cNvPr>
            <p:cNvSpPr>
              <a:spLocks noChangeShapeType="1"/>
            </p:cNvSpPr>
            <p:nvPr/>
          </p:nvSpPr>
          <p:spPr bwMode="auto">
            <a:xfrm flipH="1">
              <a:off x="672" y="2310"/>
              <a:ext cx="294" cy="269"/>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37" name="Line 36">
              <a:extLst>
                <a:ext uri="{FF2B5EF4-FFF2-40B4-BE49-F238E27FC236}">
                  <a16:creationId xmlns:a16="http://schemas.microsoft.com/office/drawing/2014/main" id="{E5C92913-8D8A-A042-AC1D-E58D23D3B22B}"/>
                </a:ext>
              </a:extLst>
            </p:cNvPr>
            <p:cNvSpPr>
              <a:spLocks noChangeShapeType="1"/>
            </p:cNvSpPr>
            <p:nvPr/>
          </p:nvSpPr>
          <p:spPr bwMode="auto">
            <a:xfrm flipH="1">
              <a:off x="672" y="2374"/>
              <a:ext cx="384" cy="346"/>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38" name="Line 37">
              <a:extLst>
                <a:ext uri="{FF2B5EF4-FFF2-40B4-BE49-F238E27FC236}">
                  <a16:creationId xmlns:a16="http://schemas.microsoft.com/office/drawing/2014/main" id="{2BBA8D85-4DF1-D54D-85CC-4808A30B4AA2}"/>
                </a:ext>
              </a:extLst>
            </p:cNvPr>
            <p:cNvSpPr>
              <a:spLocks noChangeShapeType="1"/>
            </p:cNvSpPr>
            <p:nvPr/>
          </p:nvSpPr>
          <p:spPr bwMode="auto">
            <a:xfrm flipH="1">
              <a:off x="851" y="2426"/>
              <a:ext cx="295" cy="268"/>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39" name="Line 38">
              <a:extLst>
                <a:ext uri="{FF2B5EF4-FFF2-40B4-BE49-F238E27FC236}">
                  <a16:creationId xmlns:a16="http://schemas.microsoft.com/office/drawing/2014/main" id="{E009790F-5246-0D4C-BCDF-19FB2391AAFF}"/>
                </a:ext>
              </a:extLst>
            </p:cNvPr>
            <p:cNvSpPr>
              <a:spLocks noChangeShapeType="1"/>
            </p:cNvSpPr>
            <p:nvPr/>
          </p:nvSpPr>
          <p:spPr bwMode="auto">
            <a:xfrm flipH="1">
              <a:off x="1056" y="2477"/>
              <a:ext cx="179" cy="179"/>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40" name="Line 39">
              <a:extLst>
                <a:ext uri="{FF2B5EF4-FFF2-40B4-BE49-F238E27FC236}">
                  <a16:creationId xmlns:a16="http://schemas.microsoft.com/office/drawing/2014/main" id="{2CE9A413-23F2-3F44-92D1-42A971B197CF}"/>
                </a:ext>
              </a:extLst>
            </p:cNvPr>
            <p:cNvSpPr>
              <a:spLocks noChangeShapeType="1"/>
            </p:cNvSpPr>
            <p:nvPr/>
          </p:nvSpPr>
          <p:spPr bwMode="auto">
            <a:xfrm flipH="1">
              <a:off x="1267" y="2528"/>
              <a:ext cx="64" cy="89"/>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4282" name="Group 40">
            <a:extLst>
              <a:ext uri="{FF2B5EF4-FFF2-40B4-BE49-F238E27FC236}">
                <a16:creationId xmlns:a16="http://schemas.microsoft.com/office/drawing/2014/main" id="{11358244-5448-764E-94A9-B0B87E78EF34}"/>
              </a:ext>
            </a:extLst>
          </p:cNvPr>
          <p:cNvGrpSpPr>
            <a:grpSpLocks/>
          </p:cNvGrpSpPr>
          <p:nvPr/>
        </p:nvGrpSpPr>
        <p:grpSpPr bwMode="auto">
          <a:xfrm rot="10800000">
            <a:off x="3402013" y="3717925"/>
            <a:ext cx="1046162" cy="771525"/>
            <a:chOff x="672" y="2234"/>
            <a:chExt cx="659" cy="486"/>
          </a:xfrm>
        </p:grpSpPr>
        <p:sp>
          <p:nvSpPr>
            <p:cNvPr id="25627" name="Line 41">
              <a:extLst>
                <a:ext uri="{FF2B5EF4-FFF2-40B4-BE49-F238E27FC236}">
                  <a16:creationId xmlns:a16="http://schemas.microsoft.com/office/drawing/2014/main" id="{73C2F996-90A8-F946-9613-91A5E5359138}"/>
                </a:ext>
              </a:extLst>
            </p:cNvPr>
            <p:cNvSpPr>
              <a:spLocks noChangeShapeType="1"/>
            </p:cNvSpPr>
            <p:nvPr/>
          </p:nvSpPr>
          <p:spPr bwMode="auto">
            <a:xfrm flipH="1">
              <a:off x="710" y="2236"/>
              <a:ext cx="90" cy="76"/>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28" name="Line 42">
              <a:extLst>
                <a:ext uri="{FF2B5EF4-FFF2-40B4-BE49-F238E27FC236}">
                  <a16:creationId xmlns:a16="http://schemas.microsoft.com/office/drawing/2014/main" id="{8C5C08B6-B1B8-7249-B09A-C7E88E18D516}"/>
                </a:ext>
              </a:extLst>
            </p:cNvPr>
            <p:cNvSpPr>
              <a:spLocks noChangeShapeType="1"/>
            </p:cNvSpPr>
            <p:nvPr/>
          </p:nvSpPr>
          <p:spPr bwMode="auto">
            <a:xfrm flipH="1">
              <a:off x="685" y="2274"/>
              <a:ext cx="192" cy="166"/>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29" name="Line 43">
              <a:extLst>
                <a:ext uri="{FF2B5EF4-FFF2-40B4-BE49-F238E27FC236}">
                  <a16:creationId xmlns:a16="http://schemas.microsoft.com/office/drawing/2014/main" id="{0118146F-F517-3D4A-B5EC-D9DD884BA11A}"/>
                </a:ext>
              </a:extLst>
            </p:cNvPr>
            <p:cNvSpPr>
              <a:spLocks noChangeShapeType="1"/>
            </p:cNvSpPr>
            <p:nvPr/>
          </p:nvSpPr>
          <p:spPr bwMode="auto">
            <a:xfrm flipH="1">
              <a:off x="672" y="2321"/>
              <a:ext cx="294" cy="269"/>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30" name="Line 44">
              <a:extLst>
                <a:ext uri="{FF2B5EF4-FFF2-40B4-BE49-F238E27FC236}">
                  <a16:creationId xmlns:a16="http://schemas.microsoft.com/office/drawing/2014/main" id="{9B01F042-B7BC-4C43-B436-B517DAA90553}"/>
                </a:ext>
              </a:extLst>
            </p:cNvPr>
            <p:cNvSpPr>
              <a:spLocks noChangeShapeType="1"/>
            </p:cNvSpPr>
            <p:nvPr/>
          </p:nvSpPr>
          <p:spPr bwMode="auto">
            <a:xfrm flipH="1">
              <a:off x="672" y="2376"/>
              <a:ext cx="384" cy="346"/>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31" name="Line 45">
              <a:extLst>
                <a:ext uri="{FF2B5EF4-FFF2-40B4-BE49-F238E27FC236}">
                  <a16:creationId xmlns:a16="http://schemas.microsoft.com/office/drawing/2014/main" id="{02DF6C50-15D6-B341-83B9-5CE61CAF7C5D}"/>
                </a:ext>
              </a:extLst>
            </p:cNvPr>
            <p:cNvSpPr>
              <a:spLocks noChangeShapeType="1"/>
            </p:cNvSpPr>
            <p:nvPr/>
          </p:nvSpPr>
          <p:spPr bwMode="auto">
            <a:xfrm flipH="1">
              <a:off x="860" y="2428"/>
              <a:ext cx="295" cy="268"/>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32" name="Line 46">
              <a:extLst>
                <a:ext uri="{FF2B5EF4-FFF2-40B4-BE49-F238E27FC236}">
                  <a16:creationId xmlns:a16="http://schemas.microsoft.com/office/drawing/2014/main" id="{F67E5460-CDA6-E34E-9261-63408DDE9812}"/>
                </a:ext>
              </a:extLst>
            </p:cNvPr>
            <p:cNvSpPr>
              <a:spLocks noChangeShapeType="1"/>
            </p:cNvSpPr>
            <p:nvPr/>
          </p:nvSpPr>
          <p:spPr bwMode="auto">
            <a:xfrm flipH="1">
              <a:off x="1065" y="2488"/>
              <a:ext cx="179" cy="179"/>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sp>
          <p:nvSpPr>
            <p:cNvPr id="25633" name="Line 47">
              <a:extLst>
                <a:ext uri="{FF2B5EF4-FFF2-40B4-BE49-F238E27FC236}">
                  <a16:creationId xmlns:a16="http://schemas.microsoft.com/office/drawing/2014/main" id="{979151A2-7253-A54A-853B-B11025732D3C}"/>
                </a:ext>
              </a:extLst>
            </p:cNvPr>
            <p:cNvSpPr>
              <a:spLocks noChangeShapeType="1"/>
            </p:cNvSpPr>
            <p:nvPr/>
          </p:nvSpPr>
          <p:spPr bwMode="auto">
            <a:xfrm flipH="1">
              <a:off x="1267" y="2539"/>
              <a:ext cx="64" cy="89"/>
            </a:xfrm>
            <a:prstGeom prst="line">
              <a:avLst/>
            </a:prstGeom>
            <a:noFill/>
            <a:ln w="9525">
              <a:solidFill>
                <a:srgbClr val="CCCCFF"/>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4283" name="Group 48">
            <a:extLst>
              <a:ext uri="{FF2B5EF4-FFF2-40B4-BE49-F238E27FC236}">
                <a16:creationId xmlns:a16="http://schemas.microsoft.com/office/drawing/2014/main" id="{742759E5-E9BD-F845-A3CE-7C6BA7982A47}"/>
              </a:ext>
            </a:extLst>
          </p:cNvPr>
          <p:cNvGrpSpPr>
            <a:grpSpLocks/>
          </p:cNvGrpSpPr>
          <p:nvPr/>
        </p:nvGrpSpPr>
        <p:grpSpPr bwMode="auto">
          <a:xfrm flipH="1" flipV="1">
            <a:off x="3384550" y="4056063"/>
            <a:ext cx="854075" cy="1300162"/>
            <a:chOff x="800" y="1709"/>
            <a:chExt cx="538" cy="819"/>
          </a:xfrm>
        </p:grpSpPr>
        <p:sp>
          <p:nvSpPr>
            <p:cNvPr id="25620" name="Line 49">
              <a:extLst>
                <a:ext uri="{FF2B5EF4-FFF2-40B4-BE49-F238E27FC236}">
                  <a16:creationId xmlns:a16="http://schemas.microsoft.com/office/drawing/2014/main" id="{8AF713F8-C948-FB40-AC84-53EE6ECBC0B1}"/>
                </a:ext>
              </a:extLst>
            </p:cNvPr>
            <p:cNvSpPr>
              <a:spLocks noChangeShapeType="1"/>
            </p:cNvSpPr>
            <p:nvPr/>
          </p:nvSpPr>
          <p:spPr bwMode="auto">
            <a:xfrm flipV="1">
              <a:off x="800" y="2106"/>
              <a:ext cx="0" cy="115"/>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21" name="Line 50">
              <a:extLst>
                <a:ext uri="{FF2B5EF4-FFF2-40B4-BE49-F238E27FC236}">
                  <a16:creationId xmlns:a16="http://schemas.microsoft.com/office/drawing/2014/main" id="{7E2A63BA-7229-8740-8201-310D7E0AE48C}"/>
                </a:ext>
              </a:extLst>
            </p:cNvPr>
            <p:cNvSpPr>
              <a:spLocks noChangeShapeType="1"/>
            </p:cNvSpPr>
            <p:nvPr/>
          </p:nvSpPr>
          <p:spPr bwMode="auto">
            <a:xfrm flipV="1">
              <a:off x="877" y="1978"/>
              <a:ext cx="0" cy="294"/>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22" name="Line 51">
              <a:extLst>
                <a:ext uri="{FF2B5EF4-FFF2-40B4-BE49-F238E27FC236}">
                  <a16:creationId xmlns:a16="http://schemas.microsoft.com/office/drawing/2014/main" id="{0F1B3DDC-1973-9044-BB0D-07639284DFB4}"/>
                </a:ext>
              </a:extLst>
            </p:cNvPr>
            <p:cNvSpPr>
              <a:spLocks noChangeShapeType="1"/>
            </p:cNvSpPr>
            <p:nvPr/>
          </p:nvSpPr>
          <p:spPr bwMode="auto">
            <a:xfrm flipV="1">
              <a:off x="966" y="1862"/>
              <a:ext cx="0" cy="461"/>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23" name="Line 52">
              <a:extLst>
                <a:ext uri="{FF2B5EF4-FFF2-40B4-BE49-F238E27FC236}">
                  <a16:creationId xmlns:a16="http://schemas.microsoft.com/office/drawing/2014/main" id="{09F1B743-5ECB-FC47-B4DA-7F568986A3E7}"/>
                </a:ext>
              </a:extLst>
            </p:cNvPr>
            <p:cNvSpPr>
              <a:spLocks noChangeShapeType="1"/>
            </p:cNvSpPr>
            <p:nvPr/>
          </p:nvSpPr>
          <p:spPr bwMode="auto">
            <a:xfrm flipV="1">
              <a:off x="1056" y="1709"/>
              <a:ext cx="0" cy="665"/>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24" name="Line 53">
              <a:extLst>
                <a:ext uri="{FF2B5EF4-FFF2-40B4-BE49-F238E27FC236}">
                  <a16:creationId xmlns:a16="http://schemas.microsoft.com/office/drawing/2014/main" id="{ADF5D66D-BD36-814E-B781-425DBCA025CF}"/>
                </a:ext>
              </a:extLst>
            </p:cNvPr>
            <p:cNvSpPr>
              <a:spLocks noChangeShapeType="1"/>
            </p:cNvSpPr>
            <p:nvPr/>
          </p:nvSpPr>
          <p:spPr bwMode="auto">
            <a:xfrm flipV="1">
              <a:off x="1146" y="1888"/>
              <a:ext cx="0" cy="538"/>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25" name="Line 54">
              <a:extLst>
                <a:ext uri="{FF2B5EF4-FFF2-40B4-BE49-F238E27FC236}">
                  <a16:creationId xmlns:a16="http://schemas.microsoft.com/office/drawing/2014/main" id="{DCEFCC1C-0309-954C-96B0-ABAB98667886}"/>
                </a:ext>
              </a:extLst>
            </p:cNvPr>
            <p:cNvSpPr>
              <a:spLocks noChangeShapeType="1"/>
            </p:cNvSpPr>
            <p:nvPr/>
          </p:nvSpPr>
          <p:spPr bwMode="auto">
            <a:xfrm flipV="1">
              <a:off x="1235" y="2144"/>
              <a:ext cx="0" cy="333"/>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sp>
          <p:nvSpPr>
            <p:cNvPr id="25626" name="Line 55">
              <a:extLst>
                <a:ext uri="{FF2B5EF4-FFF2-40B4-BE49-F238E27FC236}">
                  <a16:creationId xmlns:a16="http://schemas.microsoft.com/office/drawing/2014/main" id="{5629DC82-5C35-8B4B-9EFC-2126826FB1CE}"/>
                </a:ext>
              </a:extLst>
            </p:cNvPr>
            <p:cNvSpPr>
              <a:spLocks noChangeShapeType="1"/>
            </p:cNvSpPr>
            <p:nvPr/>
          </p:nvSpPr>
          <p:spPr bwMode="auto">
            <a:xfrm flipV="1">
              <a:off x="1338" y="2387"/>
              <a:ext cx="0" cy="141"/>
            </a:xfrm>
            <a:prstGeom prst="line">
              <a:avLst/>
            </a:prstGeom>
            <a:noFill/>
            <a:ln w="9525">
              <a:solidFill>
                <a:srgbClr val="FF0066"/>
              </a:solidFill>
              <a:round/>
              <a:headEnd/>
              <a:tailEnd type="triangle" w="med" len="med"/>
            </a:ln>
            <a:effectLst/>
          </p:spPr>
          <p:txBody>
            <a:bodyPr wrap="none" anchor="ctr"/>
            <a:lstStyle/>
            <a:p>
              <a:pPr algn="ctr">
                <a:defRPr/>
              </a:pPr>
              <a:endParaRPr lang="en-US">
                <a:latin typeface="Times New Roman" charset="0"/>
              </a:endParaRPr>
            </a:p>
          </p:txBody>
        </p:sp>
      </p:grpSp>
      <p:sp>
        <p:nvSpPr>
          <p:cNvPr id="25613" name="Line 56">
            <a:extLst>
              <a:ext uri="{FF2B5EF4-FFF2-40B4-BE49-F238E27FC236}">
                <a16:creationId xmlns:a16="http://schemas.microsoft.com/office/drawing/2014/main" id="{E96B8D74-995C-4844-89EF-33F27B0322C6}"/>
              </a:ext>
            </a:extLst>
          </p:cNvPr>
          <p:cNvSpPr>
            <a:spLocks noChangeShapeType="1"/>
          </p:cNvSpPr>
          <p:nvPr/>
        </p:nvSpPr>
        <p:spPr bwMode="auto">
          <a:xfrm>
            <a:off x="2927350" y="2671763"/>
            <a:ext cx="1868488" cy="1036637"/>
          </a:xfrm>
          <a:prstGeom prst="line">
            <a:avLst/>
          </a:prstGeom>
          <a:noFill/>
          <a:ln w="9525">
            <a:solidFill>
              <a:schemeClr val="tx1"/>
            </a:solidFill>
            <a:prstDash val="sysDot"/>
            <a:round/>
            <a:headEnd type="triangle" w="med" len="med"/>
            <a:tailEnd type="triangle" w="med" len="med"/>
          </a:ln>
          <a:effectLst/>
        </p:spPr>
        <p:txBody>
          <a:bodyPr wrap="none" anchor="ctr"/>
          <a:lstStyle/>
          <a:p>
            <a:pPr algn="ctr">
              <a:defRPr/>
            </a:pPr>
            <a:endParaRPr lang="en-US">
              <a:latin typeface="Times New Roman" charset="0"/>
            </a:endParaRPr>
          </a:p>
        </p:txBody>
      </p:sp>
      <p:sp>
        <p:nvSpPr>
          <p:cNvPr id="25614" name="Text Box 57">
            <a:extLst>
              <a:ext uri="{FF2B5EF4-FFF2-40B4-BE49-F238E27FC236}">
                <a16:creationId xmlns:a16="http://schemas.microsoft.com/office/drawing/2014/main" id="{B8F00817-A2DC-B948-9CB3-EB81337B165C}"/>
              </a:ext>
            </a:extLst>
          </p:cNvPr>
          <p:cNvSpPr txBox="1">
            <a:spLocks noChangeArrowheads="1"/>
          </p:cNvSpPr>
          <p:nvPr/>
        </p:nvSpPr>
        <p:spPr bwMode="auto">
          <a:xfrm rot="1715519">
            <a:off x="3052763" y="2925763"/>
            <a:ext cx="2216150" cy="3048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400" i="0"/>
              <a:t>Wavelength (period T)</a:t>
            </a:r>
          </a:p>
        </p:txBody>
      </p:sp>
      <p:sp>
        <p:nvSpPr>
          <p:cNvPr id="25615" name="Text Box 58">
            <a:extLst>
              <a:ext uri="{FF2B5EF4-FFF2-40B4-BE49-F238E27FC236}">
                <a16:creationId xmlns:a16="http://schemas.microsoft.com/office/drawing/2014/main" id="{E70FE9E3-7A51-ED49-B6D1-841C215821BE}"/>
              </a:ext>
            </a:extLst>
          </p:cNvPr>
          <p:cNvSpPr txBox="1">
            <a:spLocks noChangeArrowheads="1"/>
          </p:cNvSpPr>
          <p:nvPr/>
        </p:nvSpPr>
        <p:spPr bwMode="auto">
          <a:xfrm rot="-2040879">
            <a:off x="931863" y="3494088"/>
            <a:ext cx="1338262" cy="4318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400" i="0"/>
              <a:t>Axis of </a:t>
            </a:r>
          </a:p>
          <a:p>
            <a:pPr>
              <a:lnSpc>
                <a:spcPct val="10000"/>
              </a:lnSpc>
              <a:spcBef>
                <a:spcPct val="50000"/>
              </a:spcBef>
              <a:buSzTx/>
              <a:buFontTx/>
              <a:buNone/>
              <a:defRPr/>
            </a:pPr>
            <a:r>
              <a:rPr lang="en-US" altLang="en-US" sz="1400" i="0"/>
              <a:t>Magnetic Field</a:t>
            </a:r>
          </a:p>
        </p:txBody>
      </p:sp>
      <p:sp>
        <p:nvSpPr>
          <p:cNvPr id="25616" name="Text Box 59">
            <a:extLst>
              <a:ext uri="{FF2B5EF4-FFF2-40B4-BE49-F238E27FC236}">
                <a16:creationId xmlns:a16="http://schemas.microsoft.com/office/drawing/2014/main" id="{B69972EA-EAE2-E642-BA3E-9BA65A69C8F2}"/>
              </a:ext>
            </a:extLst>
          </p:cNvPr>
          <p:cNvSpPr txBox="1">
            <a:spLocks noChangeArrowheads="1"/>
          </p:cNvSpPr>
          <p:nvPr/>
        </p:nvSpPr>
        <p:spPr bwMode="auto">
          <a:xfrm rot="1771816">
            <a:off x="5145088" y="5386388"/>
            <a:ext cx="2295525" cy="2413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0000"/>
              </a:lnSpc>
              <a:spcBef>
                <a:spcPct val="50000"/>
              </a:spcBef>
              <a:buSzTx/>
              <a:buFontTx/>
              <a:buNone/>
              <a:defRPr/>
            </a:pPr>
            <a:r>
              <a:rPr lang="en-US" altLang="en-US" sz="1400" i="0"/>
              <a:t>Axis of Propagation</a:t>
            </a:r>
          </a:p>
        </p:txBody>
      </p:sp>
      <p:sp>
        <p:nvSpPr>
          <p:cNvPr id="25617" name="Text Box 60">
            <a:extLst>
              <a:ext uri="{FF2B5EF4-FFF2-40B4-BE49-F238E27FC236}">
                <a16:creationId xmlns:a16="http://schemas.microsoft.com/office/drawing/2014/main" id="{2381E8FC-28E8-5440-914C-3CCF1A8A59CB}"/>
              </a:ext>
            </a:extLst>
          </p:cNvPr>
          <p:cNvSpPr txBox="1">
            <a:spLocks noChangeArrowheads="1"/>
          </p:cNvSpPr>
          <p:nvPr/>
        </p:nvSpPr>
        <p:spPr bwMode="auto">
          <a:xfrm rot="-5429512">
            <a:off x="1093787" y="1931988"/>
            <a:ext cx="2295525" cy="2413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0000"/>
              </a:lnSpc>
              <a:spcBef>
                <a:spcPct val="50000"/>
              </a:spcBef>
              <a:buSzTx/>
              <a:buFontTx/>
              <a:buNone/>
              <a:defRPr/>
            </a:pPr>
            <a:r>
              <a:rPr lang="en-US" altLang="en-US" sz="1400" i="0"/>
              <a:t>Axis of Electric Field</a:t>
            </a:r>
          </a:p>
        </p:txBody>
      </p:sp>
      <p:sp>
        <p:nvSpPr>
          <p:cNvPr id="25618" name="Text Box 61">
            <a:extLst>
              <a:ext uri="{FF2B5EF4-FFF2-40B4-BE49-F238E27FC236}">
                <a16:creationId xmlns:a16="http://schemas.microsoft.com/office/drawing/2014/main" id="{40838540-2946-9548-B07B-17DC850FA040}"/>
              </a:ext>
            </a:extLst>
          </p:cNvPr>
          <p:cNvSpPr txBox="1">
            <a:spLocks noChangeArrowheads="1"/>
          </p:cNvSpPr>
          <p:nvPr/>
        </p:nvSpPr>
        <p:spPr bwMode="auto">
          <a:xfrm>
            <a:off x="5637213" y="6361113"/>
            <a:ext cx="3346450" cy="214312"/>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800"/>
              <a:t>Modified from Shapiro “Practical Flow  Cytometry”  3</a:t>
            </a:r>
            <a:r>
              <a:rPr lang="en-US" altLang="en-US" sz="800" baseline="30000"/>
              <a:t>rd</a:t>
            </a:r>
            <a:r>
              <a:rPr lang="en-US" altLang="en-US" sz="800"/>
              <a:t> Ed. Wiley-Liss, p78 </a:t>
            </a:r>
          </a:p>
        </p:txBody>
      </p:sp>
      <p:sp>
        <p:nvSpPr>
          <p:cNvPr id="25619" name="Rectangle 62">
            <a:extLst>
              <a:ext uri="{FF2B5EF4-FFF2-40B4-BE49-F238E27FC236}">
                <a16:creationId xmlns:a16="http://schemas.microsoft.com/office/drawing/2014/main" id="{4B9E1F9A-B962-5F45-BF3D-50602F3DD1DB}"/>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CDEBD38-3C46-D840-BB0C-B94AF72C6AAC}"/>
              </a:ext>
            </a:extLst>
          </p:cNvPr>
          <p:cNvSpPr>
            <a:spLocks noGrp="1" noChangeArrowheads="1"/>
          </p:cNvSpPr>
          <p:nvPr>
            <p:ph type="title"/>
          </p:nvPr>
        </p:nvSpPr>
        <p:spPr>
          <a:xfrm>
            <a:off x="701675" y="152400"/>
            <a:ext cx="7772400" cy="615950"/>
          </a:xfrm>
        </p:spPr>
        <p:txBody>
          <a:bodyPr/>
          <a:lstStyle/>
          <a:p>
            <a:pPr>
              <a:defRPr/>
            </a:pPr>
            <a:r>
              <a:rPr lang="en-US" altLang="en-US"/>
              <a:t>Interference</a:t>
            </a:r>
          </a:p>
        </p:txBody>
      </p:sp>
      <p:sp>
        <p:nvSpPr>
          <p:cNvPr id="26627" name="Line 3">
            <a:extLst>
              <a:ext uri="{FF2B5EF4-FFF2-40B4-BE49-F238E27FC236}">
                <a16:creationId xmlns:a16="http://schemas.microsoft.com/office/drawing/2014/main" id="{54D4AEF3-2914-624D-854B-A36976DE68CE}"/>
              </a:ext>
            </a:extLst>
          </p:cNvPr>
          <p:cNvSpPr>
            <a:spLocks noChangeShapeType="1"/>
          </p:cNvSpPr>
          <p:nvPr/>
        </p:nvSpPr>
        <p:spPr bwMode="auto">
          <a:xfrm>
            <a:off x="842963" y="2271713"/>
            <a:ext cx="2298700" cy="0"/>
          </a:xfrm>
          <a:prstGeom prst="line">
            <a:avLst/>
          </a:prstGeom>
          <a:noFill/>
          <a:ln w="9525">
            <a:solidFill>
              <a:schemeClr val="tx1"/>
            </a:solidFill>
            <a:round/>
            <a:headEnd/>
            <a:tailEnd/>
          </a:ln>
          <a:effectLst/>
        </p:spPr>
        <p:txBody>
          <a:bodyPr wrap="none" anchor="ctr"/>
          <a:lstStyle/>
          <a:p>
            <a:pPr algn="ctr">
              <a:defRPr/>
            </a:pPr>
            <a:endParaRPr lang="en-US">
              <a:latin typeface="Times New Roman" charset="0"/>
            </a:endParaRPr>
          </a:p>
        </p:txBody>
      </p:sp>
      <p:sp>
        <p:nvSpPr>
          <p:cNvPr id="26628" name="Line 4">
            <a:extLst>
              <a:ext uri="{FF2B5EF4-FFF2-40B4-BE49-F238E27FC236}">
                <a16:creationId xmlns:a16="http://schemas.microsoft.com/office/drawing/2014/main" id="{1908E22E-7E9D-5B4C-A865-042E6FDF617E}"/>
              </a:ext>
            </a:extLst>
          </p:cNvPr>
          <p:cNvSpPr>
            <a:spLocks noChangeShapeType="1"/>
          </p:cNvSpPr>
          <p:nvPr/>
        </p:nvSpPr>
        <p:spPr bwMode="auto">
          <a:xfrm>
            <a:off x="842963" y="1565275"/>
            <a:ext cx="0" cy="4878388"/>
          </a:xfrm>
          <a:prstGeom prst="line">
            <a:avLst/>
          </a:prstGeom>
          <a:noFill/>
          <a:ln w="9525" cap="rnd">
            <a:solidFill>
              <a:srgbClr val="FF0066"/>
            </a:solidFill>
            <a:prstDash val="sysDot"/>
            <a:round/>
            <a:headEnd/>
            <a:tailEnd/>
          </a:ln>
          <a:effectLst/>
        </p:spPr>
        <p:txBody>
          <a:bodyPr wrap="none" anchor="ctr"/>
          <a:lstStyle/>
          <a:p>
            <a:pPr algn="ctr">
              <a:defRPr/>
            </a:pPr>
            <a:endParaRPr lang="en-US">
              <a:latin typeface="Times New Roman" charset="0"/>
            </a:endParaRPr>
          </a:p>
        </p:txBody>
      </p:sp>
      <p:grpSp>
        <p:nvGrpSpPr>
          <p:cNvPr id="56324" name="Group 5">
            <a:extLst>
              <a:ext uri="{FF2B5EF4-FFF2-40B4-BE49-F238E27FC236}">
                <a16:creationId xmlns:a16="http://schemas.microsoft.com/office/drawing/2014/main" id="{BFF2BBCD-0879-234B-8733-4908A00D41FF}"/>
              </a:ext>
            </a:extLst>
          </p:cNvPr>
          <p:cNvGrpSpPr>
            <a:grpSpLocks/>
          </p:cNvGrpSpPr>
          <p:nvPr/>
        </p:nvGrpSpPr>
        <p:grpSpPr bwMode="auto">
          <a:xfrm>
            <a:off x="919163" y="1738313"/>
            <a:ext cx="665162" cy="533400"/>
            <a:chOff x="1169" y="1076"/>
            <a:chExt cx="473" cy="396"/>
          </a:xfrm>
        </p:grpSpPr>
        <p:sp>
          <p:nvSpPr>
            <p:cNvPr id="26794" name="Line 6">
              <a:extLst>
                <a:ext uri="{FF2B5EF4-FFF2-40B4-BE49-F238E27FC236}">
                  <a16:creationId xmlns:a16="http://schemas.microsoft.com/office/drawing/2014/main" id="{2E795F29-6C03-8549-95A9-FC21B110C3D7}"/>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95" name="Line 7">
              <a:extLst>
                <a:ext uri="{FF2B5EF4-FFF2-40B4-BE49-F238E27FC236}">
                  <a16:creationId xmlns:a16="http://schemas.microsoft.com/office/drawing/2014/main" id="{36845D7A-C5B2-574E-9C6A-41D8B179E901}"/>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96" name="Line 8">
              <a:extLst>
                <a:ext uri="{FF2B5EF4-FFF2-40B4-BE49-F238E27FC236}">
                  <a16:creationId xmlns:a16="http://schemas.microsoft.com/office/drawing/2014/main" id="{A010BC8D-C992-F844-88DE-1D2BE328B868}"/>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97" name="Line 9">
              <a:extLst>
                <a:ext uri="{FF2B5EF4-FFF2-40B4-BE49-F238E27FC236}">
                  <a16:creationId xmlns:a16="http://schemas.microsoft.com/office/drawing/2014/main" id="{A80CDD28-43FC-7244-8CEF-147EE1B76D18}"/>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98" name="Line 10">
              <a:extLst>
                <a:ext uri="{FF2B5EF4-FFF2-40B4-BE49-F238E27FC236}">
                  <a16:creationId xmlns:a16="http://schemas.microsoft.com/office/drawing/2014/main" id="{E0C3CA6B-4DA6-F54B-9FEC-1C253320DDEB}"/>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99" name="Line 11">
              <a:extLst>
                <a:ext uri="{FF2B5EF4-FFF2-40B4-BE49-F238E27FC236}">
                  <a16:creationId xmlns:a16="http://schemas.microsoft.com/office/drawing/2014/main" id="{3A052540-3FB0-E346-BFE9-C052418A4D84}"/>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800" name="Line 12">
              <a:extLst>
                <a:ext uri="{FF2B5EF4-FFF2-40B4-BE49-F238E27FC236}">
                  <a16:creationId xmlns:a16="http://schemas.microsoft.com/office/drawing/2014/main" id="{B9932275-A1F9-9848-8251-B018451CE726}"/>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801" name="Line 13">
              <a:extLst>
                <a:ext uri="{FF2B5EF4-FFF2-40B4-BE49-F238E27FC236}">
                  <a16:creationId xmlns:a16="http://schemas.microsoft.com/office/drawing/2014/main" id="{E27CE5FF-EE70-6340-BC9C-E291C7A80E52}"/>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6325" name="Group 14">
            <a:extLst>
              <a:ext uri="{FF2B5EF4-FFF2-40B4-BE49-F238E27FC236}">
                <a16:creationId xmlns:a16="http://schemas.microsoft.com/office/drawing/2014/main" id="{8F7C335F-F276-6F49-97C5-83E3298CD310}"/>
              </a:ext>
            </a:extLst>
          </p:cNvPr>
          <p:cNvGrpSpPr>
            <a:grpSpLocks/>
          </p:cNvGrpSpPr>
          <p:nvPr/>
        </p:nvGrpSpPr>
        <p:grpSpPr bwMode="auto">
          <a:xfrm flipV="1">
            <a:off x="1679575" y="2271713"/>
            <a:ext cx="665163" cy="533400"/>
            <a:chOff x="1169" y="1076"/>
            <a:chExt cx="473" cy="396"/>
          </a:xfrm>
        </p:grpSpPr>
        <p:sp>
          <p:nvSpPr>
            <p:cNvPr id="26786" name="Line 15">
              <a:extLst>
                <a:ext uri="{FF2B5EF4-FFF2-40B4-BE49-F238E27FC236}">
                  <a16:creationId xmlns:a16="http://schemas.microsoft.com/office/drawing/2014/main" id="{F52DE907-89DA-3044-9658-20D70BFD813E}"/>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87" name="Line 16">
              <a:extLst>
                <a:ext uri="{FF2B5EF4-FFF2-40B4-BE49-F238E27FC236}">
                  <a16:creationId xmlns:a16="http://schemas.microsoft.com/office/drawing/2014/main" id="{55ACC294-C257-5D41-A5DE-6FB2B04935E4}"/>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88" name="Line 17">
              <a:extLst>
                <a:ext uri="{FF2B5EF4-FFF2-40B4-BE49-F238E27FC236}">
                  <a16:creationId xmlns:a16="http://schemas.microsoft.com/office/drawing/2014/main" id="{26E0D849-5C85-0440-A7D9-405C2BC3D3AA}"/>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89" name="Line 18">
              <a:extLst>
                <a:ext uri="{FF2B5EF4-FFF2-40B4-BE49-F238E27FC236}">
                  <a16:creationId xmlns:a16="http://schemas.microsoft.com/office/drawing/2014/main" id="{C422B224-AC07-4D41-8E80-75F214AC3FE6}"/>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90" name="Line 19">
              <a:extLst>
                <a:ext uri="{FF2B5EF4-FFF2-40B4-BE49-F238E27FC236}">
                  <a16:creationId xmlns:a16="http://schemas.microsoft.com/office/drawing/2014/main" id="{55821E51-9549-8B43-9A38-BEFD01B40521}"/>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91" name="Line 20">
              <a:extLst>
                <a:ext uri="{FF2B5EF4-FFF2-40B4-BE49-F238E27FC236}">
                  <a16:creationId xmlns:a16="http://schemas.microsoft.com/office/drawing/2014/main" id="{B77DF7E6-776E-9C4D-959A-9E0DE284CCEC}"/>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92" name="Line 21">
              <a:extLst>
                <a:ext uri="{FF2B5EF4-FFF2-40B4-BE49-F238E27FC236}">
                  <a16:creationId xmlns:a16="http://schemas.microsoft.com/office/drawing/2014/main" id="{0A52AB35-D473-0746-9ACE-9A10FA43D79B}"/>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93" name="Line 22">
              <a:extLst>
                <a:ext uri="{FF2B5EF4-FFF2-40B4-BE49-F238E27FC236}">
                  <a16:creationId xmlns:a16="http://schemas.microsoft.com/office/drawing/2014/main" id="{37648AF3-D3F2-AC4C-A183-395104999EF4}"/>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6326" name="Group 23">
            <a:extLst>
              <a:ext uri="{FF2B5EF4-FFF2-40B4-BE49-F238E27FC236}">
                <a16:creationId xmlns:a16="http://schemas.microsoft.com/office/drawing/2014/main" id="{BE64809A-96FA-1C4E-A098-C6524AD532B7}"/>
              </a:ext>
            </a:extLst>
          </p:cNvPr>
          <p:cNvGrpSpPr>
            <a:grpSpLocks/>
          </p:cNvGrpSpPr>
          <p:nvPr/>
        </p:nvGrpSpPr>
        <p:grpSpPr bwMode="auto">
          <a:xfrm>
            <a:off x="2436813" y="1738313"/>
            <a:ext cx="665162" cy="531812"/>
            <a:chOff x="1169" y="1076"/>
            <a:chExt cx="473" cy="396"/>
          </a:xfrm>
        </p:grpSpPr>
        <p:sp>
          <p:nvSpPr>
            <p:cNvPr id="26778" name="Line 24">
              <a:extLst>
                <a:ext uri="{FF2B5EF4-FFF2-40B4-BE49-F238E27FC236}">
                  <a16:creationId xmlns:a16="http://schemas.microsoft.com/office/drawing/2014/main" id="{7351DAB8-28EA-B345-B4BD-F1FEA29B3CB5}"/>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79" name="Line 25">
              <a:extLst>
                <a:ext uri="{FF2B5EF4-FFF2-40B4-BE49-F238E27FC236}">
                  <a16:creationId xmlns:a16="http://schemas.microsoft.com/office/drawing/2014/main" id="{019DEB9B-FE64-EF49-BAF4-A001A4BC63C3}"/>
                </a:ext>
              </a:extLst>
            </p:cNvPr>
            <p:cNvSpPr>
              <a:spLocks noChangeShapeType="1"/>
            </p:cNvSpPr>
            <p:nvPr/>
          </p:nvSpPr>
          <p:spPr bwMode="auto">
            <a:xfrm flipV="1">
              <a:off x="1236" y="1249"/>
              <a:ext cx="0" cy="220"/>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80" name="Line 26">
              <a:extLst>
                <a:ext uri="{FF2B5EF4-FFF2-40B4-BE49-F238E27FC236}">
                  <a16:creationId xmlns:a16="http://schemas.microsoft.com/office/drawing/2014/main" id="{FAD38CCE-7A70-F14B-A013-94F43DE55042}"/>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81" name="Line 27">
              <a:extLst>
                <a:ext uri="{FF2B5EF4-FFF2-40B4-BE49-F238E27FC236}">
                  <a16:creationId xmlns:a16="http://schemas.microsoft.com/office/drawing/2014/main" id="{8DD2F683-D0EB-3841-9CA5-3CBAFD670F33}"/>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82" name="Line 28">
              <a:extLst>
                <a:ext uri="{FF2B5EF4-FFF2-40B4-BE49-F238E27FC236}">
                  <a16:creationId xmlns:a16="http://schemas.microsoft.com/office/drawing/2014/main" id="{F8EC3188-4510-5447-AFA1-90DC51CF0931}"/>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83" name="Line 29">
              <a:extLst>
                <a:ext uri="{FF2B5EF4-FFF2-40B4-BE49-F238E27FC236}">
                  <a16:creationId xmlns:a16="http://schemas.microsoft.com/office/drawing/2014/main" id="{DA3E0CA8-A7E8-E74D-A3CE-E2F0C844E643}"/>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84" name="Line 30">
              <a:extLst>
                <a:ext uri="{FF2B5EF4-FFF2-40B4-BE49-F238E27FC236}">
                  <a16:creationId xmlns:a16="http://schemas.microsoft.com/office/drawing/2014/main" id="{4EF4A89D-F0DC-D444-BCF0-1B8834E1418C}"/>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85" name="Line 31">
              <a:extLst>
                <a:ext uri="{FF2B5EF4-FFF2-40B4-BE49-F238E27FC236}">
                  <a16:creationId xmlns:a16="http://schemas.microsoft.com/office/drawing/2014/main" id="{E92BB8F1-BA56-DA44-8FF0-FC5300FCBA68}"/>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sp>
        <p:nvSpPr>
          <p:cNvPr id="26632" name="Line 32">
            <a:extLst>
              <a:ext uri="{FF2B5EF4-FFF2-40B4-BE49-F238E27FC236}">
                <a16:creationId xmlns:a16="http://schemas.microsoft.com/office/drawing/2014/main" id="{8F245E6F-0D9A-6C43-8786-FA23B74DE7FC}"/>
              </a:ext>
            </a:extLst>
          </p:cNvPr>
          <p:cNvSpPr>
            <a:spLocks noChangeShapeType="1"/>
          </p:cNvSpPr>
          <p:nvPr/>
        </p:nvSpPr>
        <p:spPr bwMode="auto">
          <a:xfrm>
            <a:off x="842963" y="3330575"/>
            <a:ext cx="2300287" cy="0"/>
          </a:xfrm>
          <a:prstGeom prst="line">
            <a:avLst/>
          </a:prstGeom>
          <a:noFill/>
          <a:ln w="9525">
            <a:solidFill>
              <a:schemeClr val="tx1"/>
            </a:solidFill>
            <a:round/>
            <a:headEnd/>
            <a:tailEnd/>
          </a:ln>
          <a:effectLst/>
        </p:spPr>
        <p:txBody>
          <a:bodyPr wrap="none" anchor="ctr"/>
          <a:lstStyle/>
          <a:p>
            <a:pPr algn="ctr">
              <a:defRPr/>
            </a:pPr>
            <a:endParaRPr lang="en-US">
              <a:latin typeface="Times New Roman" charset="0"/>
            </a:endParaRPr>
          </a:p>
        </p:txBody>
      </p:sp>
      <p:grpSp>
        <p:nvGrpSpPr>
          <p:cNvPr id="56328" name="Group 33">
            <a:extLst>
              <a:ext uri="{FF2B5EF4-FFF2-40B4-BE49-F238E27FC236}">
                <a16:creationId xmlns:a16="http://schemas.microsoft.com/office/drawing/2014/main" id="{96C614F3-36A6-0141-8FD7-B362CE45B33F}"/>
              </a:ext>
            </a:extLst>
          </p:cNvPr>
          <p:cNvGrpSpPr>
            <a:grpSpLocks/>
          </p:cNvGrpSpPr>
          <p:nvPr/>
        </p:nvGrpSpPr>
        <p:grpSpPr bwMode="auto">
          <a:xfrm>
            <a:off x="920750" y="2797175"/>
            <a:ext cx="665163" cy="533400"/>
            <a:chOff x="1169" y="1076"/>
            <a:chExt cx="473" cy="396"/>
          </a:xfrm>
        </p:grpSpPr>
        <p:sp>
          <p:nvSpPr>
            <p:cNvPr id="26770" name="Line 34">
              <a:extLst>
                <a:ext uri="{FF2B5EF4-FFF2-40B4-BE49-F238E27FC236}">
                  <a16:creationId xmlns:a16="http://schemas.microsoft.com/office/drawing/2014/main" id="{1275AC50-BD9C-AF4A-AFDA-81D5EBDA6146}"/>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71" name="Line 35">
              <a:extLst>
                <a:ext uri="{FF2B5EF4-FFF2-40B4-BE49-F238E27FC236}">
                  <a16:creationId xmlns:a16="http://schemas.microsoft.com/office/drawing/2014/main" id="{B503D585-67A1-8E45-9C7F-F496379A4EA5}"/>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72" name="Line 36">
              <a:extLst>
                <a:ext uri="{FF2B5EF4-FFF2-40B4-BE49-F238E27FC236}">
                  <a16:creationId xmlns:a16="http://schemas.microsoft.com/office/drawing/2014/main" id="{00C1FFF3-858A-1246-AF0E-FA5FCF607039}"/>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73" name="Line 37">
              <a:extLst>
                <a:ext uri="{FF2B5EF4-FFF2-40B4-BE49-F238E27FC236}">
                  <a16:creationId xmlns:a16="http://schemas.microsoft.com/office/drawing/2014/main" id="{40F8FF8B-1E64-374F-9A08-F83F88647A5D}"/>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74" name="Line 38">
              <a:extLst>
                <a:ext uri="{FF2B5EF4-FFF2-40B4-BE49-F238E27FC236}">
                  <a16:creationId xmlns:a16="http://schemas.microsoft.com/office/drawing/2014/main" id="{15E16DD1-D665-6E4E-B21B-547D1E7A8575}"/>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75" name="Line 39">
              <a:extLst>
                <a:ext uri="{FF2B5EF4-FFF2-40B4-BE49-F238E27FC236}">
                  <a16:creationId xmlns:a16="http://schemas.microsoft.com/office/drawing/2014/main" id="{9989D0DE-16C3-E94D-A206-DE4E973DD1B4}"/>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76" name="Line 40">
              <a:extLst>
                <a:ext uri="{FF2B5EF4-FFF2-40B4-BE49-F238E27FC236}">
                  <a16:creationId xmlns:a16="http://schemas.microsoft.com/office/drawing/2014/main" id="{F348EF3F-6327-6540-B399-8A53D7215E44}"/>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77" name="Line 41">
              <a:extLst>
                <a:ext uri="{FF2B5EF4-FFF2-40B4-BE49-F238E27FC236}">
                  <a16:creationId xmlns:a16="http://schemas.microsoft.com/office/drawing/2014/main" id="{320FA7DC-8C82-5A44-9065-5C81A5A6BB94}"/>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6329" name="Group 42">
            <a:extLst>
              <a:ext uri="{FF2B5EF4-FFF2-40B4-BE49-F238E27FC236}">
                <a16:creationId xmlns:a16="http://schemas.microsoft.com/office/drawing/2014/main" id="{443874CB-8BF3-D249-8F07-33F4AA21E81E}"/>
              </a:ext>
            </a:extLst>
          </p:cNvPr>
          <p:cNvGrpSpPr>
            <a:grpSpLocks/>
          </p:cNvGrpSpPr>
          <p:nvPr/>
        </p:nvGrpSpPr>
        <p:grpSpPr bwMode="auto">
          <a:xfrm flipV="1">
            <a:off x="1681163" y="3330575"/>
            <a:ext cx="665162" cy="533400"/>
            <a:chOff x="1169" y="1076"/>
            <a:chExt cx="473" cy="396"/>
          </a:xfrm>
        </p:grpSpPr>
        <p:sp>
          <p:nvSpPr>
            <p:cNvPr id="26762" name="Line 43">
              <a:extLst>
                <a:ext uri="{FF2B5EF4-FFF2-40B4-BE49-F238E27FC236}">
                  <a16:creationId xmlns:a16="http://schemas.microsoft.com/office/drawing/2014/main" id="{51C515DC-27BE-D140-A542-80C9E9847E4A}"/>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63" name="Line 44">
              <a:extLst>
                <a:ext uri="{FF2B5EF4-FFF2-40B4-BE49-F238E27FC236}">
                  <a16:creationId xmlns:a16="http://schemas.microsoft.com/office/drawing/2014/main" id="{CFC963AD-A488-EC4B-9681-A5DC7B575BDD}"/>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64" name="Line 45">
              <a:extLst>
                <a:ext uri="{FF2B5EF4-FFF2-40B4-BE49-F238E27FC236}">
                  <a16:creationId xmlns:a16="http://schemas.microsoft.com/office/drawing/2014/main" id="{04E255E6-2D79-E743-B658-58E7B8385A96}"/>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65" name="Line 46">
              <a:extLst>
                <a:ext uri="{FF2B5EF4-FFF2-40B4-BE49-F238E27FC236}">
                  <a16:creationId xmlns:a16="http://schemas.microsoft.com/office/drawing/2014/main" id="{A17BF9EC-1A6A-9944-B636-169316211B3C}"/>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66" name="Line 47">
              <a:extLst>
                <a:ext uri="{FF2B5EF4-FFF2-40B4-BE49-F238E27FC236}">
                  <a16:creationId xmlns:a16="http://schemas.microsoft.com/office/drawing/2014/main" id="{9DC2F52B-FA01-E64A-8711-DA6F054B8B6C}"/>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67" name="Line 48">
              <a:extLst>
                <a:ext uri="{FF2B5EF4-FFF2-40B4-BE49-F238E27FC236}">
                  <a16:creationId xmlns:a16="http://schemas.microsoft.com/office/drawing/2014/main" id="{F7BDFA70-26A6-E640-BB50-AEF52B99B82A}"/>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68" name="Line 49">
              <a:extLst>
                <a:ext uri="{FF2B5EF4-FFF2-40B4-BE49-F238E27FC236}">
                  <a16:creationId xmlns:a16="http://schemas.microsoft.com/office/drawing/2014/main" id="{8961A031-C36D-4041-90AF-03F5E2D7EC3D}"/>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69" name="Line 50">
              <a:extLst>
                <a:ext uri="{FF2B5EF4-FFF2-40B4-BE49-F238E27FC236}">
                  <a16:creationId xmlns:a16="http://schemas.microsoft.com/office/drawing/2014/main" id="{991B617D-E96C-2943-8644-FD8BFA013EDB}"/>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6330" name="Group 51">
            <a:extLst>
              <a:ext uri="{FF2B5EF4-FFF2-40B4-BE49-F238E27FC236}">
                <a16:creationId xmlns:a16="http://schemas.microsoft.com/office/drawing/2014/main" id="{2ED288A8-114C-E448-80D7-8C2793A66ED2}"/>
              </a:ext>
            </a:extLst>
          </p:cNvPr>
          <p:cNvGrpSpPr>
            <a:grpSpLocks/>
          </p:cNvGrpSpPr>
          <p:nvPr/>
        </p:nvGrpSpPr>
        <p:grpSpPr bwMode="auto">
          <a:xfrm>
            <a:off x="2436813" y="2795588"/>
            <a:ext cx="666750" cy="533400"/>
            <a:chOff x="1169" y="1076"/>
            <a:chExt cx="473" cy="396"/>
          </a:xfrm>
        </p:grpSpPr>
        <p:sp>
          <p:nvSpPr>
            <p:cNvPr id="26754" name="Line 52">
              <a:extLst>
                <a:ext uri="{FF2B5EF4-FFF2-40B4-BE49-F238E27FC236}">
                  <a16:creationId xmlns:a16="http://schemas.microsoft.com/office/drawing/2014/main" id="{3C7B4A99-25DF-E641-8EAF-548FA4C37F89}"/>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55" name="Line 53">
              <a:extLst>
                <a:ext uri="{FF2B5EF4-FFF2-40B4-BE49-F238E27FC236}">
                  <a16:creationId xmlns:a16="http://schemas.microsoft.com/office/drawing/2014/main" id="{9C77B894-B327-4B49-8455-74B1D01AD0FA}"/>
                </a:ext>
              </a:extLst>
            </p:cNvPr>
            <p:cNvSpPr>
              <a:spLocks noChangeShapeType="1"/>
            </p:cNvSpPr>
            <p:nvPr/>
          </p:nvSpPr>
          <p:spPr bwMode="auto">
            <a:xfrm flipV="1">
              <a:off x="1235" y="1248"/>
              <a:ext cx="0" cy="218"/>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56" name="Line 54">
              <a:extLst>
                <a:ext uri="{FF2B5EF4-FFF2-40B4-BE49-F238E27FC236}">
                  <a16:creationId xmlns:a16="http://schemas.microsoft.com/office/drawing/2014/main" id="{7F62605E-04BB-4645-8652-7704C0DA070B}"/>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57" name="Line 55">
              <a:extLst>
                <a:ext uri="{FF2B5EF4-FFF2-40B4-BE49-F238E27FC236}">
                  <a16:creationId xmlns:a16="http://schemas.microsoft.com/office/drawing/2014/main" id="{9758DC4D-EFC0-BD47-B4D5-0C88E8B70D15}"/>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58" name="Line 56">
              <a:extLst>
                <a:ext uri="{FF2B5EF4-FFF2-40B4-BE49-F238E27FC236}">
                  <a16:creationId xmlns:a16="http://schemas.microsoft.com/office/drawing/2014/main" id="{5A46C1DF-43C6-3A4B-B742-C7620CDFEC42}"/>
                </a:ext>
              </a:extLst>
            </p:cNvPr>
            <p:cNvSpPr>
              <a:spLocks noChangeShapeType="1"/>
            </p:cNvSpPr>
            <p:nvPr/>
          </p:nvSpPr>
          <p:spPr bwMode="auto">
            <a:xfrm flipV="1">
              <a:off x="1436"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59" name="Line 57">
              <a:extLst>
                <a:ext uri="{FF2B5EF4-FFF2-40B4-BE49-F238E27FC236}">
                  <a16:creationId xmlns:a16="http://schemas.microsoft.com/office/drawing/2014/main" id="{F3F625FF-DC0C-2C4E-B94F-28148386B01C}"/>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60" name="Line 58">
              <a:extLst>
                <a:ext uri="{FF2B5EF4-FFF2-40B4-BE49-F238E27FC236}">
                  <a16:creationId xmlns:a16="http://schemas.microsoft.com/office/drawing/2014/main" id="{F4183E92-24C6-B54F-96DC-7831950FEA9C}"/>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61" name="Line 59">
              <a:extLst>
                <a:ext uri="{FF2B5EF4-FFF2-40B4-BE49-F238E27FC236}">
                  <a16:creationId xmlns:a16="http://schemas.microsoft.com/office/drawing/2014/main" id="{2464E2E5-95BE-9F4B-A71A-A59B6D1B8F4E}"/>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sp>
        <p:nvSpPr>
          <p:cNvPr id="26636" name="Line 60">
            <a:extLst>
              <a:ext uri="{FF2B5EF4-FFF2-40B4-BE49-F238E27FC236}">
                <a16:creationId xmlns:a16="http://schemas.microsoft.com/office/drawing/2014/main" id="{DF38F181-76AC-CE48-A232-55E88EAFA6B2}"/>
              </a:ext>
            </a:extLst>
          </p:cNvPr>
          <p:cNvSpPr>
            <a:spLocks noChangeShapeType="1"/>
          </p:cNvSpPr>
          <p:nvPr/>
        </p:nvSpPr>
        <p:spPr bwMode="auto">
          <a:xfrm>
            <a:off x="3573463" y="2784475"/>
            <a:ext cx="2298700" cy="0"/>
          </a:xfrm>
          <a:prstGeom prst="line">
            <a:avLst/>
          </a:prstGeom>
          <a:noFill/>
          <a:ln w="9525">
            <a:solidFill>
              <a:schemeClr val="tx1"/>
            </a:solidFill>
            <a:round/>
            <a:headEnd/>
            <a:tailEnd/>
          </a:ln>
          <a:effectLst/>
        </p:spPr>
        <p:txBody>
          <a:bodyPr wrap="none" anchor="ctr"/>
          <a:lstStyle/>
          <a:p>
            <a:pPr algn="ctr">
              <a:defRPr/>
            </a:pPr>
            <a:endParaRPr lang="en-US">
              <a:latin typeface="Times New Roman" charset="0"/>
            </a:endParaRPr>
          </a:p>
        </p:txBody>
      </p:sp>
      <p:grpSp>
        <p:nvGrpSpPr>
          <p:cNvPr id="56332" name="Group 61">
            <a:extLst>
              <a:ext uri="{FF2B5EF4-FFF2-40B4-BE49-F238E27FC236}">
                <a16:creationId xmlns:a16="http://schemas.microsoft.com/office/drawing/2014/main" id="{DC994468-B7BE-9F45-B9C4-52C33D191371}"/>
              </a:ext>
            </a:extLst>
          </p:cNvPr>
          <p:cNvGrpSpPr>
            <a:grpSpLocks/>
          </p:cNvGrpSpPr>
          <p:nvPr/>
        </p:nvGrpSpPr>
        <p:grpSpPr bwMode="auto">
          <a:xfrm>
            <a:off x="3649663" y="1736725"/>
            <a:ext cx="665162" cy="1047750"/>
            <a:chOff x="1169" y="1076"/>
            <a:chExt cx="473" cy="396"/>
          </a:xfrm>
        </p:grpSpPr>
        <p:sp>
          <p:nvSpPr>
            <p:cNvPr id="26746" name="Line 62">
              <a:extLst>
                <a:ext uri="{FF2B5EF4-FFF2-40B4-BE49-F238E27FC236}">
                  <a16:creationId xmlns:a16="http://schemas.microsoft.com/office/drawing/2014/main" id="{6480008C-A1E0-3146-96C7-8D67481EF8AE}"/>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47" name="Line 63">
              <a:extLst>
                <a:ext uri="{FF2B5EF4-FFF2-40B4-BE49-F238E27FC236}">
                  <a16:creationId xmlns:a16="http://schemas.microsoft.com/office/drawing/2014/main" id="{6827D564-AD77-744E-944A-588AC8D66D37}"/>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48" name="Line 64">
              <a:extLst>
                <a:ext uri="{FF2B5EF4-FFF2-40B4-BE49-F238E27FC236}">
                  <a16:creationId xmlns:a16="http://schemas.microsoft.com/office/drawing/2014/main" id="{A2A0BEA4-4913-C44F-B632-3E59B54E39F6}"/>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49" name="Line 65">
              <a:extLst>
                <a:ext uri="{FF2B5EF4-FFF2-40B4-BE49-F238E27FC236}">
                  <a16:creationId xmlns:a16="http://schemas.microsoft.com/office/drawing/2014/main" id="{2C929E34-C7C5-614E-8777-016D04E17AAD}"/>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50" name="Line 66">
              <a:extLst>
                <a:ext uri="{FF2B5EF4-FFF2-40B4-BE49-F238E27FC236}">
                  <a16:creationId xmlns:a16="http://schemas.microsoft.com/office/drawing/2014/main" id="{A7D776C1-9AA9-7E42-AB1F-24C3019EEEB4}"/>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51" name="Line 67">
              <a:extLst>
                <a:ext uri="{FF2B5EF4-FFF2-40B4-BE49-F238E27FC236}">
                  <a16:creationId xmlns:a16="http://schemas.microsoft.com/office/drawing/2014/main" id="{C66E74B1-A034-4746-BA73-A0C10622045B}"/>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52" name="Line 68">
              <a:extLst>
                <a:ext uri="{FF2B5EF4-FFF2-40B4-BE49-F238E27FC236}">
                  <a16:creationId xmlns:a16="http://schemas.microsoft.com/office/drawing/2014/main" id="{66D93C3F-3E26-3F48-B0FC-2DDED49028B8}"/>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53" name="Line 69">
              <a:extLst>
                <a:ext uri="{FF2B5EF4-FFF2-40B4-BE49-F238E27FC236}">
                  <a16:creationId xmlns:a16="http://schemas.microsoft.com/office/drawing/2014/main" id="{0BA8493F-2AB3-DE45-9695-2B2F404C39AE}"/>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6333" name="Group 70">
            <a:extLst>
              <a:ext uri="{FF2B5EF4-FFF2-40B4-BE49-F238E27FC236}">
                <a16:creationId xmlns:a16="http://schemas.microsoft.com/office/drawing/2014/main" id="{0A17D704-457C-CE4C-A3FB-0FAEC8ADD4BA}"/>
              </a:ext>
            </a:extLst>
          </p:cNvPr>
          <p:cNvGrpSpPr>
            <a:grpSpLocks/>
          </p:cNvGrpSpPr>
          <p:nvPr/>
        </p:nvGrpSpPr>
        <p:grpSpPr bwMode="auto">
          <a:xfrm flipV="1">
            <a:off x="4410075" y="2784475"/>
            <a:ext cx="665163" cy="1050925"/>
            <a:chOff x="1169" y="1076"/>
            <a:chExt cx="473" cy="396"/>
          </a:xfrm>
        </p:grpSpPr>
        <p:sp>
          <p:nvSpPr>
            <p:cNvPr id="26738" name="Line 71">
              <a:extLst>
                <a:ext uri="{FF2B5EF4-FFF2-40B4-BE49-F238E27FC236}">
                  <a16:creationId xmlns:a16="http://schemas.microsoft.com/office/drawing/2014/main" id="{61BFBBD1-5A51-DD46-B2F5-14E2E8D9AA5E}"/>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39" name="Line 72">
              <a:extLst>
                <a:ext uri="{FF2B5EF4-FFF2-40B4-BE49-F238E27FC236}">
                  <a16:creationId xmlns:a16="http://schemas.microsoft.com/office/drawing/2014/main" id="{F8F6C0EE-F1E3-E043-AF57-44DFA8344CEE}"/>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40" name="Line 73">
              <a:extLst>
                <a:ext uri="{FF2B5EF4-FFF2-40B4-BE49-F238E27FC236}">
                  <a16:creationId xmlns:a16="http://schemas.microsoft.com/office/drawing/2014/main" id="{94E5D9B2-C88C-C14C-B34A-1A03EE34DA7A}"/>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41" name="Line 74">
              <a:extLst>
                <a:ext uri="{FF2B5EF4-FFF2-40B4-BE49-F238E27FC236}">
                  <a16:creationId xmlns:a16="http://schemas.microsoft.com/office/drawing/2014/main" id="{FB5D3CDA-D00B-494D-BE63-8069D91FEA0E}"/>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42" name="Line 75">
              <a:extLst>
                <a:ext uri="{FF2B5EF4-FFF2-40B4-BE49-F238E27FC236}">
                  <a16:creationId xmlns:a16="http://schemas.microsoft.com/office/drawing/2014/main" id="{70344A4A-3452-1D47-B2FB-5AD319BB21B6}"/>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43" name="Line 76">
              <a:extLst>
                <a:ext uri="{FF2B5EF4-FFF2-40B4-BE49-F238E27FC236}">
                  <a16:creationId xmlns:a16="http://schemas.microsoft.com/office/drawing/2014/main" id="{9CAD9382-6E33-0845-8869-B7C2E1FC83EF}"/>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44" name="Line 77">
              <a:extLst>
                <a:ext uri="{FF2B5EF4-FFF2-40B4-BE49-F238E27FC236}">
                  <a16:creationId xmlns:a16="http://schemas.microsoft.com/office/drawing/2014/main" id="{4E1B5111-01A1-8844-B64D-9EED6E49DC76}"/>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45" name="Line 78">
              <a:extLst>
                <a:ext uri="{FF2B5EF4-FFF2-40B4-BE49-F238E27FC236}">
                  <a16:creationId xmlns:a16="http://schemas.microsoft.com/office/drawing/2014/main" id="{1443044F-9D23-5B48-8870-F6D50428B91B}"/>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6334" name="Group 79">
            <a:extLst>
              <a:ext uri="{FF2B5EF4-FFF2-40B4-BE49-F238E27FC236}">
                <a16:creationId xmlns:a16="http://schemas.microsoft.com/office/drawing/2014/main" id="{F06BB753-7A0D-DC4A-BC78-7A9BB17D89EE}"/>
              </a:ext>
            </a:extLst>
          </p:cNvPr>
          <p:cNvGrpSpPr>
            <a:grpSpLocks/>
          </p:cNvGrpSpPr>
          <p:nvPr/>
        </p:nvGrpSpPr>
        <p:grpSpPr bwMode="auto">
          <a:xfrm>
            <a:off x="5167313" y="1733550"/>
            <a:ext cx="665162" cy="1050925"/>
            <a:chOff x="1169" y="1076"/>
            <a:chExt cx="473" cy="396"/>
          </a:xfrm>
        </p:grpSpPr>
        <p:sp>
          <p:nvSpPr>
            <p:cNvPr id="26730" name="Line 80">
              <a:extLst>
                <a:ext uri="{FF2B5EF4-FFF2-40B4-BE49-F238E27FC236}">
                  <a16:creationId xmlns:a16="http://schemas.microsoft.com/office/drawing/2014/main" id="{C61654C7-BC2C-FF41-B1F2-30206E50DCDA}"/>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31" name="Line 81">
              <a:extLst>
                <a:ext uri="{FF2B5EF4-FFF2-40B4-BE49-F238E27FC236}">
                  <a16:creationId xmlns:a16="http://schemas.microsoft.com/office/drawing/2014/main" id="{BCD8839B-F8A0-DB4C-AA81-6AD736BEFAF1}"/>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32" name="Line 82">
              <a:extLst>
                <a:ext uri="{FF2B5EF4-FFF2-40B4-BE49-F238E27FC236}">
                  <a16:creationId xmlns:a16="http://schemas.microsoft.com/office/drawing/2014/main" id="{9E160B15-B63F-E747-BC6E-0A4EF13BC0C2}"/>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33" name="Line 83">
              <a:extLst>
                <a:ext uri="{FF2B5EF4-FFF2-40B4-BE49-F238E27FC236}">
                  <a16:creationId xmlns:a16="http://schemas.microsoft.com/office/drawing/2014/main" id="{DB2F5E42-7E14-E341-B814-CCA75D03378D}"/>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34" name="Line 84">
              <a:extLst>
                <a:ext uri="{FF2B5EF4-FFF2-40B4-BE49-F238E27FC236}">
                  <a16:creationId xmlns:a16="http://schemas.microsoft.com/office/drawing/2014/main" id="{015B38DC-F794-B249-A6B0-52B195D74CF0}"/>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35" name="Line 85">
              <a:extLst>
                <a:ext uri="{FF2B5EF4-FFF2-40B4-BE49-F238E27FC236}">
                  <a16:creationId xmlns:a16="http://schemas.microsoft.com/office/drawing/2014/main" id="{EA1E1249-9810-3D4D-B594-B3639F7BAD16}"/>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36" name="Line 86">
              <a:extLst>
                <a:ext uri="{FF2B5EF4-FFF2-40B4-BE49-F238E27FC236}">
                  <a16:creationId xmlns:a16="http://schemas.microsoft.com/office/drawing/2014/main" id="{48ACFAAA-948A-FE43-B735-C761E36A7F02}"/>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37" name="Line 87">
              <a:extLst>
                <a:ext uri="{FF2B5EF4-FFF2-40B4-BE49-F238E27FC236}">
                  <a16:creationId xmlns:a16="http://schemas.microsoft.com/office/drawing/2014/main" id="{0695F045-B784-8B46-8C69-13CD3B3ACAF8}"/>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sp>
        <p:nvSpPr>
          <p:cNvPr id="26640" name="Line 88">
            <a:extLst>
              <a:ext uri="{FF2B5EF4-FFF2-40B4-BE49-F238E27FC236}">
                <a16:creationId xmlns:a16="http://schemas.microsoft.com/office/drawing/2014/main" id="{647121CF-37B6-8D4B-9661-7D1E6E8EC953}"/>
              </a:ext>
            </a:extLst>
          </p:cNvPr>
          <p:cNvSpPr>
            <a:spLocks noChangeShapeType="1"/>
          </p:cNvSpPr>
          <p:nvPr/>
        </p:nvSpPr>
        <p:spPr bwMode="auto">
          <a:xfrm>
            <a:off x="855663" y="5191125"/>
            <a:ext cx="6022975" cy="0"/>
          </a:xfrm>
          <a:prstGeom prst="line">
            <a:avLst/>
          </a:prstGeom>
          <a:noFill/>
          <a:ln w="9525" cap="rnd">
            <a:solidFill>
              <a:schemeClr val="tx1"/>
            </a:solidFill>
            <a:prstDash val="sysDot"/>
            <a:round/>
            <a:headEnd/>
            <a:tailEnd/>
          </a:ln>
          <a:effectLst/>
        </p:spPr>
        <p:txBody>
          <a:bodyPr wrap="none" anchor="ctr"/>
          <a:lstStyle/>
          <a:p>
            <a:pPr algn="ctr">
              <a:defRPr/>
            </a:pPr>
            <a:endParaRPr lang="en-US">
              <a:latin typeface="Times New Roman" charset="0"/>
            </a:endParaRPr>
          </a:p>
        </p:txBody>
      </p:sp>
      <p:sp>
        <p:nvSpPr>
          <p:cNvPr id="26641" name="Line 89">
            <a:extLst>
              <a:ext uri="{FF2B5EF4-FFF2-40B4-BE49-F238E27FC236}">
                <a16:creationId xmlns:a16="http://schemas.microsoft.com/office/drawing/2014/main" id="{6C2206E3-E0EE-B642-A34D-4F71A7D76520}"/>
              </a:ext>
            </a:extLst>
          </p:cNvPr>
          <p:cNvSpPr>
            <a:spLocks noChangeShapeType="1"/>
          </p:cNvSpPr>
          <p:nvPr/>
        </p:nvSpPr>
        <p:spPr bwMode="auto">
          <a:xfrm>
            <a:off x="847725" y="1730375"/>
            <a:ext cx="5246688" cy="0"/>
          </a:xfrm>
          <a:prstGeom prst="line">
            <a:avLst/>
          </a:prstGeom>
          <a:noFill/>
          <a:ln w="9525" cap="rnd">
            <a:solidFill>
              <a:schemeClr val="tx1"/>
            </a:solidFill>
            <a:prstDash val="sysDot"/>
            <a:round/>
            <a:headEnd/>
            <a:tailEnd/>
          </a:ln>
          <a:effectLst/>
        </p:spPr>
        <p:txBody>
          <a:bodyPr wrap="none" anchor="ctr"/>
          <a:lstStyle/>
          <a:p>
            <a:pPr algn="ctr">
              <a:defRPr/>
            </a:pPr>
            <a:endParaRPr lang="en-US">
              <a:latin typeface="Times New Roman" charset="0"/>
            </a:endParaRPr>
          </a:p>
        </p:txBody>
      </p:sp>
      <p:sp>
        <p:nvSpPr>
          <p:cNvPr id="26642" name="Line 90">
            <a:extLst>
              <a:ext uri="{FF2B5EF4-FFF2-40B4-BE49-F238E27FC236}">
                <a16:creationId xmlns:a16="http://schemas.microsoft.com/office/drawing/2014/main" id="{80BDD243-DE11-CE4C-BEE7-9321FB5B50E2}"/>
              </a:ext>
            </a:extLst>
          </p:cNvPr>
          <p:cNvSpPr>
            <a:spLocks noChangeShapeType="1"/>
          </p:cNvSpPr>
          <p:nvPr/>
        </p:nvSpPr>
        <p:spPr bwMode="auto">
          <a:xfrm>
            <a:off x="844550" y="4660900"/>
            <a:ext cx="2300288" cy="0"/>
          </a:xfrm>
          <a:prstGeom prst="line">
            <a:avLst/>
          </a:prstGeom>
          <a:noFill/>
          <a:ln w="9525">
            <a:solidFill>
              <a:schemeClr val="tx1"/>
            </a:solidFill>
            <a:round/>
            <a:headEnd/>
            <a:tailEnd/>
          </a:ln>
          <a:effectLst/>
        </p:spPr>
        <p:txBody>
          <a:bodyPr wrap="none" anchor="ctr"/>
          <a:lstStyle/>
          <a:p>
            <a:pPr algn="ctr">
              <a:defRPr/>
            </a:pPr>
            <a:endParaRPr lang="en-US">
              <a:latin typeface="Times New Roman" charset="0"/>
            </a:endParaRPr>
          </a:p>
        </p:txBody>
      </p:sp>
      <p:grpSp>
        <p:nvGrpSpPr>
          <p:cNvPr id="56338" name="Group 91">
            <a:extLst>
              <a:ext uri="{FF2B5EF4-FFF2-40B4-BE49-F238E27FC236}">
                <a16:creationId xmlns:a16="http://schemas.microsoft.com/office/drawing/2014/main" id="{16A6DC9E-8ADA-EA4D-B504-89DF66DCDE1A}"/>
              </a:ext>
            </a:extLst>
          </p:cNvPr>
          <p:cNvGrpSpPr>
            <a:grpSpLocks/>
          </p:cNvGrpSpPr>
          <p:nvPr/>
        </p:nvGrpSpPr>
        <p:grpSpPr bwMode="auto">
          <a:xfrm>
            <a:off x="922338" y="4127500"/>
            <a:ext cx="665162" cy="533400"/>
            <a:chOff x="1169" y="1076"/>
            <a:chExt cx="473" cy="396"/>
          </a:xfrm>
        </p:grpSpPr>
        <p:sp>
          <p:nvSpPr>
            <p:cNvPr id="26722" name="Line 92">
              <a:extLst>
                <a:ext uri="{FF2B5EF4-FFF2-40B4-BE49-F238E27FC236}">
                  <a16:creationId xmlns:a16="http://schemas.microsoft.com/office/drawing/2014/main" id="{88C200F2-E435-FE4F-88B4-DB66BCBD0D6C}"/>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23" name="Line 93">
              <a:extLst>
                <a:ext uri="{FF2B5EF4-FFF2-40B4-BE49-F238E27FC236}">
                  <a16:creationId xmlns:a16="http://schemas.microsoft.com/office/drawing/2014/main" id="{CFE93F55-7727-E74B-B0FA-C9F0997F37CA}"/>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24" name="Line 94">
              <a:extLst>
                <a:ext uri="{FF2B5EF4-FFF2-40B4-BE49-F238E27FC236}">
                  <a16:creationId xmlns:a16="http://schemas.microsoft.com/office/drawing/2014/main" id="{1060059E-C60E-AF48-BBBE-E9DF739C0F21}"/>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25" name="Line 95">
              <a:extLst>
                <a:ext uri="{FF2B5EF4-FFF2-40B4-BE49-F238E27FC236}">
                  <a16:creationId xmlns:a16="http://schemas.microsoft.com/office/drawing/2014/main" id="{DF5A7A65-A634-AE4B-82A8-F6F2FE811145}"/>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26" name="Line 96">
              <a:extLst>
                <a:ext uri="{FF2B5EF4-FFF2-40B4-BE49-F238E27FC236}">
                  <a16:creationId xmlns:a16="http://schemas.microsoft.com/office/drawing/2014/main" id="{5D9FC93B-88FA-0242-8378-707E2B3275ED}"/>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27" name="Line 97">
              <a:extLst>
                <a:ext uri="{FF2B5EF4-FFF2-40B4-BE49-F238E27FC236}">
                  <a16:creationId xmlns:a16="http://schemas.microsoft.com/office/drawing/2014/main" id="{472E2E45-1E77-224C-BD9F-0778ABF3BAC9}"/>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28" name="Line 98">
              <a:extLst>
                <a:ext uri="{FF2B5EF4-FFF2-40B4-BE49-F238E27FC236}">
                  <a16:creationId xmlns:a16="http://schemas.microsoft.com/office/drawing/2014/main" id="{B34D977E-5960-2047-8716-49C064788AFC}"/>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29" name="Line 99">
              <a:extLst>
                <a:ext uri="{FF2B5EF4-FFF2-40B4-BE49-F238E27FC236}">
                  <a16:creationId xmlns:a16="http://schemas.microsoft.com/office/drawing/2014/main" id="{EE34EF62-8CC9-2C4F-BF06-541029D8D734}"/>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6339" name="Group 100">
            <a:extLst>
              <a:ext uri="{FF2B5EF4-FFF2-40B4-BE49-F238E27FC236}">
                <a16:creationId xmlns:a16="http://schemas.microsoft.com/office/drawing/2014/main" id="{AF2D3CDB-D012-074F-9817-F4C805B45269}"/>
              </a:ext>
            </a:extLst>
          </p:cNvPr>
          <p:cNvGrpSpPr>
            <a:grpSpLocks/>
          </p:cNvGrpSpPr>
          <p:nvPr/>
        </p:nvGrpSpPr>
        <p:grpSpPr bwMode="auto">
          <a:xfrm flipV="1">
            <a:off x="1682750" y="4660900"/>
            <a:ext cx="665163" cy="533400"/>
            <a:chOff x="1169" y="1076"/>
            <a:chExt cx="473" cy="396"/>
          </a:xfrm>
        </p:grpSpPr>
        <p:sp>
          <p:nvSpPr>
            <p:cNvPr id="26714" name="Line 101">
              <a:extLst>
                <a:ext uri="{FF2B5EF4-FFF2-40B4-BE49-F238E27FC236}">
                  <a16:creationId xmlns:a16="http://schemas.microsoft.com/office/drawing/2014/main" id="{D24ECFE5-B5B0-A249-80F5-CCF6E760C8E8}"/>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15" name="Line 102">
              <a:extLst>
                <a:ext uri="{FF2B5EF4-FFF2-40B4-BE49-F238E27FC236}">
                  <a16:creationId xmlns:a16="http://schemas.microsoft.com/office/drawing/2014/main" id="{9AB71368-C9D2-9D40-B4E4-10C7FECBB5C3}"/>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16" name="Line 103">
              <a:extLst>
                <a:ext uri="{FF2B5EF4-FFF2-40B4-BE49-F238E27FC236}">
                  <a16:creationId xmlns:a16="http://schemas.microsoft.com/office/drawing/2014/main" id="{7512342C-C8FB-624B-BBFA-F440767DF88D}"/>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17" name="Line 104">
              <a:extLst>
                <a:ext uri="{FF2B5EF4-FFF2-40B4-BE49-F238E27FC236}">
                  <a16:creationId xmlns:a16="http://schemas.microsoft.com/office/drawing/2014/main" id="{C8487571-E665-8248-8700-EAC163DC538B}"/>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18" name="Line 105">
              <a:extLst>
                <a:ext uri="{FF2B5EF4-FFF2-40B4-BE49-F238E27FC236}">
                  <a16:creationId xmlns:a16="http://schemas.microsoft.com/office/drawing/2014/main" id="{E6961577-4E4B-B143-8386-A7FF2602B8C0}"/>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19" name="Line 106">
              <a:extLst>
                <a:ext uri="{FF2B5EF4-FFF2-40B4-BE49-F238E27FC236}">
                  <a16:creationId xmlns:a16="http://schemas.microsoft.com/office/drawing/2014/main" id="{9659CF1D-7DB6-FC48-8C61-AC03B8ADB6B2}"/>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20" name="Line 107">
              <a:extLst>
                <a:ext uri="{FF2B5EF4-FFF2-40B4-BE49-F238E27FC236}">
                  <a16:creationId xmlns:a16="http://schemas.microsoft.com/office/drawing/2014/main" id="{75EB27E6-39F8-184B-B198-5F0778337B22}"/>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21" name="Line 108">
              <a:extLst>
                <a:ext uri="{FF2B5EF4-FFF2-40B4-BE49-F238E27FC236}">
                  <a16:creationId xmlns:a16="http://schemas.microsoft.com/office/drawing/2014/main" id="{3352465C-7479-8D42-BF28-8EC7D8BFF2E8}"/>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6340" name="Group 109">
            <a:extLst>
              <a:ext uri="{FF2B5EF4-FFF2-40B4-BE49-F238E27FC236}">
                <a16:creationId xmlns:a16="http://schemas.microsoft.com/office/drawing/2014/main" id="{DF90D922-770A-6F43-BB52-04D91D78C59E}"/>
              </a:ext>
            </a:extLst>
          </p:cNvPr>
          <p:cNvGrpSpPr>
            <a:grpSpLocks/>
          </p:cNvGrpSpPr>
          <p:nvPr/>
        </p:nvGrpSpPr>
        <p:grpSpPr bwMode="auto">
          <a:xfrm>
            <a:off x="2438400" y="4125913"/>
            <a:ext cx="665163" cy="533400"/>
            <a:chOff x="1169" y="1076"/>
            <a:chExt cx="473" cy="396"/>
          </a:xfrm>
        </p:grpSpPr>
        <p:sp>
          <p:nvSpPr>
            <p:cNvPr id="26706" name="Line 110">
              <a:extLst>
                <a:ext uri="{FF2B5EF4-FFF2-40B4-BE49-F238E27FC236}">
                  <a16:creationId xmlns:a16="http://schemas.microsoft.com/office/drawing/2014/main" id="{4EC4D2F4-9B0A-8445-A3C8-7A778B0E1267}"/>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07" name="Line 111">
              <a:extLst>
                <a:ext uri="{FF2B5EF4-FFF2-40B4-BE49-F238E27FC236}">
                  <a16:creationId xmlns:a16="http://schemas.microsoft.com/office/drawing/2014/main" id="{5D9E3971-B860-BA47-AD77-E576EA9B9CEE}"/>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08" name="Line 112">
              <a:extLst>
                <a:ext uri="{FF2B5EF4-FFF2-40B4-BE49-F238E27FC236}">
                  <a16:creationId xmlns:a16="http://schemas.microsoft.com/office/drawing/2014/main" id="{0BF6A117-D164-AA4A-A051-F0B5901DF671}"/>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09" name="Line 113">
              <a:extLst>
                <a:ext uri="{FF2B5EF4-FFF2-40B4-BE49-F238E27FC236}">
                  <a16:creationId xmlns:a16="http://schemas.microsoft.com/office/drawing/2014/main" id="{893E2B46-C9FB-B04D-A4CD-0D9A15726E36}"/>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10" name="Line 114">
              <a:extLst>
                <a:ext uri="{FF2B5EF4-FFF2-40B4-BE49-F238E27FC236}">
                  <a16:creationId xmlns:a16="http://schemas.microsoft.com/office/drawing/2014/main" id="{87155082-8C4D-6345-BFE5-743A0DD8D446}"/>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11" name="Line 115">
              <a:extLst>
                <a:ext uri="{FF2B5EF4-FFF2-40B4-BE49-F238E27FC236}">
                  <a16:creationId xmlns:a16="http://schemas.microsoft.com/office/drawing/2014/main" id="{24B673F1-FB65-E141-9A4D-7F6703A9EF27}"/>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12" name="Line 116">
              <a:extLst>
                <a:ext uri="{FF2B5EF4-FFF2-40B4-BE49-F238E27FC236}">
                  <a16:creationId xmlns:a16="http://schemas.microsoft.com/office/drawing/2014/main" id="{8D26033F-26AB-1F48-95D3-8DC0AE85EEFA}"/>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13" name="Line 117">
              <a:extLst>
                <a:ext uri="{FF2B5EF4-FFF2-40B4-BE49-F238E27FC236}">
                  <a16:creationId xmlns:a16="http://schemas.microsoft.com/office/drawing/2014/main" id="{5A9C78F8-AEBD-9047-B869-75C7C7E40624}"/>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sp>
        <p:nvSpPr>
          <p:cNvPr id="26646" name="Line 118">
            <a:extLst>
              <a:ext uri="{FF2B5EF4-FFF2-40B4-BE49-F238E27FC236}">
                <a16:creationId xmlns:a16="http://schemas.microsoft.com/office/drawing/2014/main" id="{1165BC0A-107E-9146-95E6-CED2C8ED0568}"/>
              </a:ext>
            </a:extLst>
          </p:cNvPr>
          <p:cNvSpPr>
            <a:spLocks noChangeShapeType="1"/>
          </p:cNvSpPr>
          <p:nvPr/>
        </p:nvSpPr>
        <p:spPr bwMode="auto">
          <a:xfrm>
            <a:off x="846138" y="5719763"/>
            <a:ext cx="2300287" cy="0"/>
          </a:xfrm>
          <a:prstGeom prst="line">
            <a:avLst/>
          </a:prstGeom>
          <a:noFill/>
          <a:ln w="9525">
            <a:solidFill>
              <a:schemeClr val="tx1"/>
            </a:solidFill>
            <a:round/>
            <a:headEnd/>
            <a:tailEnd/>
          </a:ln>
          <a:effectLst/>
        </p:spPr>
        <p:txBody>
          <a:bodyPr wrap="none" anchor="ctr"/>
          <a:lstStyle/>
          <a:p>
            <a:pPr algn="ctr">
              <a:defRPr/>
            </a:pPr>
            <a:endParaRPr lang="en-US">
              <a:latin typeface="Times New Roman" charset="0"/>
            </a:endParaRPr>
          </a:p>
        </p:txBody>
      </p:sp>
      <p:grpSp>
        <p:nvGrpSpPr>
          <p:cNvPr id="56342" name="Group 119">
            <a:extLst>
              <a:ext uri="{FF2B5EF4-FFF2-40B4-BE49-F238E27FC236}">
                <a16:creationId xmlns:a16="http://schemas.microsoft.com/office/drawing/2014/main" id="{D05F030E-F303-3342-BF3D-F15783DCF22A}"/>
              </a:ext>
            </a:extLst>
          </p:cNvPr>
          <p:cNvGrpSpPr>
            <a:grpSpLocks/>
          </p:cNvGrpSpPr>
          <p:nvPr/>
        </p:nvGrpSpPr>
        <p:grpSpPr bwMode="auto">
          <a:xfrm flipV="1">
            <a:off x="923925" y="5711825"/>
            <a:ext cx="665163" cy="531813"/>
            <a:chOff x="1169" y="1076"/>
            <a:chExt cx="473" cy="396"/>
          </a:xfrm>
        </p:grpSpPr>
        <p:sp>
          <p:nvSpPr>
            <p:cNvPr id="26698" name="Line 120">
              <a:extLst>
                <a:ext uri="{FF2B5EF4-FFF2-40B4-BE49-F238E27FC236}">
                  <a16:creationId xmlns:a16="http://schemas.microsoft.com/office/drawing/2014/main" id="{2EC49BEE-7173-8C42-BA66-51E243B8A605}"/>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99" name="Line 121">
              <a:extLst>
                <a:ext uri="{FF2B5EF4-FFF2-40B4-BE49-F238E27FC236}">
                  <a16:creationId xmlns:a16="http://schemas.microsoft.com/office/drawing/2014/main" id="{708304D6-89E9-A240-A01F-0D9E4AE8A5F9}"/>
                </a:ext>
              </a:extLst>
            </p:cNvPr>
            <p:cNvSpPr>
              <a:spLocks noChangeShapeType="1"/>
            </p:cNvSpPr>
            <p:nvPr/>
          </p:nvSpPr>
          <p:spPr bwMode="auto">
            <a:xfrm flipV="1">
              <a:off x="1236" y="1249"/>
              <a:ext cx="0" cy="220"/>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00" name="Line 122">
              <a:extLst>
                <a:ext uri="{FF2B5EF4-FFF2-40B4-BE49-F238E27FC236}">
                  <a16:creationId xmlns:a16="http://schemas.microsoft.com/office/drawing/2014/main" id="{DD9F9DA9-4DB1-AC44-9E08-A909F852F308}"/>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01" name="Line 123">
              <a:extLst>
                <a:ext uri="{FF2B5EF4-FFF2-40B4-BE49-F238E27FC236}">
                  <a16:creationId xmlns:a16="http://schemas.microsoft.com/office/drawing/2014/main" id="{D9E03AF8-E958-2343-905F-7F3BD4A9A021}"/>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02" name="Line 124">
              <a:extLst>
                <a:ext uri="{FF2B5EF4-FFF2-40B4-BE49-F238E27FC236}">
                  <a16:creationId xmlns:a16="http://schemas.microsoft.com/office/drawing/2014/main" id="{24EE562A-A8FB-B845-9359-DD775E210E2E}"/>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03" name="Line 125">
              <a:extLst>
                <a:ext uri="{FF2B5EF4-FFF2-40B4-BE49-F238E27FC236}">
                  <a16:creationId xmlns:a16="http://schemas.microsoft.com/office/drawing/2014/main" id="{AC71DFAD-310C-C143-905F-C351220483C1}"/>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04" name="Line 126">
              <a:extLst>
                <a:ext uri="{FF2B5EF4-FFF2-40B4-BE49-F238E27FC236}">
                  <a16:creationId xmlns:a16="http://schemas.microsoft.com/office/drawing/2014/main" id="{FE3FC922-2F4E-D44F-860A-87E68F96FE3B}"/>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705" name="Line 127">
              <a:extLst>
                <a:ext uri="{FF2B5EF4-FFF2-40B4-BE49-F238E27FC236}">
                  <a16:creationId xmlns:a16="http://schemas.microsoft.com/office/drawing/2014/main" id="{63612C9C-49C5-EE49-9E38-1478DF5D5AFD}"/>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6343" name="Group 128">
            <a:extLst>
              <a:ext uri="{FF2B5EF4-FFF2-40B4-BE49-F238E27FC236}">
                <a16:creationId xmlns:a16="http://schemas.microsoft.com/office/drawing/2014/main" id="{06C9F5D8-6A6A-1748-9937-5129B7D5CF2D}"/>
              </a:ext>
            </a:extLst>
          </p:cNvPr>
          <p:cNvGrpSpPr>
            <a:grpSpLocks/>
          </p:cNvGrpSpPr>
          <p:nvPr/>
        </p:nvGrpSpPr>
        <p:grpSpPr bwMode="auto">
          <a:xfrm>
            <a:off x="1682750" y="5186363"/>
            <a:ext cx="666750" cy="533400"/>
            <a:chOff x="1169" y="1076"/>
            <a:chExt cx="473" cy="396"/>
          </a:xfrm>
        </p:grpSpPr>
        <p:sp>
          <p:nvSpPr>
            <p:cNvPr id="26690" name="Line 129">
              <a:extLst>
                <a:ext uri="{FF2B5EF4-FFF2-40B4-BE49-F238E27FC236}">
                  <a16:creationId xmlns:a16="http://schemas.microsoft.com/office/drawing/2014/main" id="{46678496-40E4-434C-96BE-53215B076DB9}"/>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91" name="Line 130">
              <a:extLst>
                <a:ext uri="{FF2B5EF4-FFF2-40B4-BE49-F238E27FC236}">
                  <a16:creationId xmlns:a16="http://schemas.microsoft.com/office/drawing/2014/main" id="{F91AD124-98AD-D140-8CCB-1693EEF784A6}"/>
                </a:ext>
              </a:extLst>
            </p:cNvPr>
            <p:cNvSpPr>
              <a:spLocks noChangeShapeType="1"/>
            </p:cNvSpPr>
            <p:nvPr/>
          </p:nvSpPr>
          <p:spPr bwMode="auto">
            <a:xfrm flipV="1">
              <a:off x="1235" y="1248"/>
              <a:ext cx="0" cy="218"/>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92" name="Line 131">
              <a:extLst>
                <a:ext uri="{FF2B5EF4-FFF2-40B4-BE49-F238E27FC236}">
                  <a16:creationId xmlns:a16="http://schemas.microsoft.com/office/drawing/2014/main" id="{0FF1741F-5917-6541-AEA1-EC5C518566DF}"/>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93" name="Line 132">
              <a:extLst>
                <a:ext uri="{FF2B5EF4-FFF2-40B4-BE49-F238E27FC236}">
                  <a16:creationId xmlns:a16="http://schemas.microsoft.com/office/drawing/2014/main" id="{D06A1E51-E6B1-5D4B-92A3-9E7B88430185}"/>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94" name="Line 133">
              <a:extLst>
                <a:ext uri="{FF2B5EF4-FFF2-40B4-BE49-F238E27FC236}">
                  <a16:creationId xmlns:a16="http://schemas.microsoft.com/office/drawing/2014/main" id="{6317C24A-DBFA-8840-A467-034FEA5783C0}"/>
                </a:ext>
              </a:extLst>
            </p:cNvPr>
            <p:cNvSpPr>
              <a:spLocks noChangeShapeType="1"/>
            </p:cNvSpPr>
            <p:nvPr/>
          </p:nvSpPr>
          <p:spPr bwMode="auto">
            <a:xfrm flipV="1">
              <a:off x="1436"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95" name="Line 134">
              <a:extLst>
                <a:ext uri="{FF2B5EF4-FFF2-40B4-BE49-F238E27FC236}">
                  <a16:creationId xmlns:a16="http://schemas.microsoft.com/office/drawing/2014/main" id="{A9D1C5AA-1023-DC4D-853B-AC6F3A03027E}"/>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96" name="Line 135">
              <a:extLst>
                <a:ext uri="{FF2B5EF4-FFF2-40B4-BE49-F238E27FC236}">
                  <a16:creationId xmlns:a16="http://schemas.microsoft.com/office/drawing/2014/main" id="{3417CAF6-720F-DC47-98A5-A6D6F0AA6698}"/>
                </a:ext>
              </a:extLst>
            </p:cNvPr>
            <p:cNvSpPr>
              <a:spLocks noChangeShapeType="1"/>
            </p:cNvSpPr>
            <p:nvPr/>
          </p:nvSpPr>
          <p:spPr bwMode="auto">
            <a:xfrm flipH="1" flipV="1">
              <a:off x="1574" y="1258"/>
              <a:ext cx="0" cy="211"/>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97" name="Line 136">
              <a:extLst>
                <a:ext uri="{FF2B5EF4-FFF2-40B4-BE49-F238E27FC236}">
                  <a16:creationId xmlns:a16="http://schemas.microsoft.com/office/drawing/2014/main" id="{D22C552A-3004-1B40-8B79-E9E4CE263017}"/>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grpSp>
        <p:nvGrpSpPr>
          <p:cNvPr id="56344" name="Group 137">
            <a:extLst>
              <a:ext uri="{FF2B5EF4-FFF2-40B4-BE49-F238E27FC236}">
                <a16:creationId xmlns:a16="http://schemas.microsoft.com/office/drawing/2014/main" id="{91D741CD-404E-2048-9CCC-38436B073900}"/>
              </a:ext>
            </a:extLst>
          </p:cNvPr>
          <p:cNvGrpSpPr>
            <a:grpSpLocks/>
          </p:cNvGrpSpPr>
          <p:nvPr/>
        </p:nvGrpSpPr>
        <p:grpSpPr bwMode="auto">
          <a:xfrm flipV="1">
            <a:off x="2439988" y="5718175"/>
            <a:ext cx="665162" cy="533400"/>
            <a:chOff x="1169" y="1076"/>
            <a:chExt cx="473" cy="396"/>
          </a:xfrm>
        </p:grpSpPr>
        <p:sp>
          <p:nvSpPr>
            <p:cNvPr id="26682" name="Line 138">
              <a:extLst>
                <a:ext uri="{FF2B5EF4-FFF2-40B4-BE49-F238E27FC236}">
                  <a16:creationId xmlns:a16="http://schemas.microsoft.com/office/drawing/2014/main" id="{E9CD342A-863B-904E-AA83-DBCED485DB3E}"/>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83" name="Line 139">
              <a:extLst>
                <a:ext uri="{FF2B5EF4-FFF2-40B4-BE49-F238E27FC236}">
                  <a16:creationId xmlns:a16="http://schemas.microsoft.com/office/drawing/2014/main" id="{1657056F-A8ED-F241-8EBF-D141345B63E5}"/>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84" name="Line 140">
              <a:extLst>
                <a:ext uri="{FF2B5EF4-FFF2-40B4-BE49-F238E27FC236}">
                  <a16:creationId xmlns:a16="http://schemas.microsoft.com/office/drawing/2014/main" id="{B3FCA6E1-6623-9E4F-974A-BC1E45350D7E}"/>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85" name="Line 141">
              <a:extLst>
                <a:ext uri="{FF2B5EF4-FFF2-40B4-BE49-F238E27FC236}">
                  <a16:creationId xmlns:a16="http://schemas.microsoft.com/office/drawing/2014/main" id="{63496699-73A7-194E-A3F6-8FC7745AEDD4}"/>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86" name="Line 142">
              <a:extLst>
                <a:ext uri="{FF2B5EF4-FFF2-40B4-BE49-F238E27FC236}">
                  <a16:creationId xmlns:a16="http://schemas.microsoft.com/office/drawing/2014/main" id="{422BDE45-73C4-4A4C-B2BD-552E58611A29}"/>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87" name="Line 143">
              <a:extLst>
                <a:ext uri="{FF2B5EF4-FFF2-40B4-BE49-F238E27FC236}">
                  <a16:creationId xmlns:a16="http://schemas.microsoft.com/office/drawing/2014/main" id="{0E01E133-198A-F946-8568-2979FAB3AB8A}"/>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88" name="Line 144">
              <a:extLst>
                <a:ext uri="{FF2B5EF4-FFF2-40B4-BE49-F238E27FC236}">
                  <a16:creationId xmlns:a16="http://schemas.microsoft.com/office/drawing/2014/main" id="{F57E3F3E-9490-A94B-9D5C-CB30CFC74047}"/>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26689" name="Line 145">
              <a:extLst>
                <a:ext uri="{FF2B5EF4-FFF2-40B4-BE49-F238E27FC236}">
                  <a16:creationId xmlns:a16="http://schemas.microsoft.com/office/drawing/2014/main" id="{4E10DF67-9B81-0948-925C-A6093BE6C601}"/>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p:spPr>
          <p:txBody>
            <a:bodyPr wrap="none" anchor="ctr"/>
            <a:lstStyle/>
            <a:p>
              <a:pPr algn="ctr">
                <a:defRPr/>
              </a:pPr>
              <a:endParaRPr lang="en-US">
                <a:latin typeface="Times New Roman" charset="0"/>
              </a:endParaRPr>
            </a:p>
          </p:txBody>
        </p:sp>
      </p:grpSp>
      <p:sp>
        <p:nvSpPr>
          <p:cNvPr id="26650" name="Line 146">
            <a:extLst>
              <a:ext uri="{FF2B5EF4-FFF2-40B4-BE49-F238E27FC236}">
                <a16:creationId xmlns:a16="http://schemas.microsoft.com/office/drawing/2014/main" id="{404D75EF-20C6-BB44-9620-24AA6AAB0663}"/>
              </a:ext>
            </a:extLst>
          </p:cNvPr>
          <p:cNvSpPr>
            <a:spLocks noChangeShapeType="1"/>
          </p:cNvSpPr>
          <p:nvPr/>
        </p:nvSpPr>
        <p:spPr bwMode="auto">
          <a:xfrm>
            <a:off x="3575050" y="5192713"/>
            <a:ext cx="2298700" cy="0"/>
          </a:xfrm>
          <a:prstGeom prst="line">
            <a:avLst/>
          </a:prstGeom>
          <a:noFill/>
          <a:ln w="9525">
            <a:solidFill>
              <a:schemeClr val="tx1"/>
            </a:solidFill>
            <a:round/>
            <a:headEnd/>
            <a:tailEnd/>
          </a:ln>
          <a:effectLst/>
        </p:spPr>
        <p:txBody>
          <a:bodyPr wrap="none" anchor="ctr"/>
          <a:lstStyle/>
          <a:p>
            <a:pPr algn="ctr">
              <a:defRPr/>
            </a:pPr>
            <a:endParaRPr lang="en-US">
              <a:latin typeface="Times New Roman" charset="0"/>
            </a:endParaRPr>
          </a:p>
        </p:txBody>
      </p:sp>
      <p:sp>
        <p:nvSpPr>
          <p:cNvPr id="26651" name="Line 147">
            <a:extLst>
              <a:ext uri="{FF2B5EF4-FFF2-40B4-BE49-F238E27FC236}">
                <a16:creationId xmlns:a16="http://schemas.microsoft.com/office/drawing/2014/main" id="{167AB66F-4D0C-7A44-B4DE-C525C7F7365D}"/>
              </a:ext>
            </a:extLst>
          </p:cNvPr>
          <p:cNvSpPr>
            <a:spLocks noChangeShapeType="1"/>
          </p:cNvSpPr>
          <p:nvPr/>
        </p:nvSpPr>
        <p:spPr bwMode="auto">
          <a:xfrm>
            <a:off x="841375" y="2787650"/>
            <a:ext cx="5283200" cy="0"/>
          </a:xfrm>
          <a:prstGeom prst="line">
            <a:avLst/>
          </a:prstGeom>
          <a:noFill/>
          <a:ln w="9525" cap="rnd">
            <a:solidFill>
              <a:schemeClr val="tx1"/>
            </a:solidFill>
            <a:prstDash val="sysDot"/>
            <a:round/>
            <a:headEnd/>
            <a:tailEnd/>
          </a:ln>
          <a:effectLst/>
        </p:spPr>
        <p:txBody>
          <a:bodyPr wrap="none" anchor="ctr"/>
          <a:lstStyle/>
          <a:p>
            <a:pPr algn="ctr">
              <a:defRPr/>
            </a:pPr>
            <a:endParaRPr lang="en-US">
              <a:latin typeface="Times New Roman" charset="0"/>
            </a:endParaRPr>
          </a:p>
        </p:txBody>
      </p:sp>
      <p:sp>
        <p:nvSpPr>
          <p:cNvPr id="26652" name="Line 148">
            <a:extLst>
              <a:ext uri="{FF2B5EF4-FFF2-40B4-BE49-F238E27FC236}">
                <a16:creationId xmlns:a16="http://schemas.microsoft.com/office/drawing/2014/main" id="{1ED8937C-429A-6445-B306-DABC44F303F9}"/>
              </a:ext>
            </a:extLst>
          </p:cNvPr>
          <p:cNvSpPr>
            <a:spLocks noChangeShapeType="1"/>
          </p:cNvSpPr>
          <p:nvPr/>
        </p:nvSpPr>
        <p:spPr bwMode="auto">
          <a:xfrm>
            <a:off x="887413" y="3860800"/>
            <a:ext cx="5226050" cy="0"/>
          </a:xfrm>
          <a:prstGeom prst="line">
            <a:avLst/>
          </a:prstGeom>
          <a:noFill/>
          <a:ln w="9525" cap="rnd">
            <a:solidFill>
              <a:schemeClr val="tx1"/>
            </a:solidFill>
            <a:prstDash val="sysDot"/>
            <a:round/>
            <a:headEnd/>
            <a:tailEnd/>
          </a:ln>
          <a:effectLst/>
        </p:spPr>
        <p:txBody>
          <a:bodyPr wrap="none" anchor="ctr"/>
          <a:lstStyle/>
          <a:p>
            <a:pPr algn="ctr">
              <a:defRPr/>
            </a:pPr>
            <a:endParaRPr lang="en-US">
              <a:latin typeface="Times New Roman" charset="0"/>
            </a:endParaRPr>
          </a:p>
        </p:txBody>
      </p:sp>
      <p:sp>
        <p:nvSpPr>
          <p:cNvPr id="26653" name="Line 149">
            <a:extLst>
              <a:ext uri="{FF2B5EF4-FFF2-40B4-BE49-F238E27FC236}">
                <a16:creationId xmlns:a16="http://schemas.microsoft.com/office/drawing/2014/main" id="{2F9C268E-19E0-DA40-A97D-BFA816060743}"/>
              </a:ext>
            </a:extLst>
          </p:cNvPr>
          <p:cNvSpPr>
            <a:spLocks noChangeShapeType="1"/>
          </p:cNvSpPr>
          <p:nvPr/>
        </p:nvSpPr>
        <p:spPr bwMode="auto">
          <a:xfrm>
            <a:off x="1247775" y="1565275"/>
            <a:ext cx="0" cy="4878388"/>
          </a:xfrm>
          <a:prstGeom prst="line">
            <a:avLst/>
          </a:prstGeom>
          <a:noFill/>
          <a:ln w="9525" cap="rnd">
            <a:solidFill>
              <a:srgbClr val="FF0066"/>
            </a:solidFill>
            <a:prstDash val="sysDot"/>
            <a:round/>
            <a:headEnd/>
            <a:tailEnd/>
          </a:ln>
          <a:effectLst/>
        </p:spPr>
        <p:txBody>
          <a:bodyPr wrap="none" anchor="ctr"/>
          <a:lstStyle/>
          <a:p>
            <a:pPr algn="ctr">
              <a:defRPr/>
            </a:pPr>
            <a:endParaRPr lang="en-US">
              <a:latin typeface="Times New Roman" charset="0"/>
            </a:endParaRPr>
          </a:p>
        </p:txBody>
      </p:sp>
      <p:sp>
        <p:nvSpPr>
          <p:cNvPr id="26654" name="Line 150">
            <a:extLst>
              <a:ext uri="{FF2B5EF4-FFF2-40B4-BE49-F238E27FC236}">
                <a16:creationId xmlns:a16="http://schemas.microsoft.com/office/drawing/2014/main" id="{E32233A8-6F86-6847-982B-B311636DE929}"/>
              </a:ext>
            </a:extLst>
          </p:cNvPr>
          <p:cNvSpPr>
            <a:spLocks noChangeShapeType="1"/>
          </p:cNvSpPr>
          <p:nvPr/>
        </p:nvSpPr>
        <p:spPr bwMode="auto">
          <a:xfrm>
            <a:off x="1627188" y="1565275"/>
            <a:ext cx="0" cy="4878388"/>
          </a:xfrm>
          <a:prstGeom prst="line">
            <a:avLst/>
          </a:prstGeom>
          <a:noFill/>
          <a:ln w="9525" cap="rnd">
            <a:solidFill>
              <a:srgbClr val="FF0066"/>
            </a:solidFill>
            <a:prstDash val="sysDot"/>
            <a:round/>
            <a:headEnd/>
            <a:tailEnd/>
          </a:ln>
          <a:effectLst/>
        </p:spPr>
        <p:txBody>
          <a:bodyPr wrap="none" anchor="ctr"/>
          <a:lstStyle/>
          <a:p>
            <a:pPr algn="ctr">
              <a:defRPr/>
            </a:pPr>
            <a:endParaRPr lang="en-US">
              <a:latin typeface="Times New Roman" charset="0"/>
            </a:endParaRPr>
          </a:p>
        </p:txBody>
      </p:sp>
      <p:sp>
        <p:nvSpPr>
          <p:cNvPr id="26655" name="Line 151">
            <a:extLst>
              <a:ext uri="{FF2B5EF4-FFF2-40B4-BE49-F238E27FC236}">
                <a16:creationId xmlns:a16="http://schemas.microsoft.com/office/drawing/2014/main" id="{B00BF91D-2D7E-6B4A-AF92-D15BBC635DDF}"/>
              </a:ext>
            </a:extLst>
          </p:cNvPr>
          <p:cNvSpPr>
            <a:spLocks noChangeShapeType="1"/>
          </p:cNvSpPr>
          <p:nvPr/>
        </p:nvSpPr>
        <p:spPr bwMode="auto">
          <a:xfrm>
            <a:off x="2016125" y="1565275"/>
            <a:ext cx="0" cy="4878388"/>
          </a:xfrm>
          <a:prstGeom prst="line">
            <a:avLst/>
          </a:prstGeom>
          <a:noFill/>
          <a:ln w="9525" cap="rnd">
            <a:solidFill>
              <a:srgbClr val="FF0066"/>
            </a:solidFill>
            <a:prstDash val="sysDot"/>
            <a:round/>
            <a:headEnd/>
            <a:tailEnd/>
          </a:ln>
          <a:effectLst/>
        </p:spPr>
        <p:txBody>
          <a:bodyPr wrap="none" anchor="ctr"/>
          <a:lstStyle/>
          <a:p>
            <a:pPr algn="ctr">
              <a:defRPr/>
            </a:pPr>
            <a:endParaRPr lang="en-US">
              <a:latin typeface="Times New Roman" charset="0"/>
            </a:endParaRPr>
          </a:p>
        </p:txBody>
      </p:sp>
      <p:sp>
        <p:nvSpPr>
          <p:cNvPr id="26656" name="Line 152">
            <a:extLst>
              <a:ext uri="{FF2B5EF4-FFF2-40B4-BE49-F238E27FC236}">
                <a16:creationId xmlns:a16="http://schemas.microsoft.com/office/drawing/2014/main" id="{5AA0FED6-7D02-E14E-B270-CDC08FBAFD7E}"/>
              </a:ext>
            </a:extLst>
          </p:cNvPr>
          <p:cNvSpPr>
            <a:spLocks noChangeShapeType="1"/>
          </p:cNvSpPr>
          <p:nvPr/>
        </p:nvSpPr>
        <p:spPr bwMode="auto">
          <a:xfrm>
            <a:off x="2387600" y="1573213"/>
            <a:ext cx="0" cy="4878387"/>
          </a:xfrm>
          <a:prstGeom prst="line">
            <a:avLst/>
          </a:prstGeom>
          <a:noFill/>
          <a:ln w="9525" cap="rnd">
            <a:solidFill>
              <a:srgbClr val="FF0066"/>
            </a:solidFill>
            <a:prstDash val="sysDot"/>
            <a:round/>
            <a:headEnd/>
            <a:tailEnd/>
          </a:ln>
          <a:effectLst/>
        </p:spPr>
        <p:txBody>
          <a:bodyPr wrap="none" anchor="ctr"/>
          <a:lstStyle/>
          <a:p>
            <a:pPr algn="ctr">
              <a:defRPr/>
            </a:pPr>
            <a:endParaRPr lang="en-US">
              <a:latin typeface="Times New Roman" charset="0"/>
            </a:endParaRPr>
          </a:p>
        </p:txBody>
      </p:sp>
      <p:sp>
        <p:nvSpPr>
          <p:cNvPr id="26657" name="Text Box 153">
            <a:extLst>
              <a:ext uri="{FF2B5EF4-FFF2-40B4-BE49-F238E27FC236}">
                <a16:creationId xmlns:a16="http://schemas.microsoft.com/office/drawing/2014/main" id="{04F5C819-241C-EA45-AE49-F6150082DFDF}"/>
              </a:ext>
            </a:extLst>
          </p:cNvPr>
          <p:cNvSpPr txBox="1">
            <a:spLocks noChangeArrowheads="1"/>
          </p:cNvSpPr>
          <p:nvPr/>
        </p:nvSpPr>
        <p:spPr bwMode="auto">
          <a:xfrm>
            <a:off x="5162550" y="3165475"/>
            <a:ext cx="1495425" cy="560388"/>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60000"/>
              </a:lnSpc>
              <a:spcBef>
                <a:spcPct val="50000"/>
              </a:spcBef>
              <a:buSzTx/>
              <a:buFontTx/>
              <a:buNone/>
              <a:defRPr/>
            </a:pPr>
            <a:r>
              <a:rPr lang="en-US" altLang="en-US" sz="1800" i="0"/>
              <a:t>Constructive</a:t>
            </a:r>
          </a:p>
          <a:p>
            <a:pPr>
              <a:lnSpc>
                <a:spcPct val="60000"/>
              </a:lnSpc>
              <a:spcBef>
                <a:spcPct val="50000"/>
              </a:spcBef>
              <a:buSzTx/>
              <a:buFontTx/>
              <a:buNone/>
              <a:defRPr/>
            </a:pPr>
            <a:r>
              <a:rPr lang="en-US" altLang="en-US" sz="1800" i="0"/>
              <a:t>Interference</a:t>
            </a:r>
          </a:p>
        </p:txBody>
      </p:sp>
      <p:sp>
        <p:nvSpPr>
          <p:cNvPr id="26658" name="Text Box 154">
            <a:extLst>
              <a:ext uri="{FF2B5EF4-FFF2-40B4-BE49-F238E27FC236}">
                <a16:creationId xmlns:a16="http://schemas.microsoft.com/office/drawing/2014/main" id="{814544EF-88D1-4F48-A190-1F08F4EA519C}"/>
              </a:ext>
            </a:extLst>
          </p:cNvPr>
          <p:cNvSpPr txBox="1">
            <a:spLocks noChangeArrowheads="1"/>
          </p:cNvSpPr>
          <p:nvPr/>
        </p:nvSpPr>
        <p:spPr bwMode="auto">
          <a:xfrm>
            <a:off x="5260182" y="5464968"/>
            <a:ext cx="1493837" cy="560388"/>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60000"/>
              </a:lnSpc>
              <a:spcBef>
                <a:spcPct val="50000"/>
              </a:spcBef>
              <a:buSzTx/>
              <a:buFontTx/>
              <a:buNone/>
              <a:defRPr/>
            </a:pPr>
            <a:r>
              <a:rPr lang="en-US" altLang="en-US" sz="1800" i="0" dirty="0"/>
              <a:t>Destructive</a:t>
            </a:r>
          </a:p>
          <a:p>
            <a:pPr>
              <a:lnSpc>
                <a:spcPct val="60000"/>
              </a:lnSpc>
              <a:spcBef>
                <a:spcPct val="50000"/>
              </a:spcBef>
              <a:buSzTx/>
              <a:buFontTx/>
              <a:buNone/>
              <a:defRPr/>
            </a:pPr>
            <a:r>
              <a:rPr lang="en-US" altLang="en-US" sz="1800" i="0" dirty="0"/>
              <a:t>Interference</a:t>
            </a:r>
          </a:p>
        </p:txBody>
      </p:sp>
      <p:sp>
        <p:nvSpPr>
          <p:cNvPr id="26659" name="Text Box 155">
            <a:extLst>
              <a:ext uri="{FF2B5EF4-FFF2-40B4-BE49-F238E27FC236}">
                <a16:creationId xmlns:a16="http://schemas.microsoft.com/office/drawing/2014/main" id="{AC8B2634-6EBF-EB42-AB03-B55993134FAE}"/>
              </a:ext>
            </a:extLst>
          </p:cNvPr>
          <p:cNvSpPr txBox="1">
            <a:spLocks noChangeArrowheads="1"/>
          </p:cNvSpPr>
          <p:nvPr/>
        </p:nvSpPr>
        <p:spPr bwMode="auto">
          <a:xfrm>
            <a:off x="231775" y="2058988"/>
            <a:ext cx="539750" cy="4572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b="1" i="0">
                <a:solidFill>
                  <a:srgbClr val="FF0000"/>
                </a:solidFill>
              </a:rPr>
              <a:t>A</a:t>
            </a:r>
          </a:p>
        </p:txBody>
      </p:sp>
      <p:sp>
        <p:nvSpPr>
          <p:cNvPr id="26660" name="Text Box 156">
            <a:extLst>
              <a:ext uri="{FF2B5EF4-FFF2-40B4-BE49-F238E27FC236}">
                <a16:creationId xmlns:a16="http://schemas.microsoft.com/office/drawing/2014/main" id="{F0DFF353-5A17-FF47-8495-49C57A19AA83}"/>
              </a:ext>
            </a:extLst>
          </p:cNvPr>
          <p:cNvSpPr txBox="1">
            <a:spLocks noChangeArrowheads="1"/>
          </p:cNvSpPr>
          <p:nvPr/>
        </p:nvSpPr>
        <p:spPr bwMode="auto">
          <a:xfrm>
            <a:off x="231775" y="3116263"/>
            <a:ext cx="539750" cy="4572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b="1" i="0">
                <a:solidFill>
                  <a:srgbClr val="FF0000"/>
                </a:solidFill>
              </a:rPr>
              <a:t>B</a:t>
            </a:r>
          </a:p>
        </p:txBody>
      </p:sp>
      <p:sp>
        <p:nvSpPr>
          <p:cNvPr id="26661" name="Text Box 157">
            <a:extLst>
              <a:ext uri="{FF2B5EF4-FFF2-40B4-BE49-F238E27FC236}">
                <a16:creationId xmlns:a16="http://schemas.microsoft.com/office/drawing/2014/main" id="{EE5DD230-BD00-F24B-B1BE-5F14DF7ACB50}"/>
              </a:ext>
            </a:extLst>
          </p:cNvPr>
          <p:cNvSpPr txBox="1">
            <a:spLocks noChangeArrowheads="1"/>
          </p:cNvSpPr>
          <p:nvPr/>
        </p:nvSpPr>
        <p:spPr bwMode="auto">
          <a:xfrm>
            <a:off x="231775" y="4465638"/>
            <a:ext cx="539750" cy="4572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b="1" i="0">
                <a:solidFill>
                  <a:srgbClr val="FF0000"/>
                </a:solidFill>
              </a:rPr>
              <a:t>C</a:t>
            </a:r>
          </a:p>
        </p:txBody>
      </p:sp>
      <p:sp>
        <p:nvSpPr>
          <p:cNvPr id="26662" name="Text Box 158">
            <a:extLst>
              <a:ext uri="{FF2B5EF4-FFF2-40B4-BE49-F238E27FC236}">
                <a16:creationId xmlns:a16="http://schemas.microsoft.com/office/drawing/2014/main" id="{D1AF87F4-70CB-5746-AB23-2708817E350F}"/>
              </a:ext>
            </a:extLst>
          </p:cNvPr>
          <p:cNvSpPr txBox="1">
            <a:spLocks noChangeArrowheads="1"/>
          </p:cNvSpPr>
          <p:nvPr/>
        </p:nvSpPr>
        <p:spPr bwMode="auto">
          <a:xfrm>
            <a:off x="231775" y="5524500"/>
            <a:ext cx="539750" cy="4572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b="1" i="0">
                <a:solidFill>
                  <a:srgbClr val="FF0000"/>
                </a:solidFill>
              </a:rPr>
              <a:t>D</a:t>
            </a:r>
          </a:p>
        </p:txBody>
      </p:sp>
      <p:sp>
        <p:nvSpPr>
          <p:cNvPr id="26663" name="Text Box 159">
            <a:extLst>
              <a:ext uri="{FF2B5EF4-FFF2-40B4-BE49-F238E27FC236}">
                <a16:creationId xmlns:a16="http://schemas.microsoft.com/office/drawing/2014/main" id="{659B223F-D5B2-FB45-80E2-B70B6F77A829}"/>
              </a:ext>
            </a:extLst>
          </p:cNvPr>
          <p:cNvSpPr txBox="1">
            <a:spLocks noChangeArrowheads="1"/>
          </p:cNvSpPr>
          <p:nvPr/>
        </p:nvSpPr>
        <p:spPr bwMode="auto">
          <a:xfrm>
            <a:off x="4330700" y="1741488"/>
            <a:ext cx="977900" cy="4572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b="1" i="0">
                <a:solidFill>
                  <a:srgbClr val="FF0000"/>
                </a:solidFill>
              </a:rPr>
              <a:t>A+B</a:t>
            </a:r>
          </a:p>
        </p:txBody>
      </p:sp>
      <p:sp>
        <p:nvSpPr>
          <p:cNvPr id="26664" name="Text Box 160">
            <a:extLst>
              <a:ext uri="{FF2B5EF4-FFF2-40B4-BE49-F238E27FC236}">
                <a16:creationId xmlns:a16="http://schemas.microsoft.com/office/drawing/2014/main" id="{69908110-93A7-EA44-9373-480764BA377B}"/>
              </a:ext>
            </a:extLst>
          </p:cNvPr>
          <p:cNvSpPr txBox="1">
            <a:spLocks noChangeArrowheads="1"/>
          </p:cNvSpPr>
          <p:nvPr/>
        </p:nvSpPr>
        <p:spPr bwMode="auto">
          <a:xfrm>
            <a:off x="4340225" y="4162425"/>
            <a:ext cx="1243013" cy="4572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b="1" i="0">
                <a:solidFill>
                  <a:srgbClr val="FF0000"/>
                </a:solidFill>
              </a:rPr>
              <a:t>C+D</a:t>
            </a:r>
          </a:p>
        </p:txBody>
      </p:sp>
      <p:sp>
        <p:nvSpPr>
          <p:cNvPr id="26665" name="Text Box 161">
            <a:extLst>
              <a:ext uri="{FF2B5EF4-FFF2-40B4-BE49-F238E27FC236}">
                <a16:creationId xmlns:a16="http://schemas.microsoft.com/office/drawing/2014/main" id="{B215E048-60ED-2445-B3CA-F2E0802375C0}"/>
              </a:ext>
            </a:extLst>
          </p:cNvPr>
          <p:cNvSpPr txBox="1">
            <a:spLocks noChangeArrowheads="1"/>
          </p:cNvSpPr>
          <p:nvPr/>
        </p:nvSpPr>
        <p:spPr bwMode="auto">
          <a:xfrm rot="5400000">
            <a:off x="5494338" y="2795588"/>
            <a:ext cx="2519362" cy="366712"/>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800" i="0">
                <a:solidFill>
                  <a:srgbClr val="009900"/>
                </a:solidFill>
              </a:rPr>
              <a:t>Amplitude</a:t>
            </a:r>
          </a:p>
        </p:txBody>
      </p:sp>
      <p:sp>
        <p:nvSpPr>
          <p:cNvPr id="26666" name="Line 162">
            <a:extLst>
              <a:ext uri="{FF2B5EF4-FFF2-40B4-BE49-F238E27FC236}">
                <a16:creationId xmlns:a16="http://schemas.microsoft.com/office/drawing/2014/main" id="{47D0EED2-72DA-3342-A64D-6B0D13C7ED8C}"/>
              </a:ext>
            </a:extLst>
          </p:cNvPr>
          <p:cNvSpPr>
            <a:spLocks noChangeShapeType="1"/>
          </p:cNvSpPr>
          <p:nvPr/>
        </p:nvSpPr>
        <p:spPr bwMode="auto">
          <a:xfrm flipV="1">
            <a:off x="6489700" y="1768475"/>
            <a:ext cx="0" cy="1016000"/>
          </a:xfrm>
          <a:prstGeom prst="line">
            <a:avLst/>
          </a:prstGeom>
          <a:noFill/>
          <a:ln w="9525">
            <a:solidFill>
              <a:srgbClr val="009900"/>
            </a:solidFill>
            <a:round/>
            <a:headEnd type="triangle" w="med" len="med"/>
            <a:tailEnd type="triangle" w="med" len="med"/>
          </a:ln>
          <a:effectLst/>
        </p:spPr>
        <p:txBody>
          <a:bodyPr wrap="none" anchor="ctr"/>
          <a:lstStyle/>
          <a:p>
            <a:pPr algn="ctr">
              <a:defRPr/>
            </a:pPr>
            <a:endParaRPr lang="en-US">
              <a:latin typeface="Times New Roman" charset="0"/>
            </a:endParaRPr>
          </a:p>
        </p:txBody>
      </p:sp>
      <p:sp>
        <p:nvSpPr>
          <p:cNvPr id="26667" name="Text Box 163">
            <a:extLst>
              <a:ext uri="{FF2B5EF4-FFF2-40B4-BE49-F238E27FC236}">
                <a16:creationId xmlns:a16="http://schemas.microsoft.com/office/drawing/2014/main" id="{CD818D13-6770-134A-AEA8-23565F19FB6C}"/>
              </a:ext>
            </a:extLst>
          </p:cNvPr>
          <p:cNvSpPr txBox="1">
            <a:spLocks noChangeArrowheads="1"/>
          </p:cNvSpPr>
          <p:nvPr/>
        </p:nvSpPr>
        <p:spPr bwMode="auto">
          <a:xfrm>
            <a:off x="696913" y="1241425"/>
            <a:ext cx="427037" cy="33655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600" i="0">
                <a:solidFill>
                  <a:srgbClr val="FF0000"/>
                </a:solidFill>
              </a:rPr>
              <a:t>0</a:t>
            </a:r>
            <a:r>
              <a:rPr lang="en-US" altLang="en-US" sz="1600" i="0" baseline="30000">
                <a:solidFill>
                  <a:srgbClr val="FF0000"/>
                </a:solidFill>
              </a:rPr>
              <a:t>o</a:t>
            </a:r>
            <a:r>
              <a:rPr lang="en-US" altLang="en-US" sz="1600" i="0">
                <a:solidFill>
                  <a:srgbClr val="FF0000"/>
                </a:solidFill>
              </a:rPr>
              <a:t> </a:t>
            </a:r>
          </a:p>
        </p:txBody>
      </p:sp>
      <p:sp>
        <p:nvSpPr>
          <p:cNvPr id="26668" name="Text Box 164">
            <a:extLst>
              <a:ext uri="{FF2B5EF4-FFF2-40B4-BE49-F238E27FC236}">
                <a16:creationId xmlns:a16="http://schemas.microsoft.com/office/drawing/2014/main" id="{3F9BC313-5741-4541-9E51-B9E94A05060C}"/>
              </a:ext>
            </a:extLst>
          </p:cNvPr>
          <p:cNvSpPr txBox="1">
            <a:spLocks noChangeArrowheads="1"/>
          </p:cNvSpPr>
          <p:nvPr/>
        </p:nvSpPr>
        <p:spPr bwMode="auto">
          <a:xfrm>
            <a:off x="1042988" y="1241425"/>
            <a:ext cx="508000" cy="33655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600" i="0">
                <a:solidFill>
                  <a:srgbClr val="FF0000"/>
                </a:solidFill>
              </a:rPr>
              <a:t>90</a:t>
            </a:r>
            <a:r>
              <a:rPr lang="en-US" altLang="en-US" sz="1600" i="0" baseline="30000">
                <a:solidFill>
                  <a:srgbClr val="FF0000"/>
                </a:solidFill>
              </a:rPr>
              <a:t>o</a:t>
            </a:r>
            <a:r>
              <a:rPr lang="en-US" altLang="en-US" sz="1600" i="0">
                <a:solidFill>
                  <a:srgbClr val="FF0000"/>
                </a:solidFill>
              </a:rPr>
              <a:t> </a:t>
            </a:r>
          </a:p>
        </p:txBody>
      </p:sp>
      <p:sp>
        <p:nvSpPr>
          <p:cNvPr id="26669" name="Text Box 165">
            <a:extLst>
              <a:ext uri="{FF2B5EF4-FFF2-40B4-BE49-F238E27FC236}">
                <a16:creationId xmlns:a16="http://schemas.microsoft.com/office/drawing/2014/main" id="{4C51FAEB-5571-C24C-9581-F6F1590D1F5D}"/>
              </a:ext>
            </a:extLst>
          </p:cNvPr>
          <p:cNvSpPr txBox="1">
            <a:spLocks noChangeArrowheads="1"/>
          </p:cNvSpPr>
          <p:nvPr/>
        </p:nvSpPr>
        <p:spPr bwMode="auto">
          <a:xfrm>
            <a:off x="1370013" y="1241425"/>
            <a:ext cx="630237" cy="33655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600" i="0">
                <a:solidFill>
                  <a:srgbClr val="FF0000"/>
                </a:solidFill>
              </a:rPr>
              <a:t>180</a:t>
            </a:r>
            <a:r>
              <a:rPr lang="en-US" altLang="en-US" sz="1600" i="0" baseline="30000">
                <a:solidFill>
                  <a:srgbClr val="FF0000"/>
                </a:solidFill>
              </a:rPr>
              <a:t>o</a:t>
            </a:r>
            <a:r>
              <a:rPr lang="en-US" altLang="en-US" sz="1600" i="0">
                <a:solidFill>
                  <a:srgbClr val="FF0000"/>
                </a:solidFill>
              </a:rPr>
              <a:t> </a:t>
            </a:r>
          </a:p>
        </p:txBody>
      </p:sp>
      <p:sp>
        <p:nvSpPr>
          <p:cNvPr id="26670" name="Text Box 166">
            <a:extLst>
              <a:ext uri="{FF2B5EF4-FFF2-40B4-BE49-F238E27FC236}">
                <a16:creationId xmlns:a16="http://schemas.microsoft.com/office/drawing/2014/main" id="{2F22478F-F796-864E-81F3-3B516247BFC8}"/>
              </a:ext>
            </a:extLst>
          </p:cNvPr>
          <p:cNvSpPr txBox="1">
            <a:spLocks noChangeArrowheads="1"/>
          </p:cNvSpPr>
          <p:nvPr/>
        </p:nvSpPr>
        <p:spPr bwMode="auto">
          <a:xfrm>
            <a:off x="1779588" y="1241425"/>
            <a:ext cx="630237" cy="33655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600" i="0">
                <a:solidFill>
                  <a:srgbClr val="FF0000"/>
                </a:solidFill>
              </a:rPr>
              <a:t>270</a:t>
            </a:r>
            <a:r>
              <a:rPr lang="en-US" altLang="en-US" sz="1600" i="0" baseline="30000">
                <a:solidFill>
                  <a:srgbClr val="FF0000"/>
                </a:solidFill>
              </a:rPr>
              <a:t>o</a:t>
            </a:r>
            <a:r>
              <a:rPr lang="en-US" altLang="en-US" sz="1600" i="0">
                <a:solidFill>
                  <a:srgbClr val="FF0000"/>
                </a:solidFill>
              </a:rPr>
              <a:t> </a:t>
            </a:r>
          </a:p>
        </p:txBody>
      </p:sp>
      <p:sp>
        <p:nvSpPr>
          <p:cNvPr id="26671" name="Text Box 167">
            <a:extLst>
              <a:ext uri="{FF2B5EF4-FFF2-40B4-BE49-F238E27FC236}">
                <a16:creationId xmlns:a16="http://schemas.microsoft.com/office/drawing/2014/main" id="{C34E9E66-17D9-B44F-8B62-344A570DACEB}"/>
              </a:ext>
            </a:extLst>
          </p:cNvPr>
          <p:cNvSpPr txBox="1">
            <a:spLocks noChangeArrowheads="1"/>
          </p:cNvSpPr>
          <p:nvPr/>
        </p:nvSpPr>
        <p:spPr bwMode="auto">
          <a:xfrm>
            <a:off x="2195513" y="1241425"/>
            <a:ext cx="630237" cy="33655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600" i="0">
                <a:solidFill>
                  <a:srgbClr val="FF0000"/>
                </a:solidFill>
              </a:rPr>
              <a:t>360</a:t>
            </a:r>
            <a:r>
              <a:rPr lang="en-US" altLang="en-US" sz="1600" i="0" baseline="30000">
                <a:solidFill>
                  <a:srgbClr val="FF0000"/>
                </a:solidFill>
              </a:rPr>
              <a:t>o</a:t>
            </a:r>
            <a:r>
              <a:rPr lang="en-US" altLang="en-US" sz="1600" i="0">
                <a:solidFill>
                  <a:srgbClr val="FF0000"/>
                </a:solidFill>
              </a:rPr>
              <a:t> </a:t>
            </a:r>
          </a:p>
        </p:txBody>
      </p:sp>
      <p:sp>
        <p:nvSpPr>
          <p:cNvPr id="26672" name="Line 168">
            <a:extLst>
              <a:ext uri="{FF2B5EF4-FFF2-40B4-BE49-F238E27FC236}">
                <a16:creationId xmlns:a16="http://schemas.microsoft.com/office/drawing/2014/main" id="{29D4153E-EF5C-F442-970B-457763A5410C}"/>
              </a:ext>
            </a:extLst>
          </p:cNvPr>
          <p:cNvSpPr>
            <a:spLocks noChangeShapeType="1"/>
          </p:cNvSpPr>
          <p:nvPr/>
        </p:nvSpPr>
        <p:spPr bwMode="auto">
          <a:xfrm>
            <a:off x="3979863" y="1514475"/>
            <a:ext cx="1524000" cy="0"/>
          </a:xfrm>
          <a:prstGeom prst="line">
            <a:avLst/>
          </a:prstGeom>
          <a:noFill/>
          <a:ln w="19050">
            <a:solidFill>
              <a:schemeClr val="accent2"/>
            </a:solidFill>
            <a:round/>
            <a:headEnd type="triangle" w="med" len="med"/>
            <a:tailEnd type="triangle" w="med" len="med"/>
          </a:ln>
          <a:effectLst/>
        </p:spPr>
        <p:txBody>
          <a:bodyPr wrap="none" anchor="ctr"/>
          <a:lstStyle/>
          <a:p>
            <a:pPr algn="ctr">
              <a:defRPr/>
            </a:pPr>
            <a:endParaRPr lang="en-US">
              <a:latin typeface="Times New Roman" charset="0"/>
            </a:endParaRPr>
          </a:p>
        </p:txBody>
      </p:sp>
      <p:sp>
        <p:nvSpPr>
          <p:cNvPr id="26673" name="Text Box 169">
            <a:extLst>
              <a:ext uri="{FF2B5EF4-FFF2-40B4-BE49-F238E27FC236}">
                <a16:creationId xmlns:a16="http://schemas.microsoft.com/office/drawing/2014/main" id="{4B34E8C4-A36A-8B4D-BEAD-050C4A9827CA}"/>
              </a:ext>
            </a:extLst>
          </p:cNvPr>
          <p:cNvSpPr txBox="1">
            <a:spLocks noChangeArrowheads="1"/>
          </p:cNvSpPr>
          <p:nvPr/>
        </p:nvSpPr>
        <p:spPr bwMode="auto">
          <a:xfrm>
            <a:off x="4040188" y="1179513"/>
            <a:ext cx="1544637" cy="366712"/>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800" i="0">
                <a:solidFill>
                  <a:schemeClr val="accent2"/>
                </a:solidFill>
              </a:rPr>
              <a:t>Wavelength</a:t>
            </a:r>
          </a:p>
        </p:txBody>
      </p:sp>
      <p:sp>
        <p:nvSpPr>
          <p:cNvPr id="26674" name="Text Box 170">
            <a:extLst>
              <a:ext uri="{FF2B5EF4-FFF2-40B4-BE49-F238E27FC236}">
                <a16:creationId xmlns:a16="http://schemas.microsoft.com/office/drawing/2014/main" id="{B55B4962-5C87-E543-9B97-500202484283}"/>
              </a:ext>
            </a:extLst>
          </p:cNvPr>
          <p:cNvSpPr txBox="1">
            <a:spLocks noChangeArrowheads="1"/>
          </p:cNvSpPr>
          <p:nvPr/>
        </p:nvSpPr>
        <p:spPr bwMode="auto">
          <a:xfrm>
            <a:off x="6735763" y="6259513"/>
            <a:ext cx="1909762" cy="3048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700"/>
              <a:t>Figure modified from Shapiro “Practical Flow Cytometry” 3</a:t>
            </a:r>
            <a:r>
              <a:rPr lang="en-US" altLang="en-US" sz="700" baseline="30000"/>
              <a:t>rd</a:t>
            </a:r>
            <a:r>
              <a:rPr lang="en-US" altLang="en-US" sz="700"/>
              <a:t> ed Wiley-Liss, p79</a:t>
            </a:r>
          </a:p>
        </p:txBody>
      </p:sp>
      <p:grpSp>
        <p:nvGrpSpPr>
          <p:cNvPr id="56370" name="Group 171">
            <a:extLst>
              <a:ext uri="{FF2B5EF4-FFF2-40B4-BE49-F238E27FC236}">
                <a16:creationId xmlns:a16="http://schemas.microsoft.com/office/drawing/2014/main" id="{23D590B1-B7D6-3A43-8926-6555CD8D4046}"/>
              </a:ext>
            </a:extLst>
          </p:cNvPr>
          <p:cNvGrpSpPr>
            <a:grpSpLocks/>
          </p:cNvGrpSpPr>
          <p:nvPr/>
        </p:nvGrpSpPr>
        <p:grpSpPr bwMode="auto">
          <a:xfrm>
            <a:off x="6197600" y="3970337"/>
            <a:ext cx="2946400" cy="976313"/>
            <a:chOff x="3299" y="2406"/>
            <a:chExt cx="1856" cy="615"/>
          </a:xfrm>
        </p:grpSpPr>
        <p:sp>
          <p:nvSpPr>
            <p:cNvPr id="26680" name="AutoShape 172">
              <a:extLst>
                <a:ext uri="{FF2B5EF4-FFF2-40B4-BE49-F238E27FC236}">
                  <a16:creationId xmlns:a16="http://schemas.microsoft.com/office/drawing/2014/main" id="{72D1AF9F-9E9F-F941-B708-DCE15BD05AFA}"/>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6681" name="Text Box 173">
              <a:extLst>
                <a:ext uri="{FF2B5EF4-FFF2-40B4-BE49-F238E27FC236}">
                  <a16:creationId xmlns:a16="http://schemas.microsoft.com/office/drawing/2014/main" id="{FE398B26-95E6-4246-B90E-532BBFAF05C0}"/>
                </a:ext>
              </a:extLst>
            </p:cNvPr>
            <p:cNvSpPr txBox="1">
              <a:spLocks noChangeArrowheads="1"/>
            </p:cNvSpPr>
            <p:nvPr/>
          </p:nvSpPr>
          <p:spPr bwMode="auto">
            <a:xfrm>
              <a:off x="3382" y="2496"/>
              <a:ext cx="1773" cy="46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400" i="0"/>
                <a:t>Here we have a phase difference of 180</a:t>
              </a:r>
              <a:r>
                <a:rPr lang="en-US" altLang="en-US" sz="1400" i="0" baseline="30000"/>
                <a:t>o</a:t>
              </a:r>
              <a:r>
                <a:rPr lang="en-US" altLang="en-US" sz="1400" i="0"/>
                <a:t> (2</a:t>
              </a:r>
              <a:r>
                <a:rPr lang="en-US" altLang="en-US" sz="1400" i="0">
                  <a:sym typeface="Symbol" charset="2"/>
                </a:rPr>
                <a:t></a:t>
              </a:r>
              <a:r>
                <a:rPr lang="en-US" altLang="en-US" sz="1400" i="0"/>
                <a:t> radians) so the waves cancel each other out</a:t>
              </a:r>
            </a:p>
          </p:txBody>
        </p:sp>
      </p:grpSp>
      <p:grpSp>
        <p:nvGrpSpPr>
          <p:cNvPr id="56371" name="Group 174">
            <a:extLst>
              <a:ext uri="{FF2B5EF4-FFF2-40B4-BE49-F238E27FC236}">
                <a16:creationId xmlns:a16="http://schemas.microsoft.com/office/drawing/2014/main" id="{B3A14634-07FD-5E48-8A99-616F0BD8E0AE}"/>
              </a:ext>
            </a:extLst>
          </p:cNvPr>
          <p:cNvGrpSpPr>
            <a:grpSpLocks/>
          </p:cNvGrpSpPr>
          <p:nvPr/>
        </p:nvGrpSpPr>
        <p:grpSpPr bwMode="auto">
          <a:xfrm>
            <a:off x="7056438" y="1817688"/>
            <a:ext cx="1909762" cy="976312"/>
            <a:chOff x="3299" y="2406"/>
            <a:chExt cx="1856" cy="615"/>
          </a:xfrm>
        </p:grpSpPr>
        <p:sp>
          <p:nvSpPr>
            <p:cNvPr id="26678" name="AutoShape 175">
              <a:extLst>
                <a:ext uri="{FF2B5EF4-FFF2-40B4-BE49-F238E27FC236}">
                  <a16:creationId xmlns:a16="http://schemas.microsoft.com/office/drawing/2014/main" id="{7B3FB7FC-5149-F142-8787-1BC721F6742A}"/>
                </a:ext>
              </a:extLst>
            </p:cNvPr>
            <p:cNvSpPr>
              <a:spLocks noChangeArrowheads="1"/>
            </p:cNvSpPr>
            <p:nvPr/>
          </p:nvSpPr>
          <p:spPr bwMode="auto">
            <a:xfrm>
              <a:off x="3299" y="2406"/>
              <a:ext cx="1777" cy="615"/>
            </a:xfrm>
            <a:prstGeom prst="horizontalScroll">
              <a:avLst>
                <a:gd name="adj" fmla="val 12500"/>
              </a:avLst>
            </a:prstGeom>
            <a:solidFill>
              <a:srgbClr val="FFCCCC"/>
            </a:solidFill>
            <a:ln w="9525">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6679" name="Text Box 176">
              <a:extLst>
                <a:ext uri="{FF2B5EF4-FFF2-40B4-BE49-F238E27FC236}">
                  <a16:creationId xmlns:a16="http://schemas.microsoft.com/office/drawing/2014/main" id="{23CF358D-0A4D-D841-9F7B-773A404A0254}"/>
                </a:ext>
              </a:extLst>
            </p:cNvPr>
            <p:cNvSpPr txBox="1">
              <a:spLocks noChangeArrowheads="1"/>
            </p:cNvSpPr>
            <p:nvPr/>
          </p:nvSpPr>
          <p:spPr bwMode="auto">
            <a:xfrm>
              <a:off x="3382" y="2496"/>
              <a:ext cx="1773" cy="46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400" i="0"/>
                <a:t>The frequency does not change, but the amplitude is doubled</a:t>
              </a:r>
            </a:p>
          </p:txBody>
        </p:sp>
      </p:grpSp>
      <p:sp>
        <p:nvSpPr>
          <p:cNvPr id="26677" name="Rectangle 177">
            <a:extLst>
              <a:ext uri="{FF2B5EF4-FFF2-40B4-BE49-F238E27FC236}">
                <a16:creationId xmlns:a16="http://schemas.microsoft.com/office/drawing/2014/main" id="{0F83A8BB-BEAA-B742-B794-B4399B84E26D}"/>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2D62E1F-D9D6-EB49-932E-DFE7F53204EC}"/>
              </a:ext>
            </a:extLst>
          </p:cNvPr>
          <p:cNvSpPr>
            <a:spLocks noGrp="1" noChangeArrowheads="1"/>
          </p:cNvSpPr>
          <p:nvPr>
            <p:ph type="title"/>
          </p:nvPr>
        </p:nvSpPr>
        <p:spPr>
          <a:xfrm>
            <a:off x="1262063" y="0"/>
            <a:ext cx="6908800" cy="1143000"/>
          </a:xfrm>
        </p:spPr>
        <p:txBody>
          <a:bodyPr/>
          <a:lstStyle/>
          <a:p>
            <a:pPr>
              <a:defRPr/>
            </a:pPr>
            <a:r>
              <a:rPr lang="en-US" altLang="en-US"/>
              <a:t>Construction of Filters</a:t>
            </a:r>
          </a:p>
        </p:txBody>
      </p:sp>
      <p:sp>
        <p:nvSpPr>
          <p:cNvPr id="27651" name="Rectangle 5">
            <a:extLst>
              <a:ext uri="{FF2B5EF4-FFF2-40B4-BE49-F238E27FC236}">
                <a16:creationId xmlns:a16="http://schemas.microsoft.com/office/drawing/2014/main" id="{5B10F057-7EFD-5F4D-B8C8-8172D6E87C0F}"/>
              </a:ext>
            </a:extLst>
          </p:cNvPr>
          <p:cNvSpPr>
            <a:spLocks noChangeArrowheads="1"/>
          </p:cNvSpPr>
          <p:nvPr/>
        </p:nvSpPr>
        <p:spPr bwMode="auto">
          <a:xfrm>
            <a:off x="3621088" y="1836738"/>
            <a:ext cx="1819275" cy="698500"/>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i="0"/>
              <a:t>Dielectric filter</a:t>
            </a:r>
          </a:p>
          <a:p>
            <a:pPr>
              <a:spcBef>
                <a:spcPct val="0"/>
              </a:spcBef>
              <a:buSzTx/>
              <a:buFontTx/>
              <a:buNone/>
              <a:defRPr/>
            </a:pPr>
            <a:r>
              <a:rPr lang="en-US" altLang="en-US" sz="2000" b="1" i="0"/>
              <a:t>components</a:t>
            </a:r>
          </a:p>
        </p:txBody>
      </p:sp>
      <p:sp>
        <p:nvSpPr>
          <p:cNvPr id="27652" name="Rectangle 7">
            <a:extLst>
              <a:ext uri="{FF2B5EF4-FFF2-40B4-BE49-F238E27FC236}">
                <a16:creationId xmlns:a16="http://schemas.microsoft.com/office/drawing/2014/main" id="{13E95B79-C000-1F4D-941F-41FB20E4816A}"/>
              </a:ext>
            </a:extLst>
          </p:cNvPr>
          <p:cNvSpPr>
            <a:spLocks noChangeArrowheads="1"/>
          </p:cNvSpPr>
          <p:nvPr/>
        </p:nvSpPr>
        <p:spPr bwMode="auto">
          <a:xfrm>
            <a:off x="4541838" y="2565400"/>
            <a:ext cx="962025" cy="454025"/>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dirty="0">
                <a:latin typeface="Arial" charset="0"/>
              </a:rPr>
              <a:t>“glue”</a:t>
            </a:r>
          </a:p>
        </p:txBody>
      </p:sp>
      <p:grpSp>
        <p:nvGrpSpPr>
          <p:cNvPr id="58372" name="Group 31">
            <a:extLst>
              <a:ext uri="{FF2B5EF4-FFF2-40B4-BE49-F238E27FC236}">
                <a16:creationId xmlns:a16="http://schemas.microsoft.com/office/drawing/2014/main" id="{A8F0B46C-E90C-564F-A756-3B8AC647B51D}"/>
              </a:ext>
            </a:extLst>
          </p:cNvPr>
          <p:cNvGrpSpPr>
            <a:grpSpLocks/>
          </p:cNvGrpSpPr>
          <p:nvPr/>
        </p:nvGrpSpPr>
        <p:grpSpPr bwMode="auto">
          <a:xfrm>
            <a:off x="201613" y="1654175"/>
            <a:ext cx="4870450" cy="4748213"/>
            <a:chOff x="1471" y="530"/>
            <a:chExt cx="3389" cy="3311"/>
          </a:xfrm>
        </p:grpSpPr>
        <p:sp>
          <p:nvSpPr>
            <p:cNvPr id="27655" name="Rectangle 3">
              <a:extLst>
                <a:ext uri="{FF2B5EF4-FFF2-40B4-BE49-F238E27FC236}">
                  <a16:creationId xmlns:a16="http://schemas.microsoft.com/office/drawing/2014/main" id="{8AB1C894-0BAB-C541-8E56-AEC7AD0B8F6F}"/>
                </a:ext>
              </a:extLst>
            </p:cNvPr>
            <p:cNvSpPr>
              <a:spLocks noChangeArrowheads="1"/>
            </p:cNvSpPr>
            <p:nvPr/>
          </p:nvSpPr>
          <p:spPr bwMode="auto">
            <a:xfrm rot="-3745754">
              <a:off x="2368" y="1436"/>
              <a:ext cx="1397" cy="173"/>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7656" name="Line 4">
              <a:extLst>
                <a:ext uri="{FF2B5EF4-FFF2-40B4-BE49-F238E27FC236}">
                  <a16:creationId xmlns:a16="http://schemas.microsoft.com/office/drawing/2014/main" id="{8A6FF322-93FF-8747-AE36-A8C44990997A}"/>
                </a:ext>
              </a:extLst>
            </p:cNvPr>
            <p:cNvSpPr>
              <a:spLocks noChangeShapeType="1"/>
            </p:cNvSpPr>
            <p:nvPr/>
          </p:nvSpPr>
          <p:spPr bwMode="auto">
            <a:xfrm flipV="1">
              <a:off x="2865" y="2093"/>
              <a:ext cx="171" cy="75"/>
            </a:xfrm>
            <a:prstGeom prst="line">
              <a:avLst/>
            </a:prstGeom>
            <a:noFill/>
            <a:ln w="12700">
              <a:solidFill>
                <a:schemeClr val="tx1"/>
              </a:solidFill>
              <a:round/>
              <a:headEnd type="triangle" w="med" len="med"/>
              <a:tailEnd/>
            </a:ln>
            <a:effectLst/>
          </p:spPr>
          <p:txBody>
            <a:bodyPr wrap="none" anchor="ctr"/>
            <a:lstStyle/>
            <a:p>
              <a:pPr algn="ctr">
                <a:defRPr/>
              </a:pPr>
              <a:endParaRPr lang="en-US">
                <a:latin typeface="Times New Roman" charset="0"/>
              </a:endParaRPr>
            </a:p>
          </p:txBody>
        </p:sp>
        <p:sp>
          <p:nvSpPr>
            <p:cNvPr id="27657" name="Rectangle 6">
              <a:extLst>
                <a:ext uri="{FF2B5EF4-FFF2-40B4-BE49-F238E27FC236}">
                  <a16:creationId xmlns:a16="http://schemas.microsoft.com/office/drawing/2014/main" id="{4C23BCB5-7697-CB42-AB6C-A6D5F73DE900}"/>
                </a:ext>
              </a:extLst>
            </p:cNvPr>
            <p:cNvSpPr>
              <a:spLocks noChangeArrowheads="1"/>
            </p:cNvSpPr>
            <p:nvPr/>
          </p:nvSpPr>
          <p:spPr bwMode="auto">
            <a:xfrm>
              <a:off x="1471" y="1529"/>
              <a:ext cx="947" cy="706"/>
            </a:xfrm>
            <a:prstGeom prst="rect">
              <a:avLst/>
            </a:prstGeom>
            <a:noFill/>
            <a:ln>
              <a:noFill/>
            </a:ln>
            <a:effec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i="0" dirty="0"/>
                <a:t>Single Optical</a:t>
              </a:r>
            </a:p>
            <a:p>
              <a:pPr>
                <a:spcBef>
                  <a:spcPct val="0"/>
                </a:spcBef>
                <a:buSzTx/>
                <a:buFontTx/>
                <a:buNone/>
                <a:defRPr/>
              </a:pPr>
              <a:r>
                <a:rPr lang="en-US" altLang="en-US" sz="2000" b="1" i="0" dirty="0"/>
                <a:t>filter</a:t>
              </a:r>
            </a:p>
          </p:txBody>
        </p:sp>
        <p:sp>
          <p:nvSpPr>
            <p:cNvPr id="27658" name="Line 8">
              <a:extLst>
                <a:ext uri="{FF2B5EF4-FFF2-40B4-BE49-F238E27FC236}">
                  <a16:creationId xmlns:a16="http://schemas.microsoft.com/office/drawing/2014/main" id="{56CF9B60-9FFC-6D4F-9E9C-D6A1F6E6E648}"/>
                </a:ext>
              </a:extLst>
            </p:cNvPr>
            <p:cNvSpPr>
              <a:spLocks noChangeShapeType="1"/>
            </p:cNvSpPr>
            <p:nvPr/>
          </p:nvSpPr>
          <p:spPr bwMode="auto">
            <a:xfrm flipH="1">
              <a:off x="4377" y="1457"/>
              <a:ext cx="483" cy="115"/>
            </a:xfrm>
            <a:prstGeom prst="line">
              <a:avLst/>
            </a:prstGeom>
            <a:noFill/>
            <a:ln w="12700">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58380" name="Oval 9">
              <a:extLst>
                <a:ext uri="{FF2B5EF4-FFF2-40B4-BE49-F238E27FC236}">
                  <a16:creationId xmlns:a16="http://schemas.microsoft.com/office/drawing/2014/main" id="{1CE79B7E-D4C0-9948-9D3E-BFB3BA180E12}"/>
                </a:ext>
              </a:extLst>
            </p:cNvPr>
            <p:cNvSpPr>
              <a:spLocks noChangeArrowheads="1"/>
            </p:cNvSpPr>
            <p:nvPr/>
          </p:nvSpPr>
          <p:spPr bwMode="auto">
            <a:xfrm rot="-2230161">
              <a:off x="2092" y="530"/>
              <a:ext cx="1290" cy="1489"/>
            </a:xfrm>
            <a:prstGeom prst="ellipse">
              <a:avLst/>
            </a:prstGeom>
            <a:gradFill rotWithShape="0">
              <a:gsLst>
                <a:gs pos="0">
                  <a:srgbClr val="EBF1FF"/>
                </a:gs>
                <a:gs pos="100000">
                  <a:schemeClr val="accent1"/>
                </a:gs>
              </a:gsLst>
              <a:path path="shape">
                <a:fillToRect l="50000" t="50000" r="50000" b="50000"/>
              </a:path>
            </a:gradFill>
            <a:ln w="9525">
              <a:round/>
              <a:headEnd/>
              <a:tailEnd/>
            </a:ln>
            <a:effectLst/>
            <a:scene3d>
              <a:camera prst="legacyObliqueTopLeft">
                <a:rot lat="1500000" lon="18900000" rev="0"/>
              </a:camera>
              <a:lightRig rig="legacyFlat3" dir="t"/>
            </a:scene3d>
            <a:sp3d extrusionH="430200" prstMaterial="legacyMatte">
              <a:bevelT w="13500" h="13500" prst="angle"/>
              <a:bevelB w="13500" h="13500" prst="angle"/>
              <a:extrusionClr>
                <a:schemeClr val="accent1"/>
              </a:extrusionClr>
              <a:contourClr>
                <a:srgbClr val="EBF1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27660" name="Rectangle 10">
              <a:extLst>
                <a:ext uri="{FF2B5EF4-FFF2-40B4-BE49-F238E27FC236}">
                  <a16:creationId xmlns:a16="http://schemas.microsoft.com/office/drawing/2014/main" id="{212CC5B4-375F-F144-95C1-9A62F04E89E4}"/>
                </a:ext>
              </a:extLst>
            </p:cNvPr>
            <p:cNvSpPr>
              <a:spLocks noChangeArrowheads="1"/>
            </p:cNvSpPr>
            <p:nvPr/>
          </p:nvSpPr>
          <p:spPr bwMode="auto">
            <a:xfrm rot="-3745754">
              <a:off x="2607" y="1582"/>
              <a:ext cx="1397" cy="172"/>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7661" name="Rectangle 11">
              <a:extLst>
                <a:ext uri="{FF2B5EF4-FFF2-40B4-BE49-F238E27FC236}">
                  <a16:creationId xmlns:a16="http://schemas.microsoft.com/office/drawing/2014/main" id="{AA6076BF-9262-6146-8BB6-EA4BDF9FF80C}"/>
                </a:ext>
              </a:extLst>
            </p:cNvPr>
            <p:cNvSpPr>
              <a:spLocks noChangeArrowheads="1"/>
            </p:cNvSpPr>
            <p:nvPr/>
          </p:nvSpPr>
          <p:spPr bwMode="auto">
            <a:xfrm rot="-3745754">
              <a:off x="2824" y="1727"/>
              <a:ext cx="1397" cy="171"/>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7662" name="Rectangle 12">
              <a:extLst>
                <a:ext uri="{FF2B5EF4-FFF2-40B4-BE49-F238E27FC236}">
                  <a16:creationId xmlns:a16="http://schemas.microsoft.com/office/drawing/2014/main" id="{83856091-3C46-F042-A4B3-4F41A6F94FC9}"/>
                </a:ext>
              </a:extLst>
            </p:cNvPr>
            <p:cNvSpPr>
              <a:spLocks noChangeArrowheads="1"/>
            </p:cNvSpPr>
            <p:nvPr/>
          </p:nvSpPr>
          <p:spPr bwMode="auto">
            <a:xfrm rot="-3745754">
              <a:off x="3041" y="1857"/>
              <a:ext cx="1396" cy="172"/>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7663" name="Rectangle 13">
              <a:extLst>
                <a:ext uri="{FF2B5EF4-FFF2-40B4-BE49-F238E27FC236}">
                  <a16:creationId xmlns:a16="http://schemas.microsoft.com/office/drawing/2014/main" id="{A694AECA-DF7E-DF4B-837F-3C7D974A6C7E}"/>
                </a:ext>
              </a:extLst>
            </p:cNvPr>
            <p:cNvSpPr>
              <a:spLocks noChangeArrowheads="1"/>
            </p:cNvSpPr>
            <p:nvPr/>
          </p:nvSpPr>
          <p:spPr bwMode="auto">
            <a:xfrm rot="-3745754">
              <a:off x="3288" y="2019"/>
              <a:ext cx="1396" cy="172"/>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7664" name="Rectangle 14">
              <a:extLst>
                <a:ext uri="{FF2B5EF4-FFF2-40B4-BE49-F238E27FC236}">
                  <a16:creationId xmlns:a16="http://schemas.microsoft.com/office/drawing/2014/main" id="{1DF322F9-4E3A-4E43-90CD-1F1CC99DE2E0}"/>
                </a:ext>
              </a:extLst>
            </p:cNvPr>
            <p:cNvSpPr>
              <a:spLocks noChangeArrowheads="1"/>
            </p:cNvSpPr>
            <p:nvPr/>
          </p:nvSpPr>
          <p:spPr bwMode="auto">
            <a:xfrm rot="-3745754">
              <a:off x="3522" y="2174"/>
              <a:ext cx="1397" cy="169"/>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7665" name="Line 15">
              <a:extLst>
                <a:ext uri="{FF2B5EF4-FFF2-40B4-BE49-F238E27FC236}">
                  <a16:creationId xmlns:a16="http://schemas.microsoft.com/office/drawing/2014/main" id="{11D1CE7F-5BBC-614F-9E67-01A50C58351D}"/>
                </a:ext>
              </a:extLst>
            </p:cNvPr>
            <p:cNvSpPr>
              <a:spLocks noChangeShapeType="1"/>
            </p:cNvSpPr>
            <p:nvPr/>
          </p:nvSpPr>
          <p:spPr bwMode="auto">
            <a:xfrm>
              <a:off x="2620" y="1503"/>
              <a:ext cx="422" cy="592"/>
            </a:xfrm>
            <a:prstGeom prst="line">
              <a:avLst/>
            </a:prstGeom>
            <a:noFill/>
            <a:ln w="28575">
              <a:solidFill>
                <a:schemeClr val="tx1"/>
              </a:solidFill>
              <a:prstDash val="sysDot"/>
              <a:round/>
              <a:headEnd/>
              <a:tailEnd type="triangle" w="med" len="med"/>
            </a:ln>
            <a:effectLst/>
          </p:spPr>
          <p:txBody>
            <a:bodyPr wrap="none" anchor="ctr"/>
            <a:lstStyle/>
            <a:p>
              <a:pPr algn="ctr">
                <a:defRPr/>
              </a:pPr>
              <a:endParaRPr lang="en-US">
                <a:latin typeface="Times New Roman" charset="0"/>
              </a:endParaRPr>
            </a:p>
          </p:txBody>
        </p:sp>
        <p:sp>
          <p:nvSpPr>
            <p:cNvPr id="27666" name="Line 16">
              <a:extLst>
                <a:ext uri="{FF2B5EF4-FFF2-40B4-BE49-F238E27FC236}">
                  <a16:creationId xmlns:a16="http://schemas.microsoft.com/office/drawing/2014/main" id="{DDD65EB9-E1FA-924F-9620-A0077B590A0A}"/>
                </a:ext>
              </a:extLst>
            </p:cNvPr>
            <p:cNvSpPr>
              <a:spLocks noChangeShapeType="1"/>
            </p:cNvSpPr>
            <p:nvPr/>
          </p:nvSpPr>
          <p:spPr bwMode="auto">
            <a:xfrm>
              <a:off x="2705" y="1383"/>
              <a:ext cx="583" cy="797"/>
            </a:xfrm>
            <a:prstGeom prst="line">
              <a:avLst/>
            </a:prstGeom>
            <a:noFill/>
            <a:ln w="28575">
              <a:solidFill>
                <a:schemeClr val="tx1"/>
              </a:solidFill>
              <a:prstDash val="sysDot"/>
              <a:round/>
              <a:headEnd/>
              <a:tailEnd type="triangle" w="med" len="med"/>
            </a:ln>
            <a:effectLst/>
          </p:spPr>
          <p:txBody>
            <a:bodyPr wrap="none" anchor="ctr"/>
            <a:lstStyle/>
            <a:p>
              <a:pPr algn="ctr">
                <a:defRPr/>
              </a:pPr>
              <a:endParaRPr lang="en-US">
                <a:latin typeface="Times New Roman" charset="0"/>
              </a:endParaRPr>
            </a:p>
          </p:txBody>
        </p:sp>
        <p:sp>
          <p:nvSpPr>
            <p:cNvPr id="27667" name="Line 17">
              <a:extLst>
                <a:ext uri="{FF2B5EF4-FFF2-40B4-BE49-F238E27FC236}">
                  <a16:creationId xmlns:a16="http://schemas.microsoft.com/office/drawing/2014/main" id="{ABCC5905-41BA-BE4C-999E-B92A28F198EE}"/>
                </a:ext>
              </a:extLst>
            </p:cNvPr>
            <p:cNvSpPr>
              <a:spLocks noChangeShapeType="1"/>
            </p:cNvSpPr>
            <p:nvPr/>
          </p:nvSpPr>
          <p:spPr bwMode="auto">
            <a:xfrm flipV="1">
              <a:off x="3120" y="2173"/>
              <a:ext cx="172" cy="75"/>
            </a:xfrm>
            <a:prstGeom prst="line">
              <a:avLst/>
            </a:prstGeom>
            <a:noFill/>
            <a:ln w="12700">
              <a:solidFill>
                <a:schemeClr val="tx1"/>
              </a:solidFill>
              <a:round/>
              <a:headEnd type="triangle" w="med" len="med"/>
              <a:tailEnd/>
            </a:ln>
            <a:effectLst/>
          </p:spPr>
          <p:txBody>
            <a:bodyPr wrap="none" anchor="ctr"/>
            <a:lstStyle/>
            <a:p>
              <a:pPr algn="ctr">
                <a:defRPr/>
              </a:pPr>
              <a:endParaRPr lang="en-US">
                <a:latin typeface="Times New Roman" charset="0"/>
              </a:endParaRPr>
            </a:p>
          </p:txBody>
        </p:sp>
        <p:sp>
          <p:nvSpPr>
            <p:cNvPr id="27668" name="Line 18">
              <a:extLst>
                <a:ext uri="{FF2B5EF4-FFF2-40B4-BE49-F238E27FC236}">
                  <a16:creationId xmlns:a16="http://schemas.microsoft.com/office/drawing/2014/main" id="{DC88266F-8AAE-6548-BA5A-B72DBE824C2C}"/>
                </a:ext>
              </a:extLst>
            </p:cNvPr>
            <p:cNvSpPr>
              <a:spLocks noChangeShapeType="1"/>
            </p:cNvSpPr>
            <p:nvPr/>
          </p:nvSpPr>
          <p:spPr bwMode="auto">
            <a:xfrm>
              <a:off x="2798" y="1274"/>
              <a:ext cx="717" cy="995"/>
            </a:xfrm>
            <a:prstGeom prst="line">
              <a:avLst/>
            </a:prstGeom>
            <a:noFill/>
            <a:ln w="28575">
              <a:solidFill>
                <a:schemeClr val="tx1"/>
              </a:solidFill>
              <a:prstDash val="sysDot"/>
              <a:round/>
              <a:headEnd/>
              <a:tailEnd type="triangle" w="med" len="med"/>
            </a:ln>
            <a:effectLst/>
          </p:spPr>
          <p:txBody>
            <a:bodyPr wrap="none" anchor="ctr"/>
            <a:lstStyle/>
            <a:p>
              <a:pPr algn="ctr">
                <a:defRPr/>
              </a:pPr>
              <a:endParaRPr lang="en-US">
                <a:latin typeface="Times New Roman" charset="0"/>
              </a:endParaRPr>
            </a:p>
          </p:txBody>
        </p:sp>
        <p:sp>
          <p:nvSpPr>
            <p:cNvPr id="27669" name="Line 19">
              <a:extLst>
                <a:ext uri="{FF2B5EF4-FFF2-40B4-BE49-F238E27FC236}">
                  <a16:creationId xmlns:a16="http://schemas.microsoft.com/office/drawing/2014/main" id="{6C743991-E602-C449-B818-3410C1ABEBEB}"/>
                </a:ext>
              </a:extLst>
            </p:cNvPr>
            <p:cNvSpPr>
              <a:spLocks noChangeShapeType="1"/>
            </p:cNvSpPr>
            <p:nvPr/>
          </p:nvSpPr>
          <p:spPr bwMode="auto">
            <a:xfrm flipV="1">
              <a:off x="3359" y="2261"/>
              <a:ext cx="172" cy="74"/>
            </a:xfrm>
            <a:prstGeom prst="line">
              <a:avLst/>
            </a:prstGeom>
            <a:noFill/>
            <a:ln w="12700">
              <a:solidFill>
                <a:schemeClr val="tx1"/>
              </a:solidFill>
              <a:round/>
              <a:headEnd type="triangle" w="med" len="med"/>
              <a:tailEnd/>
            </a:ln>
            <a:effectLst/>
          </p:spPr>
          <p:txBody>
            <a:bodyPr wrap="none" anchor="ctr"/>
            <a:lstStyle/>
            <a:p>
              <a:pPr algn="ctr">
                <a:defRPr/>
              </a:pPr>
              <a:endParaRPr lang="en-US">
                <a:latin typeface="Times New Roman" charset="0"/>
              </a:endParaRPr>
            </a:p>
          </p:txBody>
        </p:sp>
        <p:sp>
          <p:nvSpPr>
            <p:cNvPr id="58391" name="Oval 20">
              <a:extLst>
                <a:ext uri="{FF2B5EF4-FFF2-40B4-BE49-F238E27FC236}">
                  <a16:creationId xmlns:a16="http://schemas.microsoft.com/office/drawing/2014/main" id="{344B2CD9-94A9-6E45-B49D-F9A1FB1BBFBE}"/>
                </a:ext>
              </a:extLst>
            </p:cNvPr>
            <p:cNvSpPr>
              <a:spLocks noChangeArrowheads="1"/>
            </p:cNvSpPr>
            <p:nvPr/>
          </p:nvSpPr>
          <p:spPr bwMode="auto">
            <a:xfrm rot="-3571486">
              <a:off x="2968" y="2443"/>
              <a:ext cx="1029" cy="1736"/>
            </a:xfrm>
            <a:prstGeom prst="ellipse">
              <a:avLst/>
            </a:prstGeom>
            <a:gradFill rotWithShape="0">
              <a:gsLst>
                <a:gs pos="0">
                  <a:srgbClr val="EBF1FF"/>
                </a:gs>
                <a:gs pos="100000">
                  <a:schemeClr val="accent1"/>
                </a:gs>
              </a:gsLst>
              <a:path path="shape">
                <a:fillToRect l="50000" t="50000" r="50000" b="50000"/>
              </a:path>
            </a:gradFill>
            <a:ln w="9525">
              <a:round/>
              <a:headEnd/>
              <a:tailEnd/>
            </a:ln>
            <a:effectLst/>
            <a:scene3d>
              <a:camera prst="legacyObliqueTopLeft">
                <a:rot lat="1500000" lon="18900000" rev="0"/>
              </a:camera>
              <a:lightRig rig="legacyFlat3" dir="t"/>
            </a:scene3d>
            <a:sp3d extrusionH="1801800" prstMaterial="legacyMatte">
              <a:bevelT w="13500" h="13500" prst="angle"/>
              <a:bevelB w="13500" h="13500" prst="angle"/>
              <a:extrusionClr>
                <a:schemeClr val="accent1"/>
              </a:extrusionClr>
              <a:contourClr>
                <a:srgbClr val="EBF1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58392" name="AutoShape 21">
              <a:extLst>
                <a:ext uri="{FF2B5EF4-FFF2-40B4-BE49-F238E27FC236}">
                  <a16:creationId xmlns:a16="http://schemas.microsoft.com/office/drawing/2014/main" id="{DB963AE9-6F1F-974B-82AC-04DF5752AEEC}"/>
                </a:ext>
              </a:extLst>
            </p:cNvPr>
            <p:cNvSpPr>
              <a:spLocks noChangeArrowheads="1"/>
            </p:cNvSpPr>
            <p:nvPr/>
          </p:nvSpPr>
          <p:spPr bwMode="auto">
            <a:xfrm rot="1872081">
              <a:off x="1711" y="570"/>
              <a:ext cx="585" cy="38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0 w 21600"/>
                <a:gd name="T13" fmla="*/ 5428 h 21600"/>
                <a:gd name="T14" fmla="*/ 18905 w 21600"/>
                <a:gd name="T15" fmla="*/ 1622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2" name="Line 22">
              <a:extLst>
                <a:ext uri="{FF2B5EF4-FFF2-40B4-BE49-F238E27FC236}">
                  <a16:creationId xmlns:a16="http://schemas.microsoft.com/office/drawing/2014/main" id="{141B9DEF-2267-1E4F-957F-8288731F1B8F}"/>
                </a:ext>
              </a:extLst>
            </p:cNvPr>
            <p:cNvSpPr>
              <a:spLocks noChangeShapeType="1"/>
            </p:cNvSpPr>
            <p:nvPr/>
          </p:nvSpPr>
          <p:spPr bwMode="auto">
            <a:xfrm>
              <a:off x="2840" y="1124"/>
              <a:ext cx="960" cy="1273"/>
            </a:xfrm>
            <a:prstGeom prst="line">
              <a:avLst/>
            </a:prstGeom>
            <a:noFill/>
            <a:ln w="28575">
              <a:solidFill>
                <a:schemeClr val="tx1"/>
              </a:solidFill>
              <a:prstDash val="sysDot"/>
              <a:round/>
              <a:headEnd/>
              <a:tailEnd type="triangle" w="med" len="med"/>
            </a:ln>
            <a:effectLst/>
          </p:spPr>
          <p:txBody>
            <a:bodyPr wrap="none" anchor="ctr"/>
            <a:lstStyle/>
            <a:p>
              <a:pPr algn="ctr">
                <a:defRPr/>
              </a:pPr>
              <a:endParaRPr lang="en-US">
                <a:latin typeface="Times New Roman" charset="0"/>
              </a:endParaRPr>
            </a:p>
          </p:txBody>
        </p:sp>
        <p:sp>
          <p:nvSpPr>
            <p:cNvPr id="27673" name="Line 23">
              <a:extLst>
                <a:ext uri="{FF2B5EF4-FFF2-40B4-BE49-F238E27FC236}">
                  <a16:creationId xmlns:a16="http://schemas.microsoft.com/office/drawing/2014/main" id="{88441F10-9323-7242-B1C0-F49F164E85B7}"/>
                </a:ext>
              </a:extLst>
            </p:cNvPr>
            <p:cNvSpPr>
              <a:spLocks noChangeShapeType="1"/>
            </p:cNvSpPr>
            <p:nvPr/>
          </p:nvSpPr>
          <p:spPr bwMode="auto">
            <a:xfrm flipV="1">
              <a:off x="3621" y="2397"/>
              <a:ext cx="170" cy="73"/>
            </a:xfrm>
            <a:prstGeom prst="line">
              <a:avLst/>
            </a:prstGeom>
            <a:noFill/>
            <a:ln w="12700">
              <a:solidFill>
                <a:schemeClr val="tx1"/>
              </a:solidFill>
              <a:round/>
              <a:headEnd type="triangle" w="med" len="med"/>
              <a:tailEnd/>
            </a:ln>
            <a:effectLst/>
          </p:spPr>
          <p:txBody>
            <a:bodyPr wrap="none" anchor="ctr"/>
            <a:lstStyle/>
            <a:p>
              <a:pPr algn="ctr">
                <a:defRPr/>
              </a:pPr>
              <a:endParaRPr lang="en-US">
                <a:latin typeface="Times New Roman" charset="0"/>
              </a:endParaRPr>
            </a:p>
          </p:txBody>
        </p:sp>
        <p:sp>
          <p:nvSpPr>
            <p:cNvPr id="27674" name="Line 24">
              <a:extLst>
                <a:ext uri="{FF2B5EF4-FFF2-40B4-BE49-F238E27FC236}">
                  <a16:creationId xmlns:a16="http://schemas.microsoft.com/office/drawing/2014/main" id="{80C475CE-7339-9E48-BD6B-DC20487BD83D}"/>
                </a:ext>
              </a:extLst>
            </p:cNvPr>
            <p:cNvSpPr>
              <a:spLocks noChangeShapeType="1"/>
            </p:cNvSpPr>
            <p:nvPr/>
          </p:nvSpPr>
          <p:spPr bwMode="auto">
            <a:xfrm>
              <a:off x="2895" y="1006"/>
              <a:ext cx="1140" cy="1463"/>
            </a:xfrm>
            <a:prstGeom prst="line">
              <a:avLst/>
            </a:prstGeom>
            <a:noFill/>
            <a:ln w="28575">
              <a:solidFill>
                <a:schemeClr val="tx1"/>
              </a:solidFill>
              <a:prstDash val="sysDot"/>
              <a:round/>
              <a:headEnd/>
              <a:tailEnd type="triangle" w="med" len="med"/>
            </a:ln>
            <a:effectLst/>
          </p:spPr>
          <p:txBody>
            <a:bodyPr wrap="none" anchor="ctr"/>
            <a:lstStyle/>
            <a:p>
              <a:pPr algn="ctr">
                <a:defRPr/>
              </a:pPr>
              <a:endParaRPr lang="en-US">
                <a:latin typeface="Times New Roman" charset="0"/>
              </a:endParaRPr>
            </a:p>
          </p:txBody>
        </p:sp>
        <p:sp>
          <p:nvSpPr>
            <p:cNvPr id="27675" name="Line 25">
              <a:extLst>
                <a:ext uri="{FF2B5EF4-FFF2-40B4-BE49-F238E27FC236}">
                  <a16:creationId xmlns:a16="http://schemas.microsoft.com/office/drawing/2014/main" id="{C1E668BC-4A57-F24F-96F7-E45D906EF9C0}"/>
                </a:ext>
              </a:extLst>
            </p:cNvPr>
            <p:cNvSpPr>
              <a:spLocks noChangeShapeType="1"/>
            </p:cNvSpPr>
            <p:nvPr/>
          </p:nvSpPr>
          <p:spPr bwMode="auto">
            <a:xfrm>
              <a:off x="2964" y="880"/>
              <a:ext cx="1732" cy="2195"/>
            </a:xfrm>
            <a:prstGeom prst="line">
              <a:avLst/>
            </a:prstGeom>
            <a:noFill/>
            <a:ln w="28575">
              <a:solidFill>
                <a:schemeClr val="tx1"/>
              </a:solidFill>
              <a:prstDash val="sysDot"/>
              <a:round/>
              <a:headEnd/>
              <a:tailEnd type="triangle" w="med" len="med"/>
            </a:ln>
            <a:effectLst/>
          </p:spPr>
          <p:txBody>
            <a:bodyPr wrap="none" anchor="ctr"/>
            <a:lstStyle/>
            <a:p>
              <a:pPr algn="ctr">
                <a:defRPr/>
              </a:pPr>
              <a:endParaRPr lang="en-US">
                <a:latin typeface="Times New Roman" charset="0"/>
              </a:endParaRPr>
            </a:p>
          </p:txBody>
        </p:sp>
        <p:sp>
          <p:nvSpPr>
            <p:cNvPr id="27676" name="Line 26">
              <a:extLst>
                <a:ext uri="{FF2B5EF4-FFF2-40B4-BE49-F238E27FC236}">
                  <a16:creationId xmlns:a16="http://schemas.microsoft.com/office/drawing/2014/main" id="{A2B2069B-FF5B-D84A-8F44-7E6FD6355FD2}"/>
                </a:ext>
              </a:extLst>
            </p:cNvPr>
            <p:cNvSpPr>
              <a:spLocks noChangeShapeType="1"/>
            </p:cNvSpPr>
            <p:nvPr/>
          </p:nvSpPr>
          <p:spPr bwMode="auto">
            <a:xfrm flipV="1">
              <a:off x="3853" y="2494"/>
              <a:ext cx="169" cy="75"/>
            </a:xfrm>
            <a:prstGeom prst="line">
              <a:avLst/>
            </a:prstGeom>
            <a:noFill/>
            <a:ln w="12700">
              <a:solidFill>
                <a:schemeClr val="tx1"/>
              </a:solidFill>
              <a:round/>
              <a:headEnd type="triangle" w="med" len="med"/>
              <a:tailEnd/>
            </a:ln>
            <a:effectLst/>
          </p:spPr>
          <p:txBody>
            <a:bodyPr wrap="none" anchor="ctr"/>
            <a:lstStyle/>
            <a:p>
              <a:pPr algn="ctr">
                <a:defRPr/>
              </a:pPr>
              <a:endParaRPr lang="en-US">
                <a:latin typeface="Times New Roman" charset="0"/>
              </a:endParaRPr>
            </a:p>
          </p:txBody>
        </p:sp>
        <p:sp>
          <p:nvSpPr>
            <p:cNvPr id="58398" name="AutoShape 27">
              <a:extLst>
                <a:ext uri="{FF2B5EF4-FFF2-40B4-BE49-F238E27FC236}">
                  <a16:creationId xmlns:a16="http://schemas.microsoft.com/office/drawing/2014/main" id="{88517F4D-7645-9442-8A02-215BC6A48179}"/>
                </a:ext>
              </a:extLst>
            </p:cNvPr>
            <p:cNvSpPr>
              <a:spLocks noChangeArrowheads="1"/>
            </p:cNvSpPr>
            <p:nvPr/>
          </p:nvSpPr>
          <p:spPr bwMode="auto">
            <a:xfrm rot="1852229">
              <a:off x="1752" y="2253"/>
              <a:ext cx="585" cy="38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0 w 21600"/>
                <a:gd name="T13" fmla="*/ 5428 h 21600"/>
                <a:gd name="T14" fmla="*/ 18905 w 21600"/>
                <a:gd name="T15" fmla="*/ 1622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99" name="AutoShape 28">
              <a:extLst>
                <a:ext uri="{FF2B5EF4-FFF2-40B4-BE49-F238E27FC236}">
                  <a16:creationId xmlns:a16="http://schemas.microsoft.com/office/drawing/2014/main" id="{5DC6C092-38E0-994D-88A0-E01A87DA9FD2}"/>
                </a:ext>
              </a:extLst>
            </p:cNvPr>
            <p:cNvSpPr>
              <a:spLocks noChangeArrowheads="1"/>
            </p:cNvSpPr>
            <p:nvPr/>
          </p:nvSpPr>
          <p:spPr bwMode="auto">
            <a:xfrm rot="1852229">
              <a:off x="3330" y="3455"/>
              <a:ext cx="1277" cy="38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3 w 21600"/>
                <a:gd name="T13" fmla="*/ 5428 h 21600"/>
                <a:gd name="T14" fmla="*/ 18894 w 21600"/>
                <a:gd name="T15" fmla="*/ 1622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9900"/>
                </a:gs>
                <a:gs pos="100000">
                  <a:schemeClr val="accent2"/>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9" name="Line 29">
              <a:extLst>
                <a:ext uri="{FF2B5EF4-FFF2-40B4-BE49-F238E27FC236}">
                  <a16:creationId xmlns:a16="http://schemas.microsoft.com/office/drawing/2014/main" id="{F5AC5BEC-0A54-DB42-92E8-AE0C23029FDB}"/>
                </a:ext>
              </a:extLst>
            </p:cNvPr>
            <p:cNvSpPr>
              <a:spLocks noChangeShapeType="1"/>
            </p:cNvSpPr>
            <p:nvPr/>
          </p:nvSpPr>
          <p:spPr bwMode="auto">
            <a:xfrm flipH="1" flipV="1">
              <a:off x="2703" y="2104"/>
              <a:ext cx="10" cy="138"/>
            </a:xfrm>
            <a:prstGeom prst="line">
              <a:avLst/>
            </a:prstGeom>
            <a:noFill/>
            <a:ln w="12700">
              <a:solidFill>
                <a:schemeClr val="tx1"/>
              </a:solidFill>
              <a:round/>
              <a:headEnd/>
              <a:tailEnd/>
            </a:ln>
            <a:effectLst/>
          </p:spPr>
          <p:txBody>
            <a:bodyPr wrap="none" anchor="ctr"/>
            <a:lstStyle/>
            <a:p>
              <a:pPr algn="ctr">
                <a:defRPr/>
              </a:pPr>
              <a:endParaRPr lang="en-US">
                <a:latin typeface="Times New Roman" charset="0"/>
              </a:endParaRPr>
            </a:p>
          </p:txBody>
        </p:sp>
        <p:sp>
          <p:nvSpPr>
            <p:cNvPr id="27680" name="Line 30">
              <a:extLst>
                <a:ext uri="{FF2B5EF4-FFF2-40B4-BE49-F238E27FC236}">
                  <a16:creationId xmlns:a16="http://schemas.microsoft.com/office/drawing/2014/main" id="{ED1F3BDE-81F8-484A-9E37-353D5A3FE6AD}"/>
                </a:ext>
              </a:extLst>
            </p:cNvPr>
            <p:cNvSpPr>
              <a:spLocks noChangeShapeType="1"/>
            </p:cNvSpPr>
            <p:nvPr/>
          </p:nvSpPr>
          <p:spPr bwMode="auto">
            <a:xfrm>
              <a:off x="3719" y="2842"/>
              <a:ext cx="293" cy="83"/>
            </a:xfrm>
            <a:prstGeom prst="line">
              <a:avLst/>
            </a:prstGeom>
            <a:noFill/>
            <a:ln w="12700">
              <a:solidFill>
                <a:schemeClr val="tx1"/>
              </a:solidFill>
              <a:round/>
              <a:headEnd/>
              <a:tailEnd/>
            </a:ln>
            <a:effectLst/>
          </p:spPr>
          <p:txBody>
            <a:bodyPr wrap="none" anchor="ctr"/>
            <a:lstStyle/>
            <a:p>
              <a:pPr algn="ctr">
                <a:defRPr/>
              </a:pPr>
              <a:endParaRPr lang="en-US">
                <a:latin typeface="Times New Roman" charset="0"/>
              </a:endParaRPr>
            </a:p>
          </p:txBody>
        </p:sp>
      </p:grpSp>
      <p:sp>
        <p:nvSpPr>
          <p:cNvPr id="27654" name="Rectangle 32">
            <a:extLst>
              <a:ext uri="{FF2B5EF4-FFF2-40B4-BE49-F238E27FC236}">
                <a16:creationId xmlns:a16="http://schemas.microsoft.com/office/drawing/2014/main" id="{87C86110-C087-E14E-993E-D9A47E98A74B}"/>
              </a:ext>
            </a:extLst>
          </p:cNvPr>
          <p:cNvSpPr>
            <a:spLocks noChangeArrowheads="1"/>
          </p:cNvSpPr>
          <p:nvPr/>
        </p:nvSpPr>
        <p:spPr bwMode="auto">
          <a:xfrm>
            <a:off x="-1766888" y="1112838"/>
            <a:ext cx="9144001"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pic>
        <p:nvPicPr>
          <p:cNvPr id="58374" name="Picture 1">
            <a:extLst>
              <a:ext uri="{FF2B5EF4-FFF2-40B4-BE49-F238E27FC236}">
                <a16:creationId xmlns:a16="http://schemas.microsoft.com/office/drawing/2014/main" id="{F8CCF083-9C20-B34A-931E-99A705961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5948"/>
          <a:stretch>
            <a:fillRect/>
          </a:stretch>
        </p:blipFill>
        <p:spPr bwMode="auto">
          <a:xfrm>
            <a:off x="7820025" y="234950"/>
            <a:ext cx="103822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
            <a:extLst>
              <a:ext uri="{FF2B5EF4-FFF2-40B4-BE49-F238E27FC236}">
                <a16:creationId xmlns:a16="http://schemas.microsoft.com/office/drawing/2014/main" id="{9C1DA4BD-A155-CE47-B0C6-34D2A7049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7713" y="2300288"/>
            <a:ext cx="30353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DCAEFB2-EEE8-1F44-A251-50797D785BEA}"/>
              </a:ext>
            </a:extLst>
          </p:cNvPr>
          <p:cNvSpPr>
            <a:spLocks noGrp="1" noChangeArrowheads="1"/>
          </p:cNvSpPr>
          <p:nvPr>
            <p:ph type="title"/>
          </p:nvPr>
        </p:nvSpPr>
        <p:spPr>
          <a:xfrm>
            <a:off x="571500" y="215900"/>
            <a:ext cx="7772400" cy="685800"/>
          </a:xfrm>
        </p:spPr>
        <p:txBody>
          <a:bodyPr/>
          <a:lstStyle/>
          <a:p>
            <a:pPr>
              <a:defRPr/>
            </a:pPr>
            <a:r>
              <a:rPr lang="en-US" altLang="en-US">
                <a:solidFill>
                  <a:srgbClr val="000000"/>
                </a:solidFill>
              </a:rPr>
              <a:t>Anti-Reflection Coatings</a:t>
            </a:r>
          </a:p>
        </p:txBody>
      </p:sp>
      <p:sp>
        <p:nvSpPr>
          <p:cNvPr id="28675" name="AutoShape 3">
            <a:extLst>
              <a:ext uri="{FF2B5EF4-FFF2-40B4-BE49-F238E27FC236}">
                <a16:creationId xmlns:a16="http://schemas.microsoft.com/office/drawing/2014/main" id="{3C5A96E8-73DB-844B-8B86-E2EF72CC39B3}"/>
              </a:ext>
            </a:extLst>
          </p:cNvPr>
          <p:cNvSpPr>
            <a:spLocks noChangeArrowheads="1"/>
          </p:cNvSpPr>
          <p:nvPr/>
        </p:nvSpPr>
        <p:spPr bwMode="auto">
          <a:xfrm>
            <a:off x="3408363" y="2695575"/>
            <a:ext cx="3189287" cy="3225800"/>
          </a:xfrm>
          <a:prstGeom prst="roundRect">
            <a:avLst>
              <a:gd name="adj" fmla="val 12389"/>
            </a:avLst>
          </a:prstGeom>
          <a:solidFill>
            <a:srgbClr val="FCD1C1"/>
          </a:solidFill>
          <a:ln w="25400">
            <a:solidFill>
              <a:srgbClr val="000000"/>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60419" name="Group 6">
            <a:extLst>
              <a:ext uri="{FF2B5EF4-FFF2-40B4-BE49-F238E27FC236}">
                <a16:creationId xmlns:a16="http://schemas.microsoft.com/office/drawing/2014/main" id="{7315FACD-7FD0-8B47-B69B-F8E25F752311}"/>
              </a:ext>
            </a:extLst>
          </p:cNvPr>
          <p:cNvGrpSpPr>
            <a:grpSpLocks/>
          </p:cNvGrpSpPr>
          <p:nvPr/>
        </p:nvGrpSpPr>
        <p:grpSpPr bwMode="auto">
          <a:xfrm>
            <a:off x="3467100" y="2840038"/>
            <a:ext cx="3006725" cy="220662"/>
            <a:chOff x="2184" y="1789"/>
            <a:chExt cx="1894" cy="139"/>
          </a:xfrm>
        </p:grpSpPr>
        <p:sp>
          <p:nvSpPr>
            <p:cNvPr id="28733" name="Rectangle 4">
              <a:extLst>
                <a:ext uri="{FF2B5EF4-FFF2-40B4-BE49-F238E27FC236}">
                  <a16:creationId xmlns:a16="http://schemas.microsoft.com/office/drawing/2014/main" id="{73D48288-1189-0447-B32A-A72E8D529E7C}"/>
                </a:ext>
              </a:extLst>
            </p:cNvPr>
            <p:cNvSpPr>
              <a:spLocks noChangeArrowheads="1"/>
            </p:cNvSpPr>
            <p:nvPr/>
          </p:nvSpPr>
          <p:spPr bwMode="auto">
            <a:xfrm>
              <a:off x="2184" y="1789"/>
              <a:ext cx="1888" cy="133"/>
            </a:xfrm>
            <a:prstGeom prst="rect">
              <a:avLst/>
            </a:prstGeom>
            <a:gradFill rotWithShape="0">
              <a:gsLst>
                <a:gs pos="0">
                  <a:srgbClr val="919191"/>
                </a:gs>
                <a:gs pos="100000">
                  <a:srgbClr val="F4F4F4"/>
                </a:gs>
              </a:gsLst>
              <a:lin ang="18900000" scaled="1"/>
            </a:gradFill>
            <a:ln>
              <a:noFill/>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734" name="Rectangle 5">
              <a:extLst>
                <a:ext uri="{FF2B5EF4-FFF2-40B4-BE49-F238E27FC236}">
                  <a16:creationId xmlns:a16="http://schemas.microsoft.com/office/drawing/2014/main" id="{4697A10A-8BEB-334A-8B5F-393B6C0D2EA5}"/>
                </a:ext>
              </a:extLst>
            </p:cNvPr>
            <p:cNvSpPr>
              <a:spLocks noChangeArrowheads="1"/>
            </p:cNvSpPr>
            <p:nvPr/>
          </p:nvSpPr>
          <p:spPr bwMode="auto">
            <a:xfrm>
              <a:off x="2192" y="1797"/>
              <a:ext cx="1886" cy="131"/>
            </a:xfrm>
            <a:prstGeom prst="rect">
              <a:avLst/>
            </a:prstGeom>
            <a:noFill/>
            <a:ln w="25400">
              <a:solidFill>
                <a:srgbClr val="000000"/>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60420" name="Group 9">
            <a:extLst>
              <a:ext uri="{FF2B5EF4-FFF2-40B4-BE49-F238E27FC236}">
                <a16:creationId xmlns:a16="http://schemas.microsoft.com/office/drawing/2014/main" id="{96FE0603-89B4-6549-B981-DFDCA1B9DBB4}"/>
              </a:ext>
            </a:extLst>
          </p:cNvPr>
          <p:cNvGrpSpPr>
            <a:grpSpLocks/>
          </p:cNvGrpSpPr>
          <p:nvPr/>
        </p:nvGrpSpPr>
        <p:grpSpPr bwMode="auto">
          <a:xfrm>
            <a:off x="3502025" y="3335338"/>
            <a:ext cx="3006725" cy="219075"/>
            <a:chOff x="2206" y="2101"/>
            <a:chExt cx="1894" cy="138"/>
          </a:xfrm>
        </p:grpSpPr>
        <p:sp>
          <p:nvSpPr>
            <p:cNvPr id="28731" name="Rectangle 7">
              <a:extLst>
                <a:ext uri="{FF2B5EF4-FFF2-40B4-BE49-F238E27FC236}">
                  <a16:creationId xmlns:a16="http://schemas.microsoft.com/office/drawing/2014/main" id="{81E061C1-40ED-DF44-8222-3C6C041EC9B8}"/>
                </a:ext>
              </a:extLst>
            </p:cNvPr>
            <p:cNvSpPr>
              <a:spLocks noChangeArrowheads="1"/>
            </p:cNvSpPr>
            <p:nvPr/>
          </p:nvSpPr>
          <p:spPr bwMode="auto">
            <a:xfrm>
              <a:off x="2206" y="2101"/>
              <a:ext cx="1888" cy="133"/>
            </a:xfrm>
            <a:prstGeom prst="rect">
              <a:avLst/>
            </a:prstGeom>
            <a:gradFill rotWithShape="0">
              <a:gsLst>
                <a:gs pos="0">
                  <a:srgbClr val="919191"/>
                </a:gs>
                <a:gs pos="100000">
                  <a:srgbClr val="F4F4F4"/>
                </a:gs>
              </a:gsLst>
              <a:lin ang="18900000" scaled="1"/>
            </a:gradFill>
            <a:ln>
              <a:noFill/>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732" name="Rectangle 8">
              <a:extLst>
                <a:ext uri="{FF2B5EF4-FFF2-40B4-BE49-F238E27FC236}">
                  <a16:creationId xmlns:a16="http://schemas.microsoft.com/office/drawing/2014/main" id="{2D31987F-47D3-084F-959B-5A783562991C}"/>
                </a:ext>
              </a:extLst>
            </p:cNvPr>
            <p:cNvSpPr>
              <a:spLocks noChangeArrowheads="1"/>
            </p:cNvSpPr>
            <p:nvPr/>
          </p:nvSpPr>
          <p:spPr bwMode="auto">
            <a:xfrm>
              <a:off x="2214" y="2109"/>
              <a:ext cx="1886" cy="130"/>
            </a:xfrm>
            <a:prstGeom prst="rect">
              <a:avLst/>
            </a:prstGeom>
            <a:noFill/>
            <a:ln w="25400">
              <a:solidFill>
                <a:srgbClr val="000000"/>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60421" name="Group 12">
            <a:extLst>
              <a:ext uri="{FF2B5EF4-FFF2-40B4-BE49-F238E27FC236}">
                <a16:creationId xmlns:a16="http://schemas.microsoft.com/office/drawing/2014/main" id="{735AAD95-7C27-A748-8B6F-DA4456FB81DE}"/>
              </a:ext>
            </a:extLst>
          </p:cNvPr>
          <p:cNvGrpSpPr>
            <a:grpSpLocks/>
          </p:cNvGrpSpPr>
          <p:nvPr/>
        </p:nvGrpSpPr>
        <p:grpSpPr bwMode="auto">
          <a:xfrm>
            <a:off x="3467100" y="3873500"/>
            <a:ext cx="3006725" cy="219075"/>
            <a:chOff x="2184" y="2440"/>
            <a:chExt cx="1894" cy="138"/>
          </a:xfrm>
        </p:grpSpPr>
        <p:sp>
          <p:nvSpPr>
            <p:cNvPr id="28729" name="Rectangle 10">
              <a:extLst>
                <a:ext uri="{FF2B5EF4-FFF2-40B4-BE49-F238E27FC236}">
                  <a16:creationId xmlns:a16="http://schemas.microsoft.com/office/drawing/2014/main" id="{35B0E8A6-0BE1-1E42-851C-842CB05A5988}"/>
                </a:ext>
              </a:extLst>
            </p:cNvPr>
            <p:cNvSpPr>
              <a:spLocks noChangeArrowheads="1"/>
            </p:cNvSpPr>
            <p:nvPr/>
          </p:nvSpPr>
          <p:spPr bwMode="auto">
            <a:xfrm>
              <a:off x="2184" y="2440"/>
              <a:ext cx="1888" cy="133"/>
            </a:xfrm>
            <a:prstGeom prst="rect">
              <a:avLst/>
            </a:prstGeom>
            <a:gradFill rotWithShape="0">
              <a:gsLst>
                <a:gs pos="0">
                  <a:srgbClr val="919191"/>
                </a:gs>
                <a:gs pos="100000">
                  <a:srgbClr val="F4F4F4"/>
                </a:gs>
              </a:gsLst>
              <a:lin ang="18900000" scaled="1"/>
            </a:gradFill>
            <a:ln>
              <a:noFill/>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730" name="Rectangle 11">
              <a:extLst>
                <a:ext uri="{FF2B5EF4-FFF2-40B4-BE49-F238E27FC236}">
                  <a16:creationId xmlns:a16="http://schemas.microsoft.com/office/drawing/2014/main" id="{59F22E0A-F001-C044-AC8B-3A0C8D427F83}"/>
                </a:ext>
              </a:extLst>
            </p:cNvPr>
            <p:cNvSpPr>
              <a:spLocks noChangeArrowheads="1"/>
            </p:cNvSpPr>
            <p:nvPr/>
          </p:nvSpPr>
          <p:spPr bwMode="auto">
            <a:xfrm>
              <a:off x="2192" y="2448"/>
              <a:ext cx="1886" cy="130"/>
            </a:xfrm>
            <a:prstGeom prst="rect">
              <a:avLst/>
            </a:prstGeom>
            <a:noFill/>
            <a:ln w="25400">
              <a:solidFill>
                <a:srgbClr val="000000"/>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60422" name="Group 15">
            <a:extLst>
              <a:ext uri="{FF2B5EF4-FFF2-40B4-BE49-F238E27FC236}">
                <a16:creationId xmlns:a16="http://schemas.microsoft.com/office/drawing/2014/main" id="{6C6B1146-D72A-8148-B99E-0D26DBCE1F74}"/>
              </a:ext>
            </a:extLst>
          </p:cNvPr>
          <p:cNvGrpSpPr>
            <a:grpSpLocks/>
          </p:cNvGrpSpPr>
          <p:nvPr/>
        </p:nvGrpSpPr>
        <p:grpSpPr bwMode="auto">
          <a:xfrm>
            <a:off x="3467100" y="4414838"/>
            <a:ext cx="3006725" cy="219075"/>
            <a:chOff x="2184" y="2781"/>
            <a:chExt cx="1894" cy="138"/>
          </a:xfrm>
        </p:grpSpPr>
        <p:sp>
          <p:nvSpPr>
            <p:cNvPr id="28727" name="Rectangle 13">
              <a:extLst>
                <a:ext uri="{FF2B5EF4-FFF2-40B4-BE49-F238E27FC236}">
                  <a16:creationId xmlns:a16="http://schemas.microsoft.com/office/drawing/2014/main" id="{230103D2-4F5B-654D-BEA0-1B29883079C7}"/>
                </a:ext>
              </a:extLst>
            </p:cNvPr>
            <p:cNvSpPr>
              <a:spLocks noChangeArrowheads="1"/>
            </p:cNvSpPr>
            <p:nvPr/>
          </p:nvSpPr>
          <p:spPr bwMode="auto">
            <a:xfrm>
              <a:off x="2184" y="2781"/>
              <a:ext cx="1888" cy="133"/>
            </a:xfrm>
            <a:prstGeom prst="rect">
              <a:avLst/>
            </a:prstGeom>
            <a:gradFill rotWithShape="0">
              <a:gsLst>
                <a:gs pos="0">
                  <a:srgbClr val="919191"/>
                </a:gs>
                <a:gs pos="100000">
                  <a:srgbClr val="F4F4F4"/>
                </a:gs>
              </a:gsLst>
              <a:lin ang="18900000" scaled="1"/>
            </a:gradFill>
            <a:ln>
              <a:noFill/>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728" name="Rectangle 14">
              <a:extLst>
                <a:ext uri="{FF2B5EF4-FFF2-40B4-BE49-F238E27FC236}">
                  <a16:creationId xmlns:a16="http://schemas.microsoft.com/office/drawing/2014/main" id="{AF8F12D4-DE28-CB4E-BC96-33F6230B1C02}"/>
                </a:ext>
              </a:extLst>
            </p:cNvPr>
            <p:cNvSpPr>
              <a:spLocks noChangeArrowheads="1"/>
            </p:cNvSpPr>
            <p:nvPr/>
          </p:nvSpPr>
          <p:spPr bwMode="auto">
            <a:xfrm>
              <a:off x="2192" y="2789"/>
              <a:ext cx="1886" cy="130"/>
            </a:xfrm>
            <a:prstGeom prst="rect">
              <a:avLst/>
            </a:prstGeom>
            <a:noFill/>
            <a:ln w="25400">
              <a:solidFill>
                <a:srgbClr val="000000"/>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60423" name="Group 18">
            <a:extLst>
              <a:ext uri="{FF2B5EF4-FFF2-40B4-BE49-F238E27FC236}">
                <a16:creationId xmlns:a16="http://schemas.microsoft.com/office/drawing/2014/main" id="{A5303CA8-682A-FF41-9099-374A68DE60E0}"/>
              </a:ext>
            </a:extLst>
          </p:cNvPr>
          <p:cNvGrpSpPr>
            <a:grpSpLocks/>
          </p:cNvGrpSpPr>
          <p:nvPr/>
        </p:nvGrpSpPr>
        <p:grpSpPr bwMode="auto">
          <a:xfrm>
            <a:off x="3467100" y="5018088"/>
            <a:ext cx="3006725" cy="220662"/>
            <a:chOff x="2184" y="3161"/>
            <a:chExt cx="1894" cy="139"/>
          </a:xfrm>
        </p:grpSpPr>
        <p:sp>
          <p:nvSpPr>
            <p:cNvPr id="28725" name="Rectangle 16">
              <a:extLst>
                <a:ext uri="{FF2B5EF4-FFF2-40B4-BE49-F238E27FC236}">
                  <a16:creationId xmlns:a16="http://schemas.microsoft.com/office/drawing/2014/main" id="{A18D2214-31E2-C34D-BF93-E47F520BBC5D}"/>
                </a:ext>
              </a:extLst>
            </p:cNvPr>
            <p:cNvSpPr>
              <a:spLocks noChangeArrowheads="1"/>
            </p:cNvSpPr>
            <p:nvPr/>
          </p:nvSpPr>
          <p:spPr bwMode="auto">
            <a:xfrm>
              <a:off x="2184" y="3161"/>
              <a:ext cx="1888" cy="133"/>
            </a:xfrm>
            <a:prstGeom prst="rect">
              <a:avLst/>
            </a:prstGeom>
            <a:gradFill rotWithShape="0">
              <a:gsLst>
                <a:gs pos="0">
                  <a:srgbClr val="919191"/>
                </a:gs>
                <a:gs pos="100000">
                  <a:srgbClr val="F4F4F4"/>
                </a:gs>
              </a:gsLst>
              <a:lin ang="18900000" scaled="1"/>
            </a:gradFill>
            <a:ln>
              <a:noFill/>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726" name="Rectangle 17">
              <a:extLst>
                <a:ext uri="{FF2B5EF4-FFF2-40B4-BE49-F238E27FC236}">
                  <a16:creationId xmlns:a16="http://schemas.microsoft.com/office/drawing/2014/main" id="{39BA448A-5D9F-9148-84FE-89EA8950E008}"/>
                </a:ext>
              </a:extLst>
            </p:cNvPr>
            <p:cNvSpPr>
              <a:spLocks noChangeArrowheads="1"/>
            </p:cNvSpPr>
            <p:nvPr/>
          </p:nvSpPr>
          <p:spPr bwMode="auto">
            <a:xfrm>
              <a:off x="2192" y="3169"/>
              <a:ext cx="1886" cy="131"/>
            </a:xfrm>
            <a:prstGeom prst="rect">
              <a:avLst/>
            </a:prstGeom>
            <a:noFill/>
            <a:ln w="25400">
              <a:solidFill>
                <a:srgbClr val="000000"/>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60424" name="Group 21">
            <a:extLst>
              <a:ext uri="{FF2B5EF4-FFF2-40B4-BE49-F238E27FC236}">
                <a16:creationId xmlns:a16="http://schemas.microsoft.com/office/drawing/2014/main" id="{47E2EA24-CA93-9C47-91AA-B96717819868}"/>
              </a:ext>
            </a:extLst>
          </p:cNvPr>
          <p:cNvGrpSpPr>
            <a:grpSpLocks/>
          </p:cNvGrpSpPr>
          <p:nvPr/>
        </p:nvGrpSpPr>
        <p:grpSpPr bwMode="auto">
          <a:xfrm>
            <a:off x="3467100" y="5527675"/>
            <a:ext cx="3006725" cy="219075"/>
            <a:chOff x="2184" y="3482"/>
            <a:chExt cx="1894" cy="138"/>
          </a:xfrm>
        </p:grpSpPr>
        <p:sp>
          <p:nvSpPr>
            <p:cNvPr id="28723" name="Rectangle 19">
              <a:extLst>
                <a:ext uri="{FF2B5EF4-FFF2-40B4-BE49-F238E27FC236}">
                  <a16:creationId xmlns:a16="http://schemas.microsoft.com/office/drawing/2014/main" id="{57411487-C1A8-2D49-862A-185D1030116D}"/>
                </a:ext>
              </a:extLst>
            </p:cNvPr>
            <p:cNvSpPr>
              <a:spLocks noChangeArrowheads="1"/>
            </p:cNvSpPr>
            <p:nvPr/>
          </p:nvSpPr>
          <p:spPr bwMode="auto">
            <a:xfrm>
              <a:off x="2184" y="3482"/>
              <a:ext cx="1888" cy="132"/>
            </a:xfrm>
            <a:prstGeom prst="rect">
              <a:avLst/>
            </a:prstGeom>
            <a:gradFill rotWithShape="0">
              <a:gsLst>
                <a:gs pos="0">
                  <a:srgbClr val="919191"/>
                </a:gs>
                <a:gs pos="100000">
                  <a:srgbClr val="F4F4F4"/>
                </a:gs>
              </a:gsLst>
              <a:lin ang="18900000" scaled="1"/>
            </a:gradFill>
            <a:ln>
              <a:noFill/>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724" name="Rectangle 20">
              <a:extLst>
                <a:ext uri="{FF2B5EF4-FFF2-40B4-BE49-F238E27FC236}">
                  <a16:creationId xmlns:a16="http://schemas.microsoft.com/office/drawing/2014/main" id="{99B75738-4F50-3D48-8C13-85ED2B1972A2}"/>
                </a:ext>
              </a:extLst>
            </p:cNvPr>
            <p:cNvSpPr>
              <a:spLocks noChangeArrowheads="1"/>
            </p:cNvSpPr>
            <p:nvPr/>
          </p:nvSpPr>
          <p:spPr bwMode="auto">
            <a:xfrm>
              <a:off x="2192" y="3490"/>
              <a:ext cx="1886" cy="130"/>
            </a:xfrm>
            <a:prstGeom prst="rect">
              <a:avLst/>
            </a:prstGeom>
            <a:noFill/>
            <a:ln w="25400">
              <a:solidFill>
                <a:srgbClr val="000000"/>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60425" name="Group 24">
            <a:extLst>
              <a:ext uri="{FF2B5EF4-FFF2-40B4-BE49-F238E27FC236}">
                <a16:creationId xmlns:a16="http://schemas.microsoft.com/office/drawing/2014/main" id="{0912BB1C-B289-E046-9833-8D9BB5FFA4E1}"/>
              </a:ext>
            </a:extLst>
          </p:cNvPr>
          <p:cNvGrpSpPr>
            <a:grpSpLocks/>
          </p:cNvGrpSpPr>
          <p:nvPr/>
        </p:nvGrpSpPr>
        <p:grpSpPr bwMode="auto">
          <a:xfrm>
            <a:off x="4111625" y="2074863"/>
            <a:ext cx="339725" cy="4352925"/>
            <a:chOff x="2590" y="1307"/>
            <a:chExt cx="214" cy="2742"/>
          </a:xfrm>
        </p:grpSpPr>
        <p:sp>
          <p:nvSpPr>
            <p:cNvPr id="28721" name="Line 22">
              <a:extLst>
                <a:ext uri="{FF2B5EF4-FFF2-40B4-BE49-F238E27FC236}">
                  <a16:creationId xmlns:a16="http://schemas.microsoft.com/office/drawing/2014/main" id="{B48F500D-2875-8E45-8C9E-A0E7007C5200}"/>
                </a:ext>
              </a:extLst>
            </p:cNvPr>
            <p:cNvSpPr>
              <a:spLocks noChangeShapeType="1"/>
            </p:cNvSpPr>
            <p:nvPr/>
          </p:nvSpPr>
          <p:spPr bwMode="auto">
            <a:xfrm>
              <a:off x="2590" y="1307"/>
              <a:ext cx="163" cy="2641"/>
            </a:xfrm>
            <a:prstGeom prst="line">
              <a:avLst/>
            </a:prstGeom>
            <a:noFill/>
            <a:ln w="50800">
              <a:solidFill>
                <a:srgbClr val="000000"/>
              </a:solidFill>
              <a:round/>
              <a:headEnd/>
              <a:tailEnd/>
            </a:ln>
            <a:effectLst/>
          </p:spPr>
          <p:txBody>
            <a:bodyPr wrap="none" anchor="ctr"/>
            <a:lstStyle/>
            <a:p>
              <a:pPr algn="ctr">
                <a:defRPr/>
              </a:pPr>
              <a:endParaRPr lang="en-US">
                <a:latin typeface="Times New Roman" charset="0"/>
              </a:endParaRPr>
            </a:p>
          </p:txBody>
        </p:sp>
        <p:sp>
          <p:nvSpPr>
            <p:cNvPr id="60465" name="Freeform 23">
              <a:extLst>
                <a:ext uri="{FF2B5EF4-FFF2-40B4-BE49-F238E27FC236}">
                  <a16:creationId xmlns:a16="http://schemas.microsoft.com/office/drawing/2014/main" id="{AC32C8F0-3D77-6A48-9AEF-CCEC819EA35C}"/>
                </a:ext>
              </a:extLst>
            </p:cNvPr>
            <p:cNvSpPr>
              <a:spLocks/>
            </p:cNvSpPr>
            <p:nvPr/>
          </p:nvSpPr>
          <p:spPr bwMode="auto">
            <a:xfrm>
              <a:off x="2715" y="3869"/>
              <a:ext cx="89" cy="180"/>
            </a:xfrm>
            <a:custGeom>
              <a:avLst/>
              <a:gdLst>
                <a:gd name="T0" fmla="*/ 57 w 89"/>
                <a:gd name="T1" fmla="*/ 179 h 180"/>
                <a:gd name="T2" fmla="*/ 88 w 89"/>
                <a:gd name="T3" fmla="*/ 0 h 180"/>
                <a:gd name="T4" fmla="*/ 0 w 89"/>
                <a:gd name="T5" fmla="*/ 7 h 180"/>
                <a:gd name="T6" fmla="*/ 57 w 89"/>
                <a:gd name="T7" fmla="*/ 179 h 1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80">
                  <a:moveTo>
                    <a:pt x="57" y="179"/>
                  </a:moveTo>
                  <a:lnTo>
                    <a:pt x="88" y="0"/>
                  </a:lnTo>
                  <a:lnTo>
                    <a:pt x="0" y="7"/>
                  </a:lnTo>
                  <a:lnTo>
                    <a:pt x="57" y="179"/>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426" name="Group 27">
            <a:extLst>
              <a:ext uri="{FF2B5EF4-FFF2-40B4-BE49-F238E27FC236}">
                <a16:creationId xmlns:a16="http://schemas.microsoft.com/office/drawing/2014/main" id="{D07FA6CC-B46D-BA47-A8D8-E916BF4C6001}"/>
              </a:ext>
            </a:extLst>
          </p:cNvPr>
          <p:cNvGrpSpPr>
            <a:grpSpLocks/>
          </p:cNvGrpSpPr>
          <p:nvPr/>
        </p:nvGrpSpPr>
        <p:grpSpPr bwMode="auto">
          <a:xfrm>
            <a:off x="5321300" y="2105025"/>
            <a:ext cx="652463" cy="4322763"/>
            <a:chOff x="3352" y="1326"/>
            <a:chExt cx="411" cy="2723"/>
          </a:xfrm>
        </p:grpSpPr>
        <p:sp>
          <p:nvSpPr>
            <p:cNvPr id="28719" name="Line 25">
              <a:extLst>
                <a:ext uri="{FF2B5EF4-FFF2-40B4-BE49-F238E27FC236}">
                  <a16:creationId xmlns:a16="http://schemas.microsoft.com/office/drawing/2014/main" id="{215C7017-FCC3-8B4F-8415-119D1A91F97E}"/>
                </a:ext>
              </a:extLst>
            </p:cNvPr>
            <p:cNvSpPr>
              <a:spLocks noChangeShapeType="1"/>
            </p:cNvSpPr>
            <p:nvPr/>
          </p:nvSpPr>
          <p:spPr bwMode="auto">
            <a:xfrm flipH="1">
              <a:off x="3378" y="1326"/>
              <a:ext cx="385" cy="2622"/>
            </a:xfrm>
            <a:prstGeom prst="line">
              <a:avLst/>
            </a:prstGeom>
            <a:noFill/>
            <a:ln w="50800">
              <a:solidFill>
                <a:srgbClr val="000000"/>
              </a:solidFill>
              <a:round/>
              <a:headEnd/>
              <a:tailEnd/>
            </a:ln>
            <a:effectLst/>
          </p:spPr>
          <p:txBody>
            <a:bodyPr wrap="none" anchor="ctr"/>
            <a:lstStyle/>
            <a:p>
              <a:pPr algn="ctr">
                <a:defRPr/>
              </a:pPr>
              <a:endParaRPr lang="en-US">
                <a:latin typeface="Times New Roman" charset="0"/>
              </a:endParaRPr>
            </a:p>
          </p:txBody>
        </p:sp>
        <p:sp>
          <p:nvSpPr>
            <p:cNvPr id="60463" name="Freeform 26">
              <a:extLst>
                <a:ext uri="{FF2B5EF4-FFF2-40B4-BE49-F238E27FC236}">
                  <a16:creationId xmlns:a16="http://schemas.microsoft.com/office/drawing/2014/main" id="{89193024-A5E6-6341-856A-5D9B33D39CB1}"/>
                </a:ext>
              </a:extLst>
            </p:cNvPr>
            <p:cNvSpPr>
              <a:spLocks/>
            </p:cNvSpPr>
            <p:nvPr/>
          </p:nvSpPr>
          <p:spPr bwMode="auto">
            <a:xfrm>
              <a:off x="3352" y="3868"/>
              <a:ext cx="96" cy="181"/>
            </a:xfrm>
            <a:custGeom>
              <a:avLst/>
              <a:gdLst>
                <a:gd name="T0" fmla="*/ 26 w 96"/>
                <a:gd name="T1" fmla="*/ 180 h 181"/>
                <a:gd name="T2" fmla="*/ 95 w 96"/>
                <a:gd name="T3" fmla="*/ 15 h 181"/>
                <a:gd name="T4" fmla="*/ 0 w 96"/>
                <a:gd name="T5" fmla="*/ 0 h 181"/>
                <a:gd name="T6" fmla="*/ 26 w 96"/>
                <a:gd name="T7" fmla="*/ 180 h 1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181">
                  <a:moveTo>
                    <a:pt x="26" y="180"/>
                  </a:moveTo>
                  <a:lnTo>
                    <a:pt x="95" y="15"/>
                  </a:lnTo>
                  <a:lnTo>
                    <a:pt x="0" y="0"/>
                  </a:lnTo>
                  <a:lnTo>
                    <a:pt x="26" y="18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427" name="Group 30">
            <a:extLst>
              <a:ext uri="{FF2B5EF4-FFF2-40B4-BE49-F238E27FC236}">
                <a16:creationId xmlns:a16="http://schemas.microsoft.com/office/drawing/2014/main" id="{7B57C3BB-A261-BB48-AE09-573C89BD0FB8}"/>
              </a:ext>
            </a:extLst>
          </p:cNvPr>
          <p:cNvGrpSpPr>
            <a:grpSpLocks/>
          </p:cNvGrpSpPr>
          <p:nvPr/>
        </p:nvGrpSpPr>
        <p:grpSpPr bwMode="auto">
          <a:xfrm>
            <a:off x="4179888" y="2451100"/>
            <a:ext cx="406400" cy="361950"/>
            <a:chOff x="2633" y="1544"/>
            <a:chExt cx="256" cy="228"/>
          </a:xfrm>
        </p:grpSpPr>
        <p:sp>
          <p:nvSpPr>
            <p:cNvPr id="60460" name="Freeform 28">
              <a:extLst>
                <a:ext uri="{FF2B5EF4-FFF2-40B4-BE49-F238E27FC236}">
                  <a16:creationId xmlns:a16="http://schemas.microsoft.com/office/drawing/2014/main" id="{A84952CA-8F1C-6E46-A47A-1B41EE1C9D91}"/>
                </a:ext>
              </a:extLst>
            </p:cNvPr>
            <p:cNvSpPr>
              <a:spLocks/>
            </p:cNvSpPr>
            <p:nvPr/>
          </p:nvSpPr>
          <p:spPr bwMode="auto">
            <a:xfrm>
              <a:off x="2633" y="1607"/>
              <a:ext cx="188" cy="165"/>
            </a:xfrm>
            <a:custGeom>
              <a:avLst/>
              <a:gdLst>
                <a:gd name="T0" fmla="*/ 0 w 188"/>
                <a:gd name="T1" fmla="*/ 0 h 165"/>
                <a:gd name="T2" fmla="*/ 17 w 188"/>
                <a:gd name="T3" fmla="*/ 43 h 165"/>
                <a:gd name="T4" fmla="*/ 47 w 188"/>
                <a:gd name="T5" fmla="*/ 82 h 165"/>
                <a:gd name="T6" fmla="*/ 63 w 188"/>
                <a:gd name="T7" fmla="*/ 124 h 165"/>
                <a:gd name="T8" fmla="*/ 80 w 188"/>
                <a:gd name="T9" fmla="*/ 164 h 165"/>
                <a:gd name="T10" fmla="*/ 187 w 188"/>
                <a:gd name="T11" fmla="*/ 33 h 1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8" h="165">
                  <a:moveTo>
                    <a:pt x="0" y="0"/>
                  </a:moveTo>
                  <a:lnTo>
                    <a:pt x="17" y="43"/>
                  </a:lnTo>
                  <a:lnTo>
                    <a:pt x="47" y="82"/>
                  </a:lnTo>
                  <a:lnTo>
                    <a:pt x="63" y="124"/>
                  </a:lnTo>
                  <a:lnTo>
                    <a:pt x="80" y="164"/>
                  </a:lnTo>
                  <a:lnTo>
                    <a:pt x="187" y="3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61" name="Freeform 29">
              <a:extLst>
                <a:ext uri="{FF2B5EF4-FFF2-40B4-BE49-F238E27FC236}">
                  <a16:creationId xmlns:a16="http://schemas.microsoft.com/office/drawing/2014/main" id="{71606E93-74C5-C14F-B8FF-4DEC0994FA52}"/>
                </a:ext>
              </a:extLst>
            </p:cNvPr>
            <p:cNvSpPr>
              <a:spLocks/>
            </p:cNvSpPr>
            <p:nvPr/>
          </p:nvSpPr>
          <p:spPr bwMode="auto">
            <a:xfrm>
              <a:off x="2767" y="1544"/>
              <a:ext cx="122" cy="121"/>
            </a:xfrm>
            <a:custGeom>
              <a:avLst/>
              <a:gdLst>
                <a:gd name="T0" fmla="*/ 121 w 122"/>
                <a:gd name="T1" fmla="*/ 0 h 121"/>
                <a:gd name="T2" fmla="*/ 0 w 122"/>
                <a:gd name="T3" fmla="*/ 84 h 121"/>
                <a:gd name="T4" fmla="*/ 80 w 122"/>
                <a:gd name="T5" fmla="*/ 120 h 121"/>
                <a:gd name="T6" fmla="*/ 121 w 122"/>
                <a:gd name="T7" fmla="*/ 0 h 1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 h="121">
                  <a:moveTo>
                    <a:pt x="121" y="0"/>
                  </a:moveTo>
                  <a:lnTo>
                    <a:pt x="0" y="84"/>
                  </a:lnTo>
                  <a:lnTo>
                    <a:pt x="80" y="120"/>
                  </a:lnTo>
                  <a:lnTo>
                    <a:pt x="12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428" name="Group 33">
            <a:extLst>
              <a:ext uri="{FF2B5EF4-FFF2-40B4-BE49-F238E27FC236}">
                <a16:creationId xmlns:a16="http://schemas.microsoft.com/office/drawing/2014/main" id="{5C8751A3-EF9C-F64D-8BA6-39978B563024}"/>
              </a:ext>
            </a:extLst>
          </p:cNvPr>
          <p:cNvGrpSpPr>
            <a:grpSpLocks/>
          </p:cNvGrpSpPr>
          <p:nvPr/>
        </p:nvGrpSpPr>
        <p:grpSpPr bwMode="auto">
          <a:xfrm>
            <a:off x="5397500" y="2463800"/>
            <a:ext cx="350838" cy="349250"/>
            <a:chOff x="3400" y="1552"/>
            <a:chExt cx="221" cy="220"/>
          </a:xfrm>
        </p:grpSpPr>
        <p:sp>
          <p:nvSpPr>
            <p:cNvPr id="60458" name="Freeform 31">
              <a:extLst>
                <a:ext uri="{FF2B5EF4-FFF2-40B4-BE49-F238E27FC236}">
                  <a16:creationId xmlns:a16="http://schemas.microsoft.com/office/drawing/2014/main" id="{6D2672C3-4AAF-2A41-9946-BF1F13AA920B}"/>
                </a:ext>
              </a:extLst>
            </p:cNvPr>
            <p:cNvSpPr>
              <a:spLocks/>
            </p:cNvSpPr>
            <p:nvPr/>
          </p:nvSpPr>
          <p:spPr bwMode="auto">
            <a:xfrm>
              <a:off x="3462" y="1566"/>
              <a:ext cx="159" cy="206"/>
            </a:xfrm>
            <a:custGeom>
              <a:avLst/>
              <a:gdLst>
                <a:gd name="T0" fmla="*/ 158 w 159"/>
                <a:gd name="T1" fmla="*/ 0 h 206"/>
                <a:gd name="T2" fmla="*/ 62 w 159"/>
                <a:gd name="T3" fmla="*/ 205 h 206"/>
                <a:gd name="T4" fmla="*/ 0 w 159"/>
                <a:gd name="T5" fmla="*/ 97 h 206"/>
                <a:gd name="T6" fmla="*/ 0 60000 65536"/>
                <a:gd name="T7" fmla="*/ 0 60000 65536"/>
                <a:gd name="T8" fmla="*/ 0 60000 65536"/>
              </a:gdLst>
              <a:ahLst/>
              <a:cxnLst>
                <a:cxn ang="T6">
                  <a:pos x="T0" y="T1"/>
                </a:cxn>
                <a:cxn ang="T7">
                  <a:pos x="T2" y="T3"/>
                </a:cxn>
                <a:cxn ang="T8">
                  <a:pos x="T4" y="T5"/>
                </a:cxn>
              </a:cxnLst>
              <a:rect l="0" t="0" r="r" b="b"/>
              <a:pathLst>
                <a:path w="159" h="206">
                  <a:moveTo>
                    <a:pt x="158" y="0"/>
                  </a:moveTo>
                  <a:lnTo>
                    <a:pt x="62" y="205"/>
                  </a:lnTo>
                  <a:lnTo>
                    <a:pt x="0" y="97"/>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59" name="Freeform 32">
              <a:extLst>
                <a:ext uri="{FF2B5EF4-FFF2-40B4-BE49-F238E27FC236}">
                  <a16:creationId xmlns:a16="http://schemas.microsoft.com/office/drawing/2014/main" id="{792E8667-8579-B14F-B85A-9515225241C8}"/>
                </a:ext>
              </a:extLst>
            </p:cNvPr>
            <p:cNvSpPr>
              <a:spLocks/>
            </p:cNvSpPr>
            <p:nvPr/>
          </p:nvSpPr>
          <p:spPr bwMode="auto">
            <a:xfrm>
              <a:off x="3400" y="1552"/>
              <a:ext cx="101" cy="136"/>
            </a:xfrm>
            <a:custGeom>
              <a:avLst/>
              <a:gdLst>
                <a:gd name="T0" fmla="*/ 0 w 101"/>
                <a:gd name="T1" fmla="*/ 0 h 136"/>
                <a:gd name="T2" fmla="*/ 27 w 101"/>
                <a:gd name="T3" fmla="*/ 135 h 136"/>
                <a:gd name="T4" fmla="*/ 100 w 101"/>
                <a:gd name="T5" fmla="*/ 99 h 136"/>
                <a:gd name="T6" fmla="*/ 0 w 101"/>
                <a:gd name="T7" fmla="*/ 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136">
                  <a:moveTo>
                    <a:pt x="0" y="0"/>
                  </a:moveTo>
                  <a:lnTo>
                    <a:pt x="27" y="135"/>
                  </a:lnTo>
                  <a:lnTo>
                    <a:pt x="100" y="99"/>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0429" name="Freeform 34">
            <a:extLst>
              <a:ext uri="{FF2B5EF4-FFF2-40B4-BE49-F238E27FC236}">
                <a16:creationId xmlns:a16="http://schemas.microsoft.com/office/drawing/2014/main" id="{CECCDD9D-EA55-AC48-9E2F-EDD20B3FEAD7}"/>
              </a:ext>
            </a:extLst>
          </p:cNvPr>
          <p:cNvSpPr>
            <a:spLocks/>
          </p:cNvSpPr>
          <p:nvPr/>
        </p:nvSpPr>
        <p:spPr bwMode="auto">
          <a:xfrm>
            <a:off x="4214813" y="3095625"/>
            <a:ext cx="285750" cy="225425"/>
          </a:xfrm>
          <a:custGeom>
            <a:avLst/>
            <a:gdLst>
              <a:gd name="T0" fmla="*/ 0 w 180"/>
              <a:gd name="T1" fmla="*/ 0 h 142"/>
              <a:gd name="T2" fmla="*/ 2147483646 w 180"/>
              <a:gd name="T3" fmla="*/ 2147483646 h 142"/>
              <a:gd name="T4" fmla="*/ 2147483646 w 180"/>
              <a:gd name="T5" fmla="*/ 2147483646 h 142"/>
              <a:gd name="T6" fmla="*/ 0 60000 65536"/>
              <a:gd name="T7" fmla="*/ 0 60000 65536"/>
              <a:gd name="T8" fmla="*/ 0 60000 65536"/>
            </a:gdLst>
            <a:ahLst/>
            <a:cxnLst>
              <a:cxn ang="T6">
                <a:pos x="T0" y="T1"/>
              </a:cxn>
              <a:cxn ang="T7">
                <a:pos x="T2" y="T3"/>
              </a:cxn>
              <a:cxn ang="T8">
                <a:pos x="T4" y="T5"/>
              </a:cxn>
            </a:cxnLst>
            <a:rect l="0" t="0" r="r" b="b"/>
            <a:pathLst>
              <a:path w="180" h="142">
                <a:moveTo>
                  <a:pt x="0" y="0"/>
                </a:moveTo>
                <a:lnTo>
                  <a:pt x="90" y="141"/>
                </a:lnTo>
                <a:lnTo>
                  <a:pt x="179" y="31"/>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0430" name="Group 37">
            <a:extLst>
              <a:ext uri="{FF2B5EF4-FFF2-40B4-BE49-F238E27FC236}">
                <a16:creationId xmlns:a16="http://schemas.microsoft.com/office/drawing/2014/main" id="{2279CB0D-6874-DD42-A5F5-FA496F6136F4}"/>
              </a:ext>
            </a:extLst>
          </p:cNvPr>
          <p:cNvGrpSpPr>
            <a:grpSpLocks/>
          </p:cNvGrpSpPr>
          <p:nvPr/>
        </p:nvGrpSpPr>
        <p:grpSpPr bwMode="auto">
          <a:xfrm>
            <a:off x="5375275" y="3030538"/>
            <a:ext cx="338138" cy="290512"/>
            <a:chOff x="3386" y="1909"/>
            <a:chExt cx="213" cy="183"/>
          </a:xfrm>
        </p:grpSpPr>
        <p:sp>
          <p:nvSpPr>
            <p:cNvPr id="60456" name="Freeform 35">
              <a:extLst>
                <a:ext uri="{FF2B5EF4-FFF2-40B4-BE49-F238E27FC236}">
                  <a16:creationId xmlns:a16="http://schemas.microsoft.com/office/drawing/2014/main" id="{072904CE-A21E-CF4C-814B-EEC9AC648EAA}"/>
                </a:ext>
              </a:extLst>
            </p:cNvPr>
            <p:cNvSpPr>
              <a:spLocks/>
            </p:cNvSpPr>
            <p:nvPr/>
          </p:nvSpPr>
          <p:spPr bwMode="auto">
            <a:xfrm>
              <a:off x="3454" y="1909"/>
              <a:ext cx="145" cy="183"/>
            </a:xfrm>
            <a:custGeom>
              <a:avLst/>
              <a:gdLst>
                <a:gd name="T0" fmla="*/ 144 w 145"/>
                <a:gd name="T1" fmla="*/ 0 h 183"/>
                <a:gd name="T2" fmla="*/ 38 w 145"/>
                <a:gd name="T3" fmla="*/ 182 h 183"/>
                <a:gd name="T4" fmla="*/ 0 w 145"/>
                <a:gd name="T5" fmla="*/ 136 h 183"/>
                <a:gd name="T6" fmla="*/ 0 60000 65536"/>
                <a:gd name="T7" fmla="*/ 0 60000 65536"/>
                <a:gd name="T8" fmla="*/ 0 60000 65536"/>
              </a:gdLst>
              <a:ahLst/>
              <a:cxnLst>
                <a:cxn ang="T6">
                  <a:pos x="T0" y="T1"/>
                </a:cxn>
                <a:cxn ang="T7">
                  <a:pos x="T2" y="T3"/>
                </a:cxn>
                <a:cxn ang="T8">
                  <a:pos x="T4" y="T5"/>
                </a:cxn>
              </a:cxnLst>
              <a:rect l="0" t="0" r="r" b="b"/>
              <a:pathLst>
                <a:path w="145" h="183">
                  <a:moveTo>
                    <a:pt x="144" y="0"/>
                  </a:moveTo>
                  <a:lnTo>
                    <a:pt x="38" y="182"/>
                  </a:lnTo>
                  <a:lnTo>
                    <a:pt x="0" y="13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57" name="Freeform 36">
              <a:extLst>
                <a:ext uri="{FF2B5EF4-FFF2-40B4-BE49-F238E27FC236}">
                  <a16:creationId xmlns:a16="http://schemas.microsoft.com/office/drawing/2014/main" id="{BAFC7EFC-B264-624A-A0D8-5DECADCB11BF}"/>
                </a:ext>
              </a:extLst>
            </p:cNvPr>
            <p:cNvSpPr>
              <a:spLocks/>
            </p:cNvSpPr>
            <p:nvPr/>
          </p:nvSpPr>
          <p:spPr bwMode="auto">
            <a:xfrm>
              <a:off x="3386" y="1959"/>
              <a:ext cx="97" cy="111"/>
            </a:xfrm>
            <a:custGeom>
              <a:avLst/>
              <a:gdLst>
                <a:gd name="T0" fmla="*/ 0 w 97"/>
                <a:gd name="T1" fmla="*/ 0 h 111"/>
                <a:gd name="T2" fmla="*/ 45 w 97"/>
                <a:gd name="T3" fmla="*/ 110 h 111"/>
                <a:gd name="T4" fmla="*/ 96 w 97"/>
                <a:gd name="T5" fmla="*/ 69 h 111"/>
                <a:gd name="T6" fmla="*/ 0 w 97"/>
                <a:gd name="T7" fmla="*/ 0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 h="111">
                  <a:moveTo>
                    <a:pt x="0" y="0"/>
                  </a:moveTo>
                  <a:lnTo>
                    <a:pt x="45" y="110"/>
                  </a:lnTo>
                  <a:lnTo>
                    <a:pt x="96" y="69"/>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431" name="Group 40">
            <a:extLst>
              <a:ext uri="{FF2B5EF4-FFF2-40B4-BE49-F238E27FC236}">
                <a16:creationId xmlns:a16="http://schemas.microsoft.com/office/drawing/2014/main" id="{614D08A4-2490-ED4F-A0E7-FC421F1B4B5C}"/>
              </a:ext>
            </a:extLst>
          </p:cNvPr>
          <p:cNvGrpSpPr>
            <a:grpSpLocks/>
          </p:cNvGrpSpPr>
          <p:nvPr/>
        </p:nvGrpSpPr>
        <p:grpSpPr bwMode="auto">
          <a:xfrm>
            <a:off x="5338763" y="3586163"/>
            <a:ext cx="285750" cy="258762"/>
            <a:chOff x="3363" y="2259"/>
            <a:chExt cx="180" cy="163"/>
          </a:xfrm>
        </p:grpSpPr>
        <p:sp>
          <p:nvSpPr>
            <p:cNvPr id="60454" name="Freeform 38">
              <a:extLst>
                <a:ext uri="{FF2B5EF4-FFF2-40B4-BE49-F238E27FC236}">
                  <a16:creationId xmlns:a16="http://schemas.microsoft.com/office/drawing/2014/main" id="{FF431509-1D00-2948-A476-013ABE42DD0C}"/>
                </a:ext>
              </a:extLst>
            </p:cNvPr>
            <p:cNvSpPr>
              <a:spLocks/>
            </p:cNvSpPr>
            <p:nvPr/>
          </p:nvSpPr>
          <p:spPr bwMode="auto">
            <a:xfrm>
              <a:off x="3432" y="2291"/>
              <a:ext cx="111" cy="131"/>
            </a:xfrm>
            <a:custGeom>
              <a:avLst/>
              <a:gdLst>
                <a:gd name="T0" fmla="*/ 110 w 111"/>
                <a:gd name="T1" fmla="*/ 0 h 131"/>
                <a:gd name="T2" fmla="*/ 65 w 111"/>
                <a:gd name="T3" fmla="*/ 130 h 131"/>
                <a:gd name="T4" fmla="*/ 0 w 111"/>
                <a:gd name="T5" fmla="*/ 53 h 131"/>
                <a:gd name="T6" fmla="*/ 0 60000 65536"/>
                <a:gd name="T7" fmla="*/ 0 60000 65536"/>
                <a:gd name="T8" fmla="*/ 0 60000 65536"/>
              </a:gdLst>
              <a:ahLst/>
              <a:cxnLst>
                <a:cxn ang="T6">
                  <a:pos x="T0" y="T1"/>
                </a:cxn>
                <a:cxn ang="T7">
                  <a:pos x="T2" y="T3"/>
                </a:cxn>
                <a:cxn ang="T8">
                  <a:pos x="T4" y="T5"/>
                </a:cxn>
              </a:cxnLst>
              <a:rect l="0" t="0" r="r" b="b"/>
              <a:pathLst>
                <a:path w="111" h="131">
                  <a:moveTo>
                    <a:pt x="110" y="0"/>
                  </a:moveTo>
                  <a:lnTo>
                    <a:pt x="65" y="130"/>
                  </a:lnTo>
                  <a:lnTo>
                    <a:pt x="0" y="5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55" name="Freeform 39">
              <a:extLst>
                <a:ext uri="{FF2B5EF4-FFF2-40B4-BE49-F238E27FC236}">
                  <a16:creationId xmlns:a16="http://schemas.microsoft.com/office/drawing/2014/main" id="{80367904-954F-1E41-BE65-B3C3C5966F58}"/>
                </a:ext>
              </a:extLst>
            </p:cNvPr>
            <p:cNvSpPr>
              <a:spLocks/>
            </p:cNvSpPr>
            <p:nvPr/>
          </p:nvSpPr>
          <p:spPr bwMode="auto">
            <a:xfrm>
              <a:off x="3363" y="2259"/>
              <a:ext cx="98" cy="111"/>
            </a:xfrm>
            <a:custGeom>
              <a:avLst/>
              <a:gdLst>
                <a:gd name="T0" fmla="*/ 0 w 98"/>
                <a:gd name="T1" fmla="*/ 0 h 111"/>
                <a:gd name="T2" fmla="*/ 46 w 98"/>
                <a:gd name="T3" fmla="*/ 110 h 111"/>
                <a:gd name="T4" fmla="*/ 97 w 98"/>
                <a:gd name="T5" fmla="*/ 68 h 111"/>
                <a:gd name="T6" fmla="*/ 0 w 98"/>
                <a:gd name="T7" fmla="*/ 0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111">
                  <a:moveTo>
                    <a:pt x="0" y="0"/>
                  </a:moveTo>
                  <a:lnTo>
                    <a:pt x="46" y="110"/>
                  </a:lnTo>
                  <a:lnTo>
                    <a:pt x="97" y="68"/>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432" name="Group 43">
            <a:extLst>
              <a:ext uri="{FF2B5EF4-FFF2-40B4-BE49-F238E27FC236}">
                <a16:creationId xmlns:a16="http://schemas.microsoft.com/office/drawing/2014/main" id="{2E7DDE0B-F877-E945-BDC6-56C21DC73ADA}"/>
              </a:ext>
            </a:extLst>
          </p:cNvPr>
          <p:cNvGrpSpPr>
            <a:grpSpLocks/>
          </p:cNvGrpSpPr>
          <p:nvPr/>
        </p:nvGrpSpPr>
        <p:grpSpPr bwMode="auto">
          <a:xfrm>
            <a:off x="4267200" y="3568700"/>
            <a:ext cx="382588" cy="293688"/>
            <a:chOff x="2688" y="2248"/>
            <a:chExt cx="241" cy="185"/>
          </a:xfrm>
        </p:grpSpPr>
        <p:sp>
          <p:nvSpPr>
            <p:cNvPr id="60452" name="Freeform 41">
              <a:extLst>
                <a:ext uri="{FF2B5EF4-FFF2-40B4-BE49-F238E27FC236}">
                  <a16:creationId xmlns:a16="http://schemas.microsoft.com/office/drawing/2014/main" id="{2EEC8646-4108-AD42-A9E4-36BC38D6EA33}"/>
                </a:ext>
              </a:extLst>
            </p:cNvPr>
            <p:cNvSpPr>
              <a:spLocks/>
            </p:cNvSpPr>
            <p:nvPr/>
          </p:nvSpPr>
          <p:spPr bwMode="auto">
            <a:xfrm>
              <a:off x="2688" y="2248"/>
              <a:ext cx="142" cy="185"/>
            </a:xfrm>
            <a:custGeom>
              <a:avLst/>
              <a:gdLst>
                <a:gd name="T0" fmla="*/ 0 w 142"/>
                <a:gd name="T1" fmla="*/ 0 h 185"/>
                <a:gd name="T2" fmla="*/ 86 w 142"/>
                <a:gd name="T3" fmla="*/ 184 h 185"/>
                <a:gd name="T4" fmla="*/ 141 w 142"/>
                <a:gd name="T5" fmla="*/ 130 h 185"/>
                <a:gd name="T6" fmla="*/ 0 60000 65536"/>
                <a:gd name="T7" fmla="*/ 0 60000 65536"/>
                <a:gd name="T8" fmla="*/ 0 60000 65536"/>
              </a:gdLst>
              <a:ahLst/>
              <a:cxnLst>
                <a:cxn ang="T6">
                  <a:pos x="T0" y="T1"/>
                </a:cxn>
                <a:cxn ang="T7">
                  <a:pos x="T2" y="T3"/>
                </a:cxn>
                <a:cxn ang="T8">
                  <a:pos x="T4" y="T5"/>
                </a:cxn>
              </a:cxnLst>
              <a:rect l="0" t="0" r="r" b="b"/>
              <a:pathLst>
                <a:path w="142" h="185">
                  <a:moveTo>
                    <a:pt x="0" y="0"/>
                  </a:moveTo>
                  <a:lnTo>
                    <a:pt x="86" y="184"/>
                  </a:lnTo>
                  <a:lnTo>
                    <a:pt x="141" y="13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53" name="Freeform 42">
              <a:extLst>
                <a:ext uri="{FF2B5EF4-FFF2-40B4-BE49-F238E27FC236}">
                  <a16:creationId xmlns:a16="http://schemas.microsoft.com/office/drawing/2014/main" id="{2C5C2820-99E9-1745-8BD4-23781C58D814}"/>
                </a:ext>
              </a:extLst>
            </p:cNvPr>
            <p:cNvSpPr>
              <a:spLocks/>
            </p:cNvSpPr>
            <p:nvPr/>
          </p:nvSpPr>
          <p:spPr bwMode="auto">
            <a:xfrm>
              <a:off x="2756" y="2260"/>
              <a:ext cx="173" cy="151"/>
            </a:xfrm>
            <a:custGeom>
              <a:avLst/>
              <a:gdLst>
                <a:gd name="T0" fmla="*/ 172 w 173"/>
                <a:gd name="T1" fmla="*/ 0 h 151"/>
                <a:gd name="T2" fmla="*/ 0 w 173"/>
                <a:gd name="T3" fmla="*/ 100 h 151"/>
                <a:gd name="T4" fmla="*/ 101 w 173"/>
                <a:gd name="T5" fmla="*/ 150 h 151"/>
                <a:gd name="T6" fmla="*/ 172 w 173"/>
                <a:gd name="T7" fmla="*/ 0 h 1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3" h="151">
                  <a:moveTo>
                    <a:pt x="172" y="0"/>
                  </a:moveTo>
                  <a:lnTo>
                    <a:pt x="0" y="100"/>
                  </a:lnTo>
                  <a:lnTo>
                    <a:pt x="101" y="150"/>
                  </a:lnTo>
                  <a:lnTo>
                    <a:pt x="17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433" name="Group 46">
            <a:extLst>
              <a:ext uri="{FF2B5EF4-FFF2-40B4-BE49-F238E27FC236}">
                <a16:creationId xmlns:a16="http://schemas.microsoft.com/office/drawing/2014/main" id="{818EFA49-31C9-684C-9D37-10AE0183BA5A}"/>
              </a:ext>
            </a:extLst>
          </p:cNvPr>
          <p:cNvGrpSpPr>
            <a:grpSpLocks/>
          </p:cNvGrpSpPr>
          <p:nvPr/>
        </p:nvGrpSpPr>
        <p:grpSpPr bwMode="auto">
          <a:xfrm>
            <a:off x="4335463" y="3086100"/>
            <a:ext cx="288925" cy="215900"/>
            <a:chOff x="2731" y="1944"/>
            <a:chExt cx="182" cy="136"/>
          </a:xfrm>
        </p:grpSpPr>
        <p:sp>
          <p:nvSpPr>
            <p:cNvPr id="28707" name="Line 44">
              <a:extLst>
                <a:ext uri="{FF2B5EF4-FFF2-40B4-BE49-F238E27FC236}">
                  <a16:creationId xmlns:a16="http://schemas.microsoft.com/office/drawing/2014/main" id="{4D2B56B4-9F31-8443-BEF4-7C8542997E87}"/>
                </a:ext>
              </a:extLst>
            </p:cNvPr>
            <p:cNvSpPr>
              <a:spLocks noChangeShapeType="1"/>
            </p:cNvSpPr>
            <p:nvPr/>
          </p:nvSpPr>
          <p:spPr bwMode="auto">
            <a:xfrm flipH="1">
              <a:off x="2778" y="2034"/>
              <a:ext cx="42" cy="2"/>
            </a:xfrm>
            <a:prstGeom prst="line">
              <a:avLst/>
            </a:prstGeom>
            <a:noFill/>
            <a:ln w="25400">
              <a:solidFill>
                <a:srgbClr val="000000"/>
              </a:solidFill>
              <a:round/>
              <a:headEnd/>
              <a:tailEnd/>
            </a:ln>
            <a:effectLst/>
          </p:spPr>
          <p:txBody>
            <a:bodyPr wrap="none" anchor="ctr"/>
            <a:lstStyle/>
            <a:p>
              <a:pPr algn="ctr">
                <a:defRPr/>
              </a:pPr>
              <a:endParaRPr lang="en-US">
                <a:latin typeface="Times New Roman" charset="0"/>
              </a:endParaRPr>
            </a:p>
          </p:txBody>
        </p:sp>
        <p:sp>
          <p:nvSpPr>
            <p:cNvPr id="60451" name="Freeform 45">
              <a:extLst>
                <a:ext uri="{FF2B5EF4-FFF2-40B4-BE49-F238E27FC236}">
                  <a16:creationId xmlns:a16="http://schemas.microsoft.com/office/drawing/2014/main" id="{72C5960D-7D60-E447-8033-EF17B74745ED}"/>
                </a:ext>
              </a:extLst>
            </p:cNvPr>
            <p:cNvSpPr>
              <a:spLocks/>
            </p:cNvSpPr>
            <p:nvPr/>
          </p:nvSpPr>
          <p:spPr bwMode="auto">
            <a:xfrm>
              <a:off x="2731" y="1944"/>
              <a:ext cx="182" cy="136"/>
            </a:xfrm>
            <a:custGeom>
              <a:avLst/>
              <a:gdLst>
                <a:gd name="T0" fmla="*/ 181 w 182"/>
                <a:gd name="T1" fmla="*/ 0 h 136"/>
                <a:gd name="T2" fmla="*/ 0 w 182"/>
                <a:gd name="T3" fmla="*/ 72 h 136"/>
                <a:gd name="T4" fmla="*/ 76 w 182"/>
                <a:gd name="T5" fmla="*/ 135 h 136"/>
                <a:gd name="T6" fmla="*/ 181 w 182"/>
                <a:gd name="T7" fmla="*/ 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 h="136">
                  <a:moveTo>
                    <a:pt x="181" y="0"/>
                  </a:moveTo>
                  <a:lnTo>
                    <a:pt x="0" y="72"/>
                  </a:lnTo>
                  <a:lnTo>
                    <a:pt x="76" y="135"/>
                  </a:lnTo>
                  <a:lnTo>
                    <a:pt x="18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691" name="Rectangle 47">
            <a:extLst>
              <a:ext uri="{FF2B5EF4-FFF2-40B4-BE49-F238E27FC236}">
                <a16:creationId xmlns:a16="http://schemas.microsoft.com/office/drawing/2014/main" id="{A5C64AFF-2407-3149-A98B-1F27BFC15021}"/>
              </a:ext>
            </a:extLst>
          </p:cNvPr>
          <p:cNvSpPr>
            <a:spLocks noChangeArrowheads="1"/>
          </p:cNvSpPr>
          <p:nvPr/>
        </p:nvSpPr>
        <p:spPr bwMode="auto">
          <a:xfrm>
            <a:off x="6511925" y="2363788"/>
            <a:ext cx="2171700" cy="500062"/>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700" b="1" i="0">
                <a:solidFill>
                  <a:srgbClr val="000000"/>
                </a:solidFill>
              </a:rPr>
              <a:t>Optical Filter</a:t>
            </a:r>
          </a:p>
        </p:txBody>
      </p:sp>
      <p:grpSp>
        <p:nvGrpSpPr>
          <p:cNvPr id="60435" name="Group 50">
            <a:extLst>
              <a:ext uri="{FF2B5EF4-FFF2-40B4-BE49-F238E27FC236}">
                <a16:creationId xmlns:a16="http://schemas.microsoft.com/office/drawing/2014/main" id="{4B12A62E-D34D-C246-B3D4-6DED2C53F09A}"/>
              </a:ext>
            </a:extLst>
          </p:cNvPr>
          <p:cNvGrpSpPr>
            <a:grpSpLocks/>
          </p:cNvGrpSpPr>
          <p:nvPr/>
        </p:nvGrpSpPr>
        <p:grpSpPr bwMode="auto">
          <a:xfrm>
            <a:off x="1276350" y="3683000"/>
            <a:ext cx="1233488" cy="722313"/>
            <a:chOff x="804" y="2320"/>
            <a:chExt cx="777" cy="455"/>
          </a:xfrm>
        </p:grpSpPr>
        <p:sp>
          <p:nvSpPr>
            <p:cNvPr id="28705" name="Rectangle 48">
              <a:extLst>
                <a:ext uri="{FF2B5EF4-FFF2-40B4-BE49-F238E27FC236}">
                  <a16:creationId xmlns:a16="http://schemas.microsoft.com/office/drawing/2014/main" id="{5AD8A6C5-ABF6-9344-A538-0D848B4E922D}"/>
                </a:ext>
              </a:extLst>
            </p:cNvPr>
            <p:cNvSpPr>
              <a:spLocks noChangeArrowheads="1"/>
            </p:cNvSpPr>
            <p:nvPr/>
          </p:nvSpPr>
          <p:spPr bwMode="auto">
            <a:xfrm>
              <a:off x="804" y="2320"/>
              <a:ext cx="731" cy="258"/>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100" b="1" i="0">
                  <a:solidFill>
                    <a:srgbClr val="000000"/>
                  </a:solidFill>
                </a:rPr>
                <a:t>Multiple</a:t>
              </a:r>
            </a:p>
          </p:txBody>
        </p:sp>
        <p:sp>
          <p:nvSpPr>
            <p:cNvPr id="28706" name="Rectangle 49">
              <a:extLst>
                <a:ext uri="{FF2B5EF4-FFF2-40B4-BE49-F238E27FC236}">
                  <a16:creationId xmlns:a16="http://schemas.microsoft.com/office/drawing/2014/main" id="{39D2D73B-5B35-9943-A1C9-82195E11BAEB}"/>
                </a:ext>
              </a:extLst>
            </p:cNvPr>
            <p:cNvSpPr>
              <a:spLocks noChangeArrowheads="1"/>
            </p:cNvSpPr>
            <p:nvPr/>
          </p:nvSpPr>
          <p:spPr bwMode="auto">
            <a:xfrm>
              <a:off x="804" y="2517"/>
              <a:ext cx="777" cy="258"/>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100" b="1" i="0">
                  <a:solidFill>
                    <a:srgbClr val="000000"/>
                  </a:solidFill>
                </a:rPr>
                <a:t>Elements</a:t>
              </a:r>
            </a:p>
          </p:txBody>
        </p:sp>
      </p:grpSp>
      <p:grpSp>
        <p:nvGrpSpPr>
          <p:cNvPr id="60436" name="Group 53">
            <a:extLst>
              <a:ext uri="{FF2B5EF4-FFF2-40B4-BE49-F238E27FC236}">
                <a16:creationId xmlns:a16="http://schemas.microsoft.com/office/drawing/2014/main" id="{DD28621C-8EA1-B74C-83A3-9999316E96B8}"/>
              </a:ext>
            </a:extLst>
          </p:cNvPr>
          <p:cNvGrpSpPr>
            <a:grpSpLocks/>
          </p:cNvGrpSpPr>
          <p:nvPr/>
        </p:nvGrpSpPr>
        <p:grpSpPr bwMode="auto">
          <a:xfrm>
            <a:off x="2500313" y="3109913"/>
            <a:ext cx="1096962" cy="873125"/>
            <a:chOff x="1575" y="1959"/>
            <a:chExt cx="691" cy="550"/>
          </a:xfrm>
        </p:grpSpPr>
        <p:sp>
          <p:nvSpPr>
            <p:cNvPr id="28703" name="Line 51">
              <a:extLst>
                <a:ext uri="{FF2B5EF4-FFF2-40B4-BE49-F238E27FC236}">
                  <a16:creationId xmlns:a16="http://schemas.microsoft.com/office/drawing/2014/main" id="{169E3440-B5FB-8140-B41C-8E268F1D87AF}"/>
                </a:ext>
              </a:extLst>
            </p:cNvPr>
            <p:cNvSpPr>
              <a:spLocks noChangeShapeType="1"/>
            </p:cNvSpPr>
            <p:nvPr/>
          </p:nvSpPr>
          <p:spPr bwMode="auto">
            <a:xfrm flipV="1">
              <a:off x="1575" y="2001"/>
              <a:ext cx="628" cy="508"/>
            </a:xfrm>
            <a:prstGeom prst="line">
              <a:avLst/>
            </a:prstGeom>
            <a:noFill/>
            <a:ln w="25400">
              <a:solidFill>
                <a:srgbClr val="000000"/>
              </a:solidFill>
              <a:round/>
              <a:headEnd/>
              <a:tailEnd/>
            </a:ln>
            <a:effectLst/>
          </p:spPr>
          <p:txBody>
            <a:bodyPr wrap="none" anchor="ctr"/>
            <a:lstStyle/>
            <a:p>
              <a:pPr algn="ctr">
                <a:defRPr/>
              </a:pPr>
              <a:endParaRPr lang="en-US">
                <a:latin typeface="Times New Roman" charset="0"/>
              </a:endParaRPr>
            </a:p>
          </p:txBody>
        </p:sp>
        <p:sp>
          <p:nvSpPr>
            <p:cNvPr id="60447" name="Freeform 52">
              <a:extLst>
                <a:ext uri="{FF2B5EF4-FFF2-40B4-BE49-F238E27FC236}">
                  <a16:creationId xmlns:a16="http://schemas.microsoft.com/office/drawing/2014/main" id="{849E83A6-0C2C-CA45-BD11-D8D42900D842}"/>
                </a:ext>
              </a:extLst>
            </p:cNvPr>
            <p:cNvSpPr>
              <a:spLocks/>
            </p:cNvSpPr>
            <p:nvPr/>
          </p:nvSpPr>
          <p:spPr bwMode="auto">
            <a:xfrm>
              <a:off x="2155" y="1959"/>
              <a:ext cx="111" cy="96"/>
            </a:xfrm>
            <a:custGeom>
              <a:avLst/>
              <a:gdLst>
                <a:gd name="T0" fmla="*/ 110 w 111"/>
                <a:gd name="T1" fmla="*/ 0 h 96"/>
                <a:gd name="T2" fmla="*/ 0 w 111"/>
                <a:gd name="T3" fmla="*/ 41 h 96"/>
                <a:gd name="T4" fmla="*/ 41 w 111"/>
                <a:gd name="T5" fmla="*/ 95 h 96"/>
                <a:gd name="T6" fmla="*/ 110 w 111"/>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96">
                  <a:moveTo>
                    <a:pt x="110" y="0"/>
                  </a:moveTo>
                  <a:lnTo>
                    <a:pt x="0" y="41"/>
                  </a:lnTo>
                  <a:lnTo>
                    <a:pt x="41" y="95"/>
                  </a:lnTo>
                  <a:lnTo>
                    <a:pt x="11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437" name="Group 56">
            <a:extLst>
              <a:ext uri="{FF2B5EF4-FFF2-40B4-BE49-F238E27FC236}">
                <a16:creationId xmlns:a16="http://schemas.microsoft.com/office/drawing/2014/main" id="{7A638591-94F8-C44C-9D09-B8D40AE0EEC0}"/>
              </a:ext>
            </a:extLst>
          </p:cNvPr>
          <p:cNvGrpSpPr>
            <a:grpSpLocks/>
          </p:cNvGrpSpPr>
          <p:nvPr/>
        </p:nvGrpSpPr>
        <p:grpSpPr bwMode="auto">
          <a:xfrm>
            <a:off x="2500313" y="3910013"/>
            <a:ext cx="723900" cy="104775"/>
            <a:chOff x="1575" y="2463"/>
            <a:chExt cx="456" cy="66"/>
          </a:xfrm>
        </p:grpSpPr>
        <p:sp>
          <p:nvSpPr>
            <p:cNvPr id="28701" name="Line 54">
              <a:extLst>
                <a:ext uri="{FF2B5EF4-FFF2-40B4-BE49-F238E27FC236}">
                  <a16:creationId xmlns:a16="http://schemas.microsoft.com/office/drawing/2014/main" id="{B9C945F3-F730-4C4E-8E0C-42BAAB99C045}"/>
                </a:ext>
              </a:extLst>
            </p:cNvPr>
            <p:cNvSpPr>
              <a:spLocks noChangeShapeType="1"/>
            </p:cNvSpPr>
            <p:nvPr/>
          </p:nvSpPr>
          <p:spPr bwMode="auto">
            <a:xfrm>
              <a:off x="1575" y="2500"/>
              <a:ext cx="394" cy="0"/>
            </a:xfrm>
            <a:prstGeom prst="line">
              <a:avLst/>
            </a:prstGeom>
            <a:noFill/>
            <a:ln w="25400">
              <a:solidFill>
                <a:srgbClr val="000000"/>
              </a:solidFill>
              <a:round/>
              <a:headEnd/>
              <a:tailEnd/>
            </a:ln>
            <a:effectLst/>
          </p:spPr>
          <p:txBody>
            <a:bodyPr wrap="none" anchor="ctr"/>
            <a:lstStyle/>
            <a:p>
              <a:pPr algn="ctr">
                <a:defRPr/>
              </a:pPr>
              <a:endParaRPr lang="en-US">
                <a:latin typeface="Times New Roman" charset="0"/>
              </a:endParaRPr>
            </a:p>
          </p:txBody>
        </p:sp>
        <p:sp>
          <p:nvSpPr>
            <p:cNvPr id="60445" name="Freeform 55">
              <a:extLst>
                <a:ext uri="{FF2B5EF4-FFF2-40B4-BE49-F238E27FC236}">
                  <a16:creationId xmlns:a16="http://schemas.microsoft.com/office/drawing/2014/main" id="{87FC3599-FEED-5A46-8555-49BD7DAF95EC}"/>
                </a:ext>
              </a:extLst>
            </p:cNvPr>
            <p:cNvSpPr>
              <a:spLocks/>
            </p:cNvSpPr>
            <p:nvPr/>
          </p:nvSpPr>
          <p:spPr bwMode="auto">
            <a:xfrm>
              <a:off x="1915" y="2463"/>
              <a:ext cx="116" cy="66"/>
            </a:xfrm>
            <a:custGeom>
              <a:avLst/>
              <a:gdLst>
                <a:gd name="T0" fmla="*/ 115 w 116"/>
                <a:gd name="T1" fmla="*/ 33 h 66"/>
                <a:gd name="T2" fmla="*/ 0 w 116"/>
                <a:gd name="T3" fmla="*/ 0 h 66"/>
                <a:gd name="T4" fmla="*/ 0 w 116"/>
                <a:gd name="T5" fmla="*/ 65 h 66"/>
                <a:gd name="T6" fmla="*/ 115 w 116"/>
                <a:gd name="T7" fmla="*/ 33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66">
                  <a:moveTo>
                    <a:pt x="115" y="33"/>
                  </a:moveTo>
                  <a:lnTo>
                    <a:pt x="0" y="0"/>
                  </a:lnTo>
                  <a:lnTo>
                    <a:pt x="0" y="65"/>
                  </a:lnTo>
                  <a:lnTo>
                    <a:pt x="115" y="33"/>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438" name="Group 59">
            <a:extLst>
              <a:ext uri="{FF2B5EF4-FFF2-40B4-BE49-F238E27FC236}">
                <a16:creationId xmlns:a16="http://schemas.microsoft.com/office/drawing/2014/main" id="{91D30549-46B1-C246-A41B-7B9CDD05A678}"/>
              </a:ext>
            </a:extLst>
          </p:cNvPr>
          <p:cNvGrpSpPr>
            <a:grpSpLocks/>
          </p:cNvGrpSpPr>
          <p:nvPr/>
        </p:nvGrpSpPr>
        <p:grpSpPr bwMode="auto">
          <a:xfrm>
            <a:off x="2519363" y="3981450"/>
            <a:ext cx="1150937" cy="1123950"/>
            <a:chOff x="1587" y="2508"/>
            <a:chExt cx="725" cy="708"/>
          </a:xfrm>
        </p:grpSpPr>
        <p:sp>
          <p:nvSpPr>
            <p:cNvPr id="28699" name="Line 57">
              <a:extLst>
                <a:ext uri="{FF2B5EF4-FFF2-40B4-BE49-F238E27FC236}">
                  <a16:creationId xmlns:a16="http://schemas.microsoft.com/office/drawing/2014/main" id="{3A7FA428-56BB-3D46-946C-5C3C46B3997C}"/>
                </a:ext>
              </a:extLst>
            </p:cNvPr>
            <p:cNvSpPr>
              <a:spLocks noChangeShapeType="1"/>
            </p:cNvSpPr>
            <p:nvPr/>
          </p:nvSpPr>
          <p:spPr bwMode="auto">
            <a:xfrm>
              <a:off x="1587" y="2508"/>
              <a:ext cx="663" cy="645"/>
            </a:xfrm>
            <a:prstGeom prst="line">
              <a:avLst/>
            </a:prstGeom>
            <a:noFill/>
            <a:ln w="25400">
              <a:solidFill>
                <a:srgbClr val="000000"/>
              </a:solidFill>
              <a:round/>
              <a:headEnd/>
              <a:tailEnd/>
            </a:ln>
            <a:effectLst/>
          </p:spPr>
          <p:txBody>
            <a:bodyPr wrap="none" anchor="ctr"/>
            <a:lstStyle/>
            <a:p>
              <a:pPr algn="ctr">
                <a:defRPr/>
              </a:pPr>
              <a:endParaRPr lang="en-US">
                <a:latin typeface="Times New Roman" charset="0"/>
              </a:endParaRPr>
            </a:p>
          </p:txBody>
        </p:sp>
        <p:sp>
          <p:nvSpPr>
            <p:cNvPr id="60443" name="Freeform 58">
              <a:extLst>
                <a:ext uri="{FF2B5EF4-FFF2-40B4-BE49-F238E27FC236}">
                  <a16:creationId xmlns:a16="http://schemas.microsoft.com/office/drawing/2014/main" id="{29D21270-8EF3-2349-83B5-13BA2B6A77DE}"/>
                </a:ext>
              </a:extLst>
            </p:cNvPr>
            <p:cNvSpPr>
              <a:spLocks/>
            </p:cNvSpPr>
            <p:nvPr/>
          </p:nvSpPr>
          <p:spPr bwMode="auto">
            <a:xfrm>
              <a:off x="2206" y="3113"/>
              <a:ext cx="106" cy="103"/>
            </a:xfrm>
            <a:custGeom>
              <a:avLst/>
              <a:gdLst>
                <a:gd name="T0" fmla="*/ 105 w 106"/>
                <a:gd name="T1" fmla="*/ 102 h 103"/>
                <a:gd name="T2" fmla="*/ 48 w 106"/>
                <a:gd name="T3" fmla="*/ 0 h 103"/>
                <a:gd name="T4" fmla="*/ 0 w 106"/>
                <a:gd name="T5" fmla="*/ 48 h 103"/>
                <a:gd name="T6" fmla="*/ 105 w 106"/>
                <a:gd name="T7" fmla="*/ 102 h 1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 h="103">
                  <a:moveTo>
                    <a:pt x="105" y="102"/>
                  </a:moveTo>
                  <a:lnTo>
                    <a:pt x="48" y="0"/>
                  </a:lnTo>
                  <a:lnTo>
                    <a:pt x="0" y="48"/>
                  </a:lnTo>
                  <a:lnTo>
                    <a:pt x="105" y="10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696" name="Rectangle 60">
            <a:extLst>
              <a:ext uri="{FF2B5EF4-FFF2-40B4-BE49-F238E27FC236}">
                <a16:creationId xmlns:a16="http://schemas.microsoft.com/office/drawing/2014/main" id="{63B36BFE-863A-C646-8471-520592853D94}"/>
              </a:ext>
            </a:extLst>
          </p:cNvPr>
          <p:cNvSpPr>
            <a:spLocks noChangeArrowheads="1"/>
          </p:cNvSpPr>
          <p:nvPr/>
        </p:nvSpPr>
        <p:spPr bwMode="auto">
          <a:xfrm>
            <a:off x="1905000" y="1082675"/>
            <a:ext cx="4953000" cy="454025"/>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Coatings are often magnesium fluoride</a:t>
            </a:r>
          </a:p>
        </p:txBody>
      </p:sp>
      <p:sp>
        <p:nvSpPr>
          <p:cNvPr id="28697" name="Rectangle 61">
            <a:extLst>
              <a:ext uri="{FF2B5EF4-FFF2-40B4-BE49-F238E27FC236}">
                <a16:creationId xmlns:a16="http://schemas.microsoft.com/office/drawing/2014/main" id="{199CFF89-8B8D-0C44-94FC-D39F99B3EFAC}"/>
              </a:ext>
            </a:extLst>
          </p:cNvPr>
          <p:cNvSpPr>
            <a:spLocks noChangeArrowheads="1"/>
          </p:cNvSpPr>
          <p:nvPr/>
        </p:nvSpPr>
        <p:spPr bwMode="auto">
          <a:xfrm>
            <a:off x="6657975" y="3971925"/>
            <a:ext cx="1819275" cy="698500"/>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i="0"/>
              <a:t>Dielectric filter</a:t>
            </a:r>
          </a:p>
          <a:p>
            <a:pPr>
              <a:spcBef>
                <a:spcPct val="0"/>
              </a:spcBef>
              <a:buSzTx/>
              <a:buFontTx/>
              <a:buNone/>
              <a:defRPr/>
            </a:pPr>
            <a:r>
              <a:rPr lang="en-US" altLang="en-US" sz="2000" b="1" i="0"/>
              <a:t>components</a:t>
            </a:r>
          </a:p>
        </p:txBody>
      </p:sp>
      <p:sp>
        <p:nvSpPr>
          <p:cNvPr id="28698" name="Rectangle 62">
            <a:extLst>
              <a:ext uri="{FF2B5EF4-FFF2-40B4-BE49-F238E27FC236}">
                <a16:creationId xmlns:a16="http://schemas.microsoft.com/office/drawing/2014/main" id="{5FA9606A-D85D-8E4D-8C70-E114BAE646A2}"/>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a:extLst>
              <a:ext uri="{FF2B5EF4-FFF2-40B4-BE49-F238E27FC236}">
                <a16:creationId xmlns:a16="http://schemas.microsoft.com/office/drawing/2014/main" id="{2513DDEB-6D79-D949-BA2B-E36AF15D2351}"/>
              </a:ext>
            </a:extLst>
          </p:cNvPr>
          <p:cNvSpPr>
            <a:spLocks noChangeArrowheads="1"/>
          </p:cNvSpPr>
          <p:nvPr/>
        </p:nvSpPr>
        <p:spPr bwMode="auto">
          <a:xfrm>
            <a:off x="838200" y="88900"/>
            <a:ext cx="7772400" cy="1143000"/>
          </a:xfrm>
          <a:prstGeom prst="rect">
            <a:avLst/>
          </a:prstGeom>
          <a:noFill/>
          <a:ln>
            <a:noFill/>
          </a:ln>
          <a:effec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4400" i="0">
                <a:solidFill>
                  <a:schemeClr val="tx2"/>
                </a:solidFill>
              </a:rPr>
              <a:t>Standard Band Pass Filters</a:t>
            </a:r>
          </a:p>
        </p:txBody>
      </p:sp>
      <p:sp>
        <p:nvSpPr>
          <p:cNvPr id="62466" name="Freeform 1027">
            <a:extLst>
              <a:ext uri="{FF2B5EF4-FFF2-40B4-BE49-F238E27FC236}">
                <a16:creationId xmlns:a16="http://schemas.microsoft.com/office/drawing/2014/main" id="{46B4908C-A766-FC4E-ABBA-5CA9BD08F3F1}"/>
              </a:ext>
            </a:extLst>
          </p:cNvPr>
          <p:cNvSpPr>
            <a:spLocks/>
          </p:cNvSpPr>
          <p:nvPr/>
        </p:nvSpPr>
        <p:spPr bwMode="auto">
          <a:xfrm>
            <a:off x="4591050" y="3165475"/>
            <a:ext cx="3184525" cy="877888"/>
          </a:xfrm>
          <a:custGeom>
            <a:avLst/>
            <a:gdLst>
              <a:gd name="T0" fmla="*/ 0 w 2186"/>
              <a:gd name="T1" fmla="*/ 2147483646 h 538"/>
              <a:gd name="T2" fmla="*/ 2147483646 w 2186"/>
              <a:gd name="T3" fmla="*/ 2147483646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2147483646 w 2186"/>
              <a:gd name="T13" fmla="*/ 2147483646 h 538"/>
              <a:gd name="T14" fmla="*/ 2147483646 w 2186"/>
              <a:gd name="T15" fmla="*/ 2147483646 h 538"/>
              <a:gd name="T16" fmla="*/ 2147483646 w 2186"/>
              <a:gd name="T17" fmla="*/ 0 h 538"/>
              <a:gd name="T18" fmla="*/ 2147483646 w 2186"/>
              <a:gd name="T19" fmla="*/ 0 h 538"/>
              <a:gd name="T20" fmla="*/ 0 w 2186"/>
              <a:gd name="T21" fmla="*/ 2147483646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0" y="537"/>
                </a:moveTo>
                <a:lnTo>
                  <a:pt x="2151" y="537"/>
                </a:lnTo>
                <a:lnTo>
                  <a:pt x="2094" y="415"/>
                </a:lnTo>
                <a:lnTo>
                  <a:pt x="2162" y="395"/>
                </a:lnTo>
                <a:lnTo>
                  <a:pt x="2128" y="395"/>
                </a:lnTo>
                <a:lnTo>
                  <a:pt x="2071" y="223"/>
                </a:lnTo>
                <a:lnTo>
                  <a:pt x="2185" y="111"/>
                </a:lnTo>
                <a:lnTo>
                  <a:pt x="2185" y="71"/>
                </a:lnTo>
                <a:lnTo>
                  <a:pt x="2174" y="0"/>
                </a:lnTo>
                <a:lnTo>
                  <a:pt x="11" y="0"/>
                </a:lnTo>
                <a:lnTo>
                  <a:pt x="0" y="537"/>
                </a:lnTo>
              </a:path>
            </a:pathLst>
          </a:custGeom>
          <a:gradFill rotWithShape="0">
            <a:gsLst>
              <a:gs pos="0">
                <a:srgbClr val="760000"/>
              </a:gs>
              <a:gs pos="50000">
                <a:srgbClr val="FF0000"/>
              </a:gs>
              <a:gs pos="100000">
                <a:srgbClr val="760000"/>
              </a:gs>
            </a:gsLst>
            <a:lin ang="27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2467" name="Group 1028">
            <a:extLst>
              <a:ext uri="{FF2B5EF4-FFF2-40B4-BE49-F238E27FC236}">
                <a16:creationId xmlns:a16="http://schemas.microsoft.com/office/drawing/2014/main" id="{827E0CC1-AA5E-8F47-A796-26B8C6818CB6}"/>
              </a:ext>
            </a:extLst>
          </p:cNvPr>
          <p:cNvGrpSpPr>
            <a:grpSpLocks/>
          </p:cNvGrpSpPr>
          <p:nvPr/>
        </p:nvGrpSpPr>
        <p:grpSpPr bwMode="auto">
          <a:xfrm>
            <a:off x="4132263" y="2687638"/>
            <a:ext cx="638175" cy="1863725"/>
            <a:chOff x="2837" y="1648"/>
            <a:chExt cx="438" cy="1143"/>
          </a:xfrm>
        </p:grpSpPr>
        <p:sp>
          <p:nvSpPr>
            <p:cNvPr id="29708" name="Oval 1029">
              <a:extLst>
                <a:ext uri="{FF2B5EF4-FFF2-40B4-BE49-F238E27FC236}">
                  <a16:creationId xmlns:a16="http://schemas.microsoft.com/office/drawing/2014/main" id="{551DA8B6-7BAA-7E4F-B0AB-0B9F00EF0CDE}"/>
                </a:ext>
              </a:extLst>
            </p:cNvPr>
            <p:cNvSpPr>
              <a:spLocks noChangeArrowheads="1"/>
            </p:cNvSpPr>
            <p:nvPr/>
          </p:nvSpPr>
          <p:spPr bwMode="auto">
            <a:xfrm rot="-60000">
              <a:off x="2917" y="1648"/>
              <a:ext cx="358" cy="1131"/>
            </a:xfrm>
            <a:prstGeom prst="ellipse">
              <a:avLst/>
            </a:prstGeom>
            <a:solidFill>
              <a:srgbClr val="CECECE"/>
            </a:solidFill>
            <a:ln w="12700">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9" name="Oval 1030">
              <a:extLst>
                <a:ext uri="{FF2B5EF4-FFF2-40B4-BE49-F238E27FC236}">
                  <a16:creationId xmlns:a16="http://schemas.microsoft.com/office/drawing/2014/main" id="{D9076C74-A182-F341-87C3-D540206FB73F}"/>
                </a:ext>
              </a:extLst>
            </p:cNvPr>
            <p:cNvSpPr>
              <a:spLocks noChangeArrowheads="1"/>
            </p:cNvSpPr>
            <p:nvPr/>
          </p:nvSpPr>
          <p:spPr bwMode="auto">
            <a:xfrm rot="-60000">
              <a:off x="2837" y="1660"/>
              <a:ext cx="358" cy="1131"/>
            </a:xfrm>
            <a:prstGeom prst="ellipse">
              <a:avLst/>
            </a:prstGeom>
            <a:solidFill>
              <a:srgbClr val="919191"/>
            </a:solidFill>
            <a:ln w="12700">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01" name="Rectangle 1031">
            <a:extLst>
              <a:ext uri="{FF2B5EF4-FFF2-40B4-BE49-F238E27FC236}">
                <a16:creationId xmlns:a16="http://schemas.microsoft.com/office/drawing/2014/main" id="{89EBAA9D-0183-4E4C-B6DF-A07621B87A54}"/>
              </a:ext>
            </a:extLst>
          </p:cNvPr>
          <p:cNvSpPr>
            <a:spLocks noChangeArrowheads="1"/>
          </p:cNvSpPr>
          <p:nvPr/>
        </p:nvSpPr>
        <p:spPr bwMode="auto">
          <a:xfrm>
            <a:off x="5826125" y="2540000"/>
            <a:ext cx="2170113" cy="384175"/>
          </a:xfrm>
          <a:prstGeom prst="rect">
            <a:avLst/>
          </a:prstGeom>
          <a:noFill/>
          <a:ln>
            <a:noFill/>
          </a:ln>
          <a:effec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i="0"/>
              <a:t>Transmitted Light</a:t>
            </a:r>
          </a:p>
        </p:txBody>
      </p:sp>
      <p:sp>
        <p:nvSpPr>
          <p:cNvPr id="29702" name="Rectangle 1032">
            <a:extLst>
              <a:ext uri="{FF2B5EF4-FFF2-40B4-BE49-F238E27FC236}">
                <a16:creationId xmlns:a16="http://schemas.microsoft.com/office/drawing/2014/main" id="{343C03B4-4CAF-E046-8E2D-6493AE5CE8EF}"/>
              </a:ext>
            </a:extLst>
          </p:cNvPr>
          <p:cNvSpPr>
            <a:spLocks noChangeArrowheads="1"/>
          </p:cNvSpPr>
          <p:nvPr/>
        </p:nvSpPr>
        <p:spPr bwMode="auto">
          <a:xfrm>
            <a:off x="1111250" y="2439988"/>
            <a:ext cx="2290763" cy="384175"/>
          </a:xfrm>
          <a:prstGeom prst="rect">
            <a:avLst/>
          </a:prstGeom>
          <a:noFill/>
          <a:ln>
            <a:noFill/>
          </a:ln>
          <a:effec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i="0"/>
              <a:t>White Light Source</a:t>
            </a:r>
          </a:p>
        </p:txBody>
      </p:sp>
      <p:sp>
        <p:nvSpPr>
          <p:cNvPr id="62470" name="Freeform 1033">
            <a:extLst>
              <a:ext uri="{FF2B5EF4-FFF2-40B4-BE49-F238E27FC236}">
                <a16:creationId xmlns:a16="http://schemas.microsoft.com/office/drawing/2014/main" id="{56274A35-FE22-3041-BA23-1623E43AB92E}"/>
              </a:ext>
            </a:extLst>
          </p:cNvPr>
          <p:cNvSpPr>
            <a:spLocks/>
          </p:cNvSpPr>
          <p:nvPr/>
        </p:nvSpPr>
        <p:spPr bwMode="auto">
          <a:xfrm>
            <a:off x="1243013" y="3165475"/>
            <a:ext cx="3182937" cy="877888"/>
          </a:xfrm>
          <a:custGeom>
            <a:avLst/>
            <a:gdLst>
              <a:gd name="T0" fmla="*/ 2147483646 w 2186"/>
              <a:gd name="T1" fmla="*/ 0 h 538"/>
              <a:gd name="T2" fmla="*/ 2147483646 w 2186"/>
              <a:gd name="T3" fmla="*/ 0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0 w 2186"/>
              <a:gd name="T13" fmla="*/ 2147483646 h 538"/>
              <a:gd name="T14" fmla="*/ 0 w 2186"/>
              <a:gd name="T15" fmla="*/ 2147483646 h 538"/>
              <a:gd name="T16" fmla="*/ 2147483646 w 2186"/>
              <a:gd name="T17" fmla="*/ 2147483646 h 538"/>
              <a:gd name="T18" fmla="*/ 2147483646 w 2186"/>
              <a:gd name="T19" fmla="*/ 2147483646 h 538"/>
              <a:gd name="T20" fmla="*/ 2147483646 w 2186"/>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2185" y="0"/>
                </a:moveTo>
                <a:lnTo>
                  <a:pt x="34" y="0"/>
                </a:lnTo>
                <a:lnTo>
                  <a:pt x="91" y="122"/>
                </a:lnTo>
                <a:lnTo>
                  <a:pt x="23" y="142"/>
                </a:lnTo>
                <a:lnTo>
                  <a:pt x="57" y="142"/>
                </a:lnTo>
                <a:lnTo>
                  <a:pt x="114" y="314"/>
                </a:lnTo>
                <a:lnTo>
                  <a:pt x="0" y="426"/>
                </a:lnTo>
                <a:lnTo>
                  <a:pt x="0" y="466"/>
                </a:lnTo>
                <a:lnTo>
                  <a:pt x="11" y="537"/>
                </a:lnTo>
                <a:lnTo>
                  <a:pt x="2174" y="537"/>
                </a:lnTo>
                <a:lnTo>
                  <a:pt x="2185" y="0"/>
                </a:lnTo>
              </a:path>
            </a:pathLst>
          </a:custGeom>
          <a:solidFill>
            <a:schemeClr val="bg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4" name="Rectangle 1034">
            <a:extLst>
              <a:ext uri="{FF2B5EF4-FFF2-40B4-BE49-F238E27FC236}">
                <a16:creationId xmlns:a16="http://schemas.microsoft.com/office/drawing/2014/main" id="{0A5B311B-6665-D448-A430-42D7147A96F9}"/>
              </a:ext>
            </a:extLst>
          </p:cNvPr>
          <p:cNvSpPr>
            <a:spLocks noChangeArrowheads="1"/>
          </p:cNvSpPr>
          <p:nvPr/>
        </p:nvSpPr>
        <p:spPr bwMode="auto">
          <a:xfrm>
            <a:off x="2936875" y="1954213"/>
            <a:ext cx="3268663" cy="444500"/>
          </a:xfrm>
          <a:prstGeom prst="rect">
            <a:avLst/>
          </a:prstGeom>
          <a:noFill/>
          <a:ln>
            <a:noFill/>
          </a:ln>
          <a:effec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i="0"/>
              <a:t>630 nm BandPass Filter</a:t>
            </a:r>
          </a:p>
        </p:txBody>
      </p:sp>
      <p:sp>
        <p:nvSpPr>
          <p:cNvPr id="29705" name="Rectangle 1035">
            <a:extLst>
              <a:ext uri="{FF2B5EF4-FFF2-40B4-BE49-F238E27FC236}">
                <a16:creationId xmlns:a16="http://schemas.microsoft.com/office/drawing/2014/main" id="{BFF577D7-C8BC-0549-AE8E-117C95B6A457}"/>
              </a:ext>
            </a:extLst>
          </p:cNvPr>
          <p:cNvSpPr>
            <a:spLocks noChangeArrowheads="1"/>
          </p:cNvSpPr>
          <p:nvPr/>
        </p:nvSpPr>
        <p:spPr bwMode="auto">
          <a:xfrm>
            <a:off x="4962525" y="4300538"/>
            <a:ext cx="2517775" cy="384175"/>
          </a:xfrm>
          <a:prstGeom prst="rect">
            <a:avLst/>
          </a:prstGeom>
          <a:noFill/>
          <a:ln>
            <a:noFill/>
          </a:ln>
          <a:effectLst/>
        </p:spPr>
        <p:txBody>
          <a:bodyPr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b="1" i="0"/>
              <a:t>620 -640 nm Light</a:t>
            </a:r>
          </a:p>
        </p:txBody>
      </p:sp>
      <p:sp>
        <p:nvSpPr>
          <p:cNvPr id="62473" name="Freeform 1036">
            <a:extLst>
              <a:ext uri="{FF2B5EF4-FFF2-40B4-BE49-F238E27FC236}">
                <a16:creationId xmlns:a16="http://schemas.microsoft.com/office/drawing/2014/main" id="{9B091F4B-B1EF-2D41-BB57-F667B56F881E}"/>
              </a:ext>
            </a:extLst>
          </p:cNvPr>
          <p:cNvSpPr>
            <a:spLocks/>
          </p:cNvSpPr>
          <p:nvPr/>
        </p:nvSpPr>
        <p:spPr bwMode="auto">
          <a:xfrm>
            <a:off x="1243013" y="3165475"/>
            <a:ext cx="3182937" cy="877888"/>
          </a:xfrm>
          <a:custGeom>
            <a:avLst/>
            <a:gdLst>
              <a:gd name="T0" fmla="*/ 2147483646 w 2186"/>
              <a:gd name="T1" fmla="*/ 0 h 538"/>
              <a:gd name="T2" fmla="*/ 2147483646 w 2186"/>
              <a:gd name="T3" fmla="*/ 0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0 w 2186"/>
              <a:gd name="T13" fmla="*/ 2147483646 h 538"/>
              <a:gd name="T14" fmla="*/ 0 w 2186"/>
              <a:gd name="T15" fmla="*/ 2147483646 h 538"/>
              <a:gd name="T16" fmla="*/ 2147483646 w 2186"/>
              <a:gd name="T17" fmla="*/ 2147483646 h 538"/>
              <a:gd name="T18" fmla="*/ 2147483646 w 2186"/>
              <a:gd name="T19" fmla="*/ 2147483646 h 538"/>
              <a:gd name="T20" fmla="*/ 2147483646 w 2186"/>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2185" y="0"/>
                </a:moveTo>
                <a:lnTo>
                  <a:pt x="34" y="0"/>
                </a:lnTo>
                <a:lnTo>
                  <a:pt x="91" y="122"/>
                </a:lnTo>
                <a:lnTo>
                  <a:pt x="23" y="142"/>
                </a:lnTo>
                <a:lnTo>
                  <a:pt x="57" y="142"/>
                </a:lnTo>
                <a:lnTo>
                  <a:pt x="114" y="314"/>
                </a:lnTo>
                <a:lnTo>
                  <a:pt x="0" y="426"/>
                </a:lnTo>
                <a:lnTo>
                  <a:pt x="0" y="466"/>
                </a:lnTo>
                <a:lnTo>
                  <a:pt x="11" y="537"/>
                </a:lnTo>
                <a:lnTo>
                  <a:pt x="2174" y="537"/>
                </a:lnTo>
                <a:lnTo>
                  <a:pt x="2185" y="0"/>
                </a:lnTo>
              </a:path>
            </a:pathLst>
          </a:custGeom>
          <a:gradFill rotWithShape="0">
            <a:gsLst>
              <a:gs pos="0">
                <a:srgbClr val="EAEAEA"/>
              </a:gs>
              <a:gs pos="69000">
                <a:srgbClr val="EAEAEA"/>
              </a:gs>
              <a:gs pos="100000">
                <a:srgbClr val="434343"/>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7" name="Rectangle 1037">
            <a:extLst>
              <a:ext uri="{FF2B5EF4-FFF2-40B4-BE49-F238E27FC236}">
                <a16:creationId xmlns:a16="http://schemas.microsoft.com/office/drawing/2014/main" id="{DA52F441-ECB4-3549-9AB8-76B293B04424}"/>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transition advTm="1593"/>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a:extLst>
              <a:ext uri="{FF2B5EF4-FFF2-40B4-BE49-F238E27FC236}">
                <a16:creationId xmlns:a16="http://schemas.microsoft.com/office/drawing/2014/main" id="{7EB1465E-B9A5-9248-BC02-EED4C64A63B7}"/>
              </a:ext>
            </a:extLst>
          </p:cNvPr>
          <p:cNvSpPr>
            <a:spLocks noChangeArrowheads="1"/>
          </p:cNvSpPr>
          <p:nvPr/>
        </p:nvSpPr>
        <p:spPr bwMode="auto">
          <a:xfrm>
            <a:off x="838200" y="88900"/>
            <a:ext cx="7772400" cy="1143000"/>
          </a:xfrm>
          <a:prstGeom prst="rect">
            <a:avLst/>
          </a:prstGeom>
          <a:noFill/>
          <a:ln>
            <a:noFill/>
          </a:ln>
          <a:effec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4400" i="0">
                <a:solidFill>
                  <a:schemeClr val="tx2"/>
                </a:solidFill>
              </a:rPr>
              <a:t>Standard Band Pass Filters</a:t>
            </a:r>
          </a:p>
        </p:txBody>
      </p:sp>
      <p:sp>
        <p:nvSpPr>
          <p:cNvPr id="59394" name="Freeform 1027">
            <a:extLst>
              <a:ext uri="{FF2B5EF4-FFF2-40B4-BE49-F238E27FC236}">
                <a16:creationId xmlns:a16="http://schemas.microsoft.com/office/drawing/2014/main" id="{C7A7FD70-F60B-A44E-8E40-8BCCBEA4A6A9}"/>
              </a:ext>
            </a:extLst>
          </p:cNvPr>
          <p:cNvSpPr>
            <a:spLocks/>
          </p:cNvSpPr>
          <p:nvPr/>
        </p:nvSpPr>
        <p:spPr bwMode="auto">
          <a:xfrm>
            <a:off x="4554538" y="2528888"/>
            <a:ext cx="3184525" cy="877887"/>
          </a:xfrm>
          <a:custGeom>
            <a:avLst/>
            <a:gdLst>
              <a:gd name="T0" fmla="*/ 0 w 2186"/>
              <a:gd name="T1" fmla="*/ 2147483646 h 538"/>
              <a:gd name="T2" fmla="*/ 2147483646 w 2186"/>
              <a:gd name="T3" fmla="*/ 2147483646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2147483646 w 2186"/>
              <a:gd name="T13" fmla="*/ 2147483646 h 538"/>
              <a:gd name="T14" fmla="*/ 2147483646 w 2186"/>
              <a:gd name="T15" fmla="*/ 2147483646 h 538"/>
              <a:gd name="T16" fmla="*/ 2147483646 w 2186"/>
              <a:gd name="T17" fmla="*/ 0 h 538"/>
              <a:gd name="T18" fmla="*/ 2147483646 w 2186"/>
              <a:gd name="T19" fmla="*/ 0 h 538"/>
              <a:gd name="T20" fmla="*/ 0 w 2186"/>
              <a:gd name="T21" fmla="*/ 2147483646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0" y="537"/>
                </a:moveTo>
                <a:lnTo>
                  <a:pt x="2151" y="537"/>
                </a:lnTo>
                <a:lnTo>
                  <a:pt x="2094" y="415"/>
                </a:lnTo>
                <a:lnTo>
                  <a:pt x="2162" y="395"/>
                </a:lnTo>
                <a:lnTo>
                  <a:pt x="2128" y="395"/>
                </a:lnTo>
                <a:lnTo>
                  <a:pt x="2071" y="223"/>
                </a:lnTo>
                <a:lnTo>
                  <a:pt x="2185" y="111"/>
                </a:lnTo>
                <a:lnTo>
                  <a:pt x="2185" y="71"/>
                </a:lnTo>
                <a:lnTo>
                  <a:pt x="2174" y="0"/>
                </a:lnTo>
                <a:lnTo>
                  <a:pt x="11" y="0"/>
                </a:lnTo>
                <a:lnTo>
                  <a:pt x="0" y="537"/>
                </a:lnTo>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800000" scaled="0"/>
            <a:tileRect/>
          </a:gradFill>
          <a:ln>
            <a:noFill/>
          </a:ln>
          <a:effectLst/>
        </p:spPr>
        <p:txBody>
          <a:bodyPr/>
          <a:lstStyle/>
          <a:p>
            <a:pPr>
              <a:defRPr/>
            </a:pPr>
            <a:endParaRPr lang="en-US" dirty="0"/>
          </a:p>
        </p:txBody>
      </p:sp>
      <p:grpSp>
        <p:nvGrpSpPr>
          <p:cNvPr id="64515" name="Group 1028">
            <a:extLst>
              <a:ext uri="{FF2B5EF4-FFF2-40B4-BE49-F238E27FC236}">
                <a16:creationId xmlns:a16="http://schemas.microsoft.com/office/drawing/2014/main" id="{31BAA099-BEF0-0B40-914B-515E9E760286}"/>
              </a:ext>
            </a:extLst>
          </p:cNvPr>
          <p:cNvGrpSpPr>
            <a:grpSpLocks/>
          </p:cNvGrpSpPr>
          <p:nvPr/>
        </p:nvGrpSpPr>
        <p:grpSpPr bwMode="auto">
          <a:xfrm>
            <a:off x="4095750" y="2051050"/>
            <a:ext cx="638175" cy="1863725"/>
            <a:chOff x="2837" y="1648"/>
            <a:chExt cx="438" cy="1143"/>
          </a:xfrm>
        </p:grpSpPr>
        <p:sp>
          <p:nvSpPr>
            <p:cNvPr id="29708" name="Oval 1029">
              <a:extLst>
                <a:ext uri="{FF2B5EF4-FFF2-40B4-BE49-F238E27FC236}">
                  <a16:creationId xmlns:a16="http://schemas.microsoft.com/office/drawing/2014/main" id="{B5340DDB-D72A-A446-A343-18F7E5C6CA7D}"/>
                </a:ext>
              </a:extLst>
            </p:cNvPr>
            <p:cNvSpPr>
              <a:spLocks noChangeArrowheads="1"/>
            </p:cNvSpPr>
            <p:nvPr/>
          </p:nvSpPr>
          <p:spPr bwMode="auto">
            <a:xfrm rot="-60000">
              <a:off x="2917" y="1648"/>
              <a:ext cx="358" cy="1131"/>
            </a:xfrm>
            <a:prstGeom prst="ellipse">
              <a:avLst/>
            </a:prstGeom>
            <a:solidFill>
              <a:srgbClr val="CECECE"/>
            </a:solidFill>
            <a:ln w="12700">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9" name="Oval 1030">
              <a:extLst>
                <a:ext uri="{FF2B5EF4-FFF2-40B4-BE49-F238E27FC236}">
                  <a16:creationId xmlns:a16="http://schemas.microsoft.com/office/drawing/2014/main" id="{923BC0DE-FDB9-084E-B7D5-6302ED4DF090}"/>
                </a:ext>
              </a:extLst>
            </p:cNvPr>
            <p:cNvSpPr>
              <a:spLocks noChangeArrowheads="1"/>
            </p:cNvSpPr>
            <p:nvPr/>
          </p:nvSpPr>
          <p:spPr bwMode="auto">
            <a:xfrm rot="-60000">
              <a:off x="2837" y="1660"/>
              <a:ext cx="358" cy="1131"/>
            </a:xfrm>
            <a:prstGeom prst="ellipse">
              <a:avLst/>
            </a:prstGeom>
            <a:solidFill>
              <a:srgbClr val="919191"/>
            </a:solidFill>
            <a:ln w="12700">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01" name="Rectangle 1031">
            <a:extLst>
              <a:ext uri="{FF2B5EF4-FFF2-40B4-BE49-F238E27FC236}">
                <a16:creationId xmlns:a16="http://schemas.microsoft.com/office/drawing/2014/main" id="{FA301FE0-5151-C943-A469-A526E9D9146A}"/>
              </a:ext>
            </a:extLst>
          </p:cNvPr>
          <p:cNvSpPr>
            <a:spLocks noChangeArrowheads="1"/>
          </p:cNvSpPr>
          <p:nvPr/>
        </p:nvSpPr>
        <p:spPr bwMode="auto">
          <a:xfrm>
            <a:off x="5789613" y="1903413"/>
            <a:ext cx="2170112" cy="384175"/>
          </a:xfrm>
          <a:prstGeom prst="rect">
            <a:avLst/>
          </a:prstGeom>
          <a:noFill/>
          <a:ln>
            <a:noFill/>
          </a:ln>
          <a:effec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i="0"/>
              <a:t>Transmitted Light</a:t>
            </a:r>
          </a:p>
        </p:txBody>
      </p:sp>
      <p:sp>
        <p:nvSpPr>
          <p:cNvPr id="29702" name="Rectangle 1032">
            <a:extLst>
              <a:ext uri="{FF2B5EF4-FFF2-40B4-BE49-F238E27FC236}">
                <a16:creationId xmlns:a16="http://schemas.microsoft.com/office/drawing/2014/main" id="{2C17E56F-672E-3540-A318-568A3CE0CE26}"/>
              </a:ext>
            </a:extLst>
          </p:cNvPr>
          <p:cNvSpPr>
            <a:spLocks noChangeArrowheads="1"/>
          </p:cNvSpPr>
          <p:nvPr/>
        </p:nvSpPr>
        <p:spPr bwMode="auto">
          <a:xfrm>
            <a:off x="1074738" y="1803400"/>
            <a:ext cx="2290762" cy="384175"/>
          </a:xfrm>
          <a:prstGeom prst="rect">
            <a:avLst/>
          </a:prstGeom>
          <a:noFill/>
          <a:ln>
            <a:noFill/>
          </a:ln>
          <a:effec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i="0" dirty="0"/>
              <a:t>White Light Source</a:t>
            </a:r>
          </a:p>
        </p:txBody>
      </p:sp>
      <p:sp>
        <p:nvSpPr>
          <p:cNvPr id="64518" name="Freeform 1033">
            <a:extLst>
              <a:ext uri="{FF2B5EF4-FFF2-40B4-BE49-F238E27FC236}">
                <a16:creationId xmlns:a16="http://schemas.microsoft.com/office/drawing/2014/main" id="{6CDDFE17-D508-F043-9386-B296E649D559}"/>
              </a:ext>
            </a:extLst>
          </p:cNvPr>
          <p:cNvSpPr>
            <a:spLocks/>
          </p:cNvSpPr>
          <p:nvPr/>
        </p:nvSpPr>
        <p:spPr bwMode="auto">
          <a:xfrm>
            <a:off x="1206500" y="2528888"/>
            <a:ext cx="3182938" cy="877887"/>
          </a:xfrm>
          <a:custGeom>
            <a:avLst/>
            <a:gdLst>
              <a:gd name="T0" fmla="*/ 2147483646 w 2186"/>
              <a:gd name="T1" fmla="*/ 0 h 538"/>
              <a:gd name="T2" fmla="*/ 2147483646 w 2186"/>
              <a:gd name="T3" fmla="*/ 0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0 w 2186"/>
              <a:gd name="T13" fmla="*/ 2147483646 h 538"/>
              <a:gd name="T14" fmla="*/ 0 w 2186"/>
              <a:gd name="T15" fmla="*/ 2147483646 h 538"/>
              <a:gd name="T16" fmla="*/ 2147483646 w 2186"/>
              <a:gd name="T17" fmla="*/ 2147483646 h 538"/>
              <a:gd name="T18" fmla="*/ 2147483646 w 2186"/>
              <a:gd name="T19" fmla="*/ 2147483646 h 538"/>
              <a:gd name="T20" fmla="*/ 2147483646 w 2186"/>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2185" y="0"/>
                </a:moveTo>
                <a:lnTo>
                  <a:pt x="34" y="0"/>
                </a:lnTo>
                <a:lnTo>
                  <a:pt x="91" y="122"/>
                </a:lnTo>
                <a:lnTo>
                  <a:pt x="23" y="142"/>
                </a:lnTo>
                <a:lnTo>
                  <a:pt x="57" y="142"/>
                </a:lnTo>
                <a:lnTo>
                  <a:pt x="114" y="314"/>
                </a:lnTo>
                <a:lnTo>
                  <a:pt x="0" y="426"/>
                </a:lnTo>
                <a:lnTo>
                  <a:pt x="0" y="466"/>
                </a:lnTo>
                <a:lnTo>
                  <a:pt x="11" y="537"/>
                </a:lnTo>
                <a:lnTo>
                  <a:pt x="2174" y="537"/>
                </a:lnTo>
                <a:lnTo>
                  <a:pt x="2185" y="0"/>
                </a:lnTo>
              </a:path>
            </a:pathLst>
          </a:custGeom>
          <a:solidFill>
            <a:schemeClr val="bg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4" name="Rectangle 1034">
            <a:extLst>
              <a:ext uri="{FF2B5EF4-FFF2-40B4-BE49-F238E27FC236}">
                <a16:creationId xmlns:a16="http://schemas.microsoft.com/office/drawing/2014/main" id="{4177FB60-4409-9645-8F43-39E3BF16ECCB}"/>
              </a:ext>
            </a:extLst>
          </p:cNvPr>
          <p:cNvSpPr>
            <a:spLocks noChangeArrowheads="1"/>
          </p:cNvSpPr>
          <p:nvPr/>
        </p:nvSpPr>
        <p:spPr bwMode="auto">
          <a:xfrm>
            <a:off x="3019425" y="1293813"/>
            <a:ext cx="3694113" cy="449262"/>
          </a:xfrm>
          <a:prstGeom prst="rect">
            <a:avLst/>
          </a:prstGeom>
          <a:noFill/>
          <a:ln>
            <a:noFill/>
          </a:ln>
          <a:effec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i="0" dirty="0"/>
              <a:t>530 nm/20 </a:t>
            </a:r>
            <a:r>
              <a:rPr lang="en-US" altLang="en-US" sz="2400" b="1" i="0" dirty="0" err="1"/>
              <a:t>BandPass</a:t>
            </a:r>
            <a:r>
              <a:rPr lang="en-US" altLang="en-US" sz="2400" b="1" i="0" dirty="0"/>
              <a:t> Filter</a:t>
            </a:r>
          </a:p>
        </p:txBody>
      </p:sp>
      <p:sp>
        <p:nvSpPr>
          <p:cNvPr id="29705" name="Rectangle 1035">
            <a:extLst>
              <a:ext uri="{FF2B5EF4-FFF2-40B4-BE49-F238E27FC236}">
                <a16:creationId xmlns:a16="http://schemas.microsoft.com/office/drawing/2014/main" id="{0D923C0C-D996-E348-84D9-913D34BB15CA}"/>
              </a:ext>
            </a:extLst>
          </p:cNvPr>
          <p:cNvSpPr>
            <a:spLocks noChangeArrowheads="1"/>
          </p:cNvSpPr>
          <p:nvPr/>
        </p:nvSpPr>
        <p:spPr bwMode="auto">
          <a:xfrm>
            <a:off x="4926013" y="3663950"/>
            <a:ext cx="2517775" cy="388938"/>
          </a:xfrm>
          <a:prstGeom prst="rect">
            <a:avLst/>
          </a:prstGeom>
          <a:noFill/>
          <a:ln>
            <a:noFill/>
          </a:ln>
          <a:effectLst/>
        </p:spPr>
        <p:txBody>
          <a:bodyPr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b="1" i="0" dirty="0"/>
              <a:t>520 -540 nm Light</a:t>
            </a:r>
          </a:p>
        </p:txBody>
      </p:sp>
      <p:sp>
        <p:nvSpPr>
          <p:cNvPr id="64521" name="Freeform 1036">
            <a:extLst>
              <a:ext uri="{FF2B5EF4-FFF2-40B4-BE49-F238E27FC236}">
                <a16:creationId xmlns:a16="http://schemas.microsoft.com/office/drawing/2014/main" id="{586E8B96-BAB2-6444-9A78-BA4B8AA868D7}"/>
              </a:ext>
            </a:extLst>
          </p:cNvPr>
          <p:cNvSpPr>
            <a:spLocks/>
          </p:cNvSpPr>
          <p:nvPr/>
        </p:nvSpPr>
        <p:spPr bwMode="auto">
          <a:xfrm>
            <a:off x="1206500" y="2528888"/>
            <a:ext cx="3182938" cy="877887"/>
          </a:xfrm>
          <a:custGeom>
            <a:avLst/>
            <a:gdLst>
              <a:gd name="T0" fmla="*/ 2147483646 w 2186"/>
              <a:gd name="T1" fmla="*/ 0 h 538"/>
              <a:gd name="T2" fmla="*/ 2147483646 w 2186"/>
              <a:gd name="T3" fmla="*/ 0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0 w 2186"/>
              <a:gd name="T13" fmla="*/ 2147483646 h 538"/>
              <a:gd name="T14" fmla="*/ 0 w 2186"/>
              <a:gd name="T15" fmla="*/ 2147483646 h 538"/>
              <a:gd name="T16" fmla="*/ 2147483646 w 2186"/>
              <a:gd name="T17" fmla="*/ 2147483646 h 538"/>
              <a:gd name="T18" fmla="*/ 2147483646 w 2186"/>
              <a:gd name="T19" fmla="*/ 2147483646 h 538"/>
              <a:gd name="T20" fmla="*/ 2147483646 w 2186"/>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2185" y="0"/>
                </a:moveTo>
                <a:lnTo>
                  <a:pt x="34" y="0"/>
                </a:lnTo>
                <a:lnTo>
                  <a:pt x="91" y="122"/>
                </a:lnTo>
                <a:lnTo>
                  <a:pt x="23" y="142"/>
                </a:lnTo>
                <a:lnTo>
                  <a:pt x="57" y="142"/>
                </a:lnTo>
                <a:lnTo>
                  <a:pt x="114" y="314"/>
                </a:lnTo>
                <a:lnTo>
                  <a:pt x="0" y="426"/>
                </a:lnTo>
                <a:lnTo>
                  <a:pt x="0" y="466"/>
                </a:lnTo>
                <a:lnTo>
                  <a:pt x="11" y="537"/>
                </a:lnTo>
                <a:lnTo>
                  <a:pt x="2174" y="537"/>
                </a:lnTo>
                <a:lnTo>
                  <a:pt x="2185" y="0"/>
                </a:lnTo>
              </a:path>
            </a:pathLst>
          </a:custGeom>
          <a:gradFill rotWithShape="0">
            <a:gsLst>
              <a:gs pos="0">
                <a:srgbClr val="EAEAEA"/>
              </a:gs>
              <a:gs pos="69000">
                <a:srgbClr val="EAEAEA"/>
              </a:gs>
              <a:gs pos="100000">
                <a:srgbClr val="434343"/>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7" name="Rectangle 1037">
            <a:extLst>
              <a:ext uri="{FF2B5EF4-FFF2-40B4-BE49-F238E27FC236}">
                <a16:creationId xmlns:a16="http://schemas.microsoft.com/office/drawing/2014/main" id="{EB7827F1-B5D0-FD4B-B893-D7C81835CF80}"/>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pic>
        <p:nvPicPr>
          <p:cNvPr id="64523" name="Picture 1">
            <a:extLst>
              <a:ext uri="{FF2B5EF4-FFF2-40B4-BE49-F238E27FC236}">
                <a16:creationId xmlns:a16="http://schemas.microsoft.com/office/drawing/2014/main" id="{5D99E4FB-56B0-B041-8444-0B1163DC5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260850"/>
            <a:ext cx="4079875"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TextBox 2">
            <a:extLst>
              <a:ext uri="{FF2B5EF4-FFF2-40B4-BE49-F238E27FC236}">
                <a16:creationId xmlns:a16="http://schemas.microsoft.com/office/drawing/2014/main" id="{6933B5DA-8461-7340-BCBE-2C55BCE51A83}"/>
              </a:ext>
            </a:extLst>
          </p:cNvPr>
          <p:cNvSpPr txBox="1">
            <a:spLocks noChangeArrowheads="1"/>
          </p:cNvSpPr>
          <p:nvPr/>
        </p:nvSpPr>
        <p:spPr bwMode="auto">
          <a:xfrm>
            <a:off x="404813" y="3419475"/>
            <a:ext cx="3644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800"/>
              <a:t>Example: FITC excited by a 488nm laser and a 530/20 filter</a:t>
            </a:r>
          </a:p>
        </p:txBody>
      </p:sp>
      <p:sp>
        <p:nvSpPr>
          <p:cNvPr id="64525" name="TextBox 3">
            <a:extLst>
              <a:ext uri="{FF2B5EF4-FFF2-40B4-BE49-F238E27FC236}">
                <a16:creationId xmlns:a16="http://schemas.microsoft.com/office/drawing/2014/main" id="{35BD91F3-4C5E-F544-9BC2-9998C0D04E2C}"/>
              </a:ext>
            </a:extLst>
          </p:cNvPr>
          <p:cNvSpPr txBox="1">
            <a:spLocks noChangeArrowheads="1"/>
          </p:cNvSpPr>
          <p:nvPr/>
        </p:nvSpPr>
        <p:spPr bwMode="auto">
          <a:xfrm>
            <a:off x="762000" y="5178425"/>
            <a:ext cx="15414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800"/>
              <a:t>This is the “band” of light</a:t>
            </a:r>
          </a:p>
        </p:txBody>
      </p:sp>
      <p:cxnSp>
        <p:nvCxnSpPr>
          <p:cNvPr id="64526" name="Straight Arrow Connector 5">
            <a:extLst>
              <a:ext uri="{FF2B5EF4-FFF2-40B4-BE49-F238E27FC236}">
                <a16:creationId xmlns:a16="http://schemas.microsoft.com/office/drawing/2014/main" id="{232F8D92-5AD1-1D4B-AC14-61D801931EFC}"/>
              </a:ext>
            </a:extLst>
          </p:cNvPr>
          <p:cNvCxnSpPr>
            <a:cxnSpLocks noChangeShapeType="1"/>
          </p:cNvCxnSpPr>
          <p:nvPr/>
        </p:nvCxnSpPr>
        <p:spPr bwMode="auto">
          <a:xfrm flipV="1">
            <a:off x="1374775" y="4518025"/>
            <a:ext cx="1423988" cy="401638"/>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4527" name="Picture 1">
            <a:extLst>
              <a:ext uri="{FF2B5EF4-FFF2-40B4-BE49-F238E27FC236}">
                <a16:creationId xmlns:a16="http://schemas.microsoft.com/office/drawing/2014/main" id="{05B84646-3980-184C-85AD-9AF360D92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4268788"/>
            <a:ext cx="407987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8" name="Rectangle 2">
            <a:extLst>
              <a:ext uri="{FF2B5EF4-FFF2-40B4-BE49-F238E27FC236}">
                <a16:creationId xmlns:a16="http://schemas.microsoft.com/office/drawing/2014/main" id="{197A78F7-D25E-CE47-BFBF-8E17916BC3E7}"/>
              </a:ext>
            </a:extLst>
          </p:cNvPr>
          <p:cNvSpPr>
            <a:spLocks noChangeArrowheads="1"/>
          </p:cNvSpPr>
          <p:nvPr/>
        </p:nvSpPr>
        <p:spPr bwMode="auto">
          <a:xfrm>
            <a:off x="6307138" y="4344988"/>
            <a:ext cx="1136650" cy="1993900"/>
          </a:xfrm>
          <a:prstGeom prst="rect">
            <a:avLst/>
          </a:prstGeom>
          <a:solidFill>
            <a:schemeClr val="accent1">
              <a:alpha val="43921"/>
            </a:scheme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64529" name="TextBox 3">
            <a:extLst>
              <a:ext uri="{FF2B5EF4-FFF2-40B4-BE49-F238E27FC236}">
                <a16:creationId xmlns:a16="http://schemas.microsoft.com/office/drawing/2014/main" id="{36D0C354-3EB9-934C-8467-B2733E85AF81}"/>
              </a:ext>
            </a:extLst>
          </p:cNvPr>
          <p:cNvSpPr txBox="1">
            <a:spLocks noChangeArrowheads="1"/>
          </p:cNvSpPr>
          <p:nvPr/>
        </p:nvSpPr>
        <p:spPr bwMode="auto">
          <a:xfrm>
            <a:off x="7421563" y="4903788"/>
            <a:ext cx="1336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800"/>
              <a:t>Larger band</a:t>
            </a:r>
          </a:p>
        </p:txBody>
      </p:sp>
    </p:spTree>
  </p:cSld>
  <p:clrMapOvr>
    <a:masterClrMapping/>
  </p:clrMapOvr>
  <p:transition advTm="1593"/>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A925DEC-827C-9B49-827C-B21C4311F801}"/>
              </a:ext>
            </a:extLst>
          </p:cNvPr>
          <p:cNvSpPr>
            <a:spLocks noGrp="1" noChangeArrowheads="1"/>
          </p:cNvSpPr>
          <p:nvPr>
            <p:ph type="title"/>
          </p:nvPr>
        </p:nvSpPr>
        <p:spPr>
          <a:xfrm>
            <a:off x="676275" y="273050"/>
            <a:ext cx="7770813" cy="742950"/>
          </a:xfrm>
        </p:spPr>
        <p:txBody>
          <a:bodyPr/>
          <a:lstStyle/>
          <a:p>
            <a:pPr>
              <a:defRPr/>
            </a:pPr>
            <a:r>
              <a:rPr lang="en-US" altLang="en-US"/>
              <a:t>Standard Long Pass Filters</a:t>
            </a:r>
          </a:p>
        </p:txBody>
      </p:sp>
      <p:sp>
        <p:nvSpPr>
          <p:cNvPr id="66562" name="Freeform 4">
            <a:extLst>
              <a:ext uri="{FF2B5EF4-FFF2-40B4-BE49-F238E27FC236}">
                <a16:creationId xmlns:a16="http://schemas.microsoft.com/office/drawing/2014/main" id="{1645B719-85DB-5A42-9654-187138D6180D}"/>
              </a:ext>
            </a:extLst>
          </p:cNvPr>
          <p:cNvSpPr>
            <a:spLocks/>
          </p:cNvSpPr>
          <p:nvPr/>
        </p:nvSpPr>
        <p:spPr bwMode="auto">
          <a:xfrm>
            <a:off x="4581525" y="2273300"/>
            <a:ext cx="2197100" cy="606425"/>
          </a:xfrm>
          <a:custGeom>
            <a:avLst/>
            <a:gdLst>
              <a:gd name="T0" fmla="*/ 0 w 1508"/>
              <a:gd name="T1" fmla="*/ 0 h 372"/>
              <a:gd name="T2" fmla="*/ 2147483646 w 1508"/>
              <a:gd name="T3" fmla="*/ 0 h 372"/>
              <a:gd name="T4" fmla="*/ 2147483646 w 1508"/>
              <a:gd name="T5" fmla="*/ 2147483646 h 372"/>
              <a:gd name="T6" fmla="*/ 2147483646 w 1508"/>
              <a:gd name="T7" fmla="*/ 2147483646 h 372"/>
              <a:gd name="T8" fmla="*/ 2147483646 w 1508"/>
              <a:gd name="T9" fmla="*/ 2147483646 h 372"/>
              <a:gd name="T10" fmla="*/ 2147483646 w 1508"/>
              <a:gd name="T11" fmla="*/ 2147483646 h 372"/>
              <a:gd name="T12" fmla="*/ 2147483646 w 1508"/>
              <a:gd name="T13" fmla="*/ 2147483646 h 372"/>
              <a:gd name="T14" fmla="*/ 2147483646 w 1508"/>
              <a:gd name="T15" fmla="*/ 2147483646 h 372"/>
              <a:gd name="T16" fmla="*/ 2147483646 w 1508"/>
              <a:gd name="T17" fmla="*/ 2147483646 h 372"/>
              <a:gd name="T18" fmla="*/ 2147483646 w 1508"/>
              <a:gd name="T19" fmla="*/ 2147483646 h 372"/>
              <a:gd name="T20" fmla="*/ 0 w 1508"/>
              <a:gd name="T21" fmla="*/ 0 h 3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08" h="372">
                <a:moveTo>
                  <a:pt x="0" y="0"/>
                </a:moveTo>
                <a:lnTo>
                  <a:pt x="1483" y="0"/>
                </a:lnTo>
                <a:lnTo>
                  <a:pt x="1444" y="84"/>
                </a:lnTo>
                <a:lnTo>
                  <a:pt x="1491" y="98"/>
                </a:lnTo>
                <a:lnTo>
                  <a:pt x="1468" y="98"/>
                </a:lnTo>
                <a:lnTo>
                  <a:pt x="1429" y="217"/>
                </a:lnTo>
                <a:lnTo>
                  <a:pt x="1507" y="294"/>
                </a:lnTo>
                <a:lnTo>
                  <a:pt x="1507" y="322"/>
                </a:lnTo>
                <a:lnTo>
                  <a:pt x="1499" y="371"/>
                </a:lnTo>
                <a:lnTo>
                  <a:pt x="8" y="371"/>
                </a:lnTo>
                <a:lnTo>
                  <a:pt x="0" y="0"/>
                </a:lnTo>
              </a:path>
            </a:pathLst>
          </a:custGeom>
          <a:gradFill rotWithShape="0">
            <a:gsLst>
              <a:gs pos="0">
                <a:srgbClr val="FFFFFF"/>
              </a:gs>
              <a:gs pos="100000">
                <a:srgbClr val="00AE00"/>
              </a:gs>
            </a:gsLst>
            <a:lin ang="27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6563" name="Group 5">
            <a:extLst>
              <a:ext uri="{FF2B5EF4-FFF2-40B4-BE49-F238E27FC236}">
                <a16:creationId xmlns:a16="http://schemas.microsoft.com/office/drawing/2014/main" id="{16C21533-003B-774E-BE73-07D96C9EA17B}"/>
              </a:ext>
            </a:extLst>
          </p:cNvPr>
          <p:cNvGrpSpPr>
            <a:grpSpLocks/>
          </p:cNvGrpSpPr>
          <p:nvPr/>
        </p:nvGrpSpPr>
        <p:grpSpPr bwMode="auto">
          <a:xfrm>
            <a:off x="4265613" y="1946275"/>
            <a:ext cx="436562" cy="1281113"/>
            <a:chOff x="2929" y="1193"/>
            <a:chExt cx="300" cy="786"/>
          </a:xfrm>
        </p:grpSpPr>
        <p:sp>
          <p:nvSpPr>
            <p:cNvPr id="30741" name="Oval 6">
              <a:extLst>
                <a:ext uri="{FF2B5EF4-FFF2-40B4-BE49-F238E27FC236}">
                  <a16:creationId xmlns:a16="http://schemas.microsoft.com/office/drawing/2014/main" id="{51DCE70C-0C47-E344-93B5-B5150DFD19D6}"/>
                </a:ext>
              </a:extLst>
            </p:cNvPr>
            <p:cNvSpPr>
              <a:spLocks noChangeArrowheads="1"/>
            </p:cNvSpPr>
            <p:nvPr/>
          </p:nvSpPr>
          <p:spPr bwMode="auto">
            <a:xfrm rot="-60000">
              <a:off x="2985" y="1193"/>
              <a:ext cx="244" cy="778"/>
            </a:xfrm>
            <a:prstGeom prst="ellipse">
              <a:avLst/>
            </a:prstGeom>
            <a:solidFill>
              <a:srgbClr val="CECECE"/>
            </a:solidFill>
            <a:ln w="12700">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42" name="Oval 7">
              <a:extLst>
                <a:ext uri="{FF2B5EF4-FFF2-40B4-BE49-F238E27FC236}">
                  <a16:creationId xmlns:a16="http://schemas.microsoft.com/office/drawing/2014/main" id="{58215693-7D23-E847-8682-C85BFC07B6E5}"/>
                </a:ext>
              </a:extLst>
            </p:cNvPr>
            <p:cNvSpPr>
              <a:spLocks noChangeArrowheads="1"/>
            </p:cNvSpPr>
            <p:nvPr/>
          </p:nvSpPr>
          <p:spPr bwMode="auto">
            <a:xfrm rot="-60000">
              <a:off x="2929" y="1201"/>
              <a:ext cx="245" cy="778"/>
            </a:xfrm>
            <a:prstGeom prst="ellipse">
              <a:avLst/>
            </a:prstGeom>
            <a:solidFill>
              <a:srgbClr val="919191"/>
            </a:solidFill>
            <a:ln w="12700">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0725" name="Rectangle 8">
            <a:extLst>
              <a:ext uri="{FF2B5EF4-FFF2-40B4-BE49-F238E27FC236}">
                <a16:creationId xmlns:a16="http://schemas.microsoft.com/office/drawing/2014/main" id="{98502281-ADA7-7847-8F87-D36FB198F008}"/>
              </a:ext>
            </a:extLst>
          </p:cNvPr>
          <p:cNvSpPr>
            <a:spLocks noChangeArrowheads="1"/>
          </p:cNvSpPr>
          <p:nvPr/>
        </p:nvSpPr>
        <p:spPr bwMode="auto">
          <a:xfrm>
            <a:off x="5434013" y="1839913"/>
            <a:ext cx="1517650" cy="266700"/>
          </a:xfrm>
          <a:prstGeom prst="rect">
            <a:avLst/>
          </a:prstGeom>
          <a:noFill/>
          <a:ln>
            <a:noFill/>
          </a:ln>
          <a:effectLst/>
        </p:spPr>
        <p:txBody>
          <a:bodyPr wrap="none" lIns="55562" tIns="26988" rIns="55562" bIns="26988">
            <a:spAutoFit/>
          </a:bodyPr>
          <a:lstStyle>
            <a:lvl1pPr algn="l" defTabSz="330200">
              <a:spcBef>
                <a:spcPct val="20000"/>
              </a:spcBef>
              <a:buSzPct val="100000"/>
              <a:buChar char="•"/>
              <a:defRPr sz="3200">
                <a:solidFill>
                  <a:schemeClr val="tx1"/>
                </a:solidFill>
                <a:latin typeface="Times New Roman" charset="0"/>
              </a:defRPr>
            </a:lvl1pPr>
            <a:lvl2pPr marL="742950" indent="-285750" algn="l" defTabSz="330200">
              <a:spcBef>
                <a:spcPct val="20000"/>
              </a:spcBef>
              <a:buSzPct val="100000"/>
              <a:buChar char="–"/>
              <a:defRPr sz="2800">
                <a:solidFill>
                  <a:schemeClr val="tx1"/>
                </a:solidFill>
                <a:latin typeface="Times New Roman" charset="0"/>
              </a:defRPr>
            </a:lvl2pPr>
            <a:lvl3pPr marL="1143000" indent="-228600" algn="l" defTabSz="330200">
              <a:spcBef>
                <a:spcPct val="20000"/>
              </a:spcBef>
              <a:buSzPct val="100000"/>
              <a:buChar char="•"/>
              <a:defRPr sz="2400">
                <a:solidFill>
                  <a:schemeClr val="tx1"/>
                </a:solidFill>
                <a:latin typeface="Times New Roman" charset="0"/>
              </a:defRPr>
            </a:lvl3pPr>
            <a:lvl4pPr marL="1600200" indent="-228600" algn="l" defTabSz="330200">
              <a:spcBef>
                <a:spcPct val="20000"/>
              </a:spcBef>
              <a:buSzPct val="100000"/>
              <a:buChar char="–"/>
              <a:defRPr sz="2000">
                <a:solidFill>
                  <a:schemeClr val="tx1"/>
                </a:solidFill>
                <a:latin typeface="Times New Roman" charset="0"/>
              </a:defRPr>
            </a:lvl4pPr>
            <a:lvl5pPr marL="2057400" indent="-228600" algn="l" defTabSz="330200">
              <a:spcBef>
                <a:spcPct val="20000"/>
              </a:spcBef>
              <a:buSzPct val="100000"/>
              <a:buChar char="•"/>
              <a:defRPr sz="2000">
                <a:solidFill>
                  <a:schemeClr val="tx1"/>
                </a:solidFill>
                <a:latin typeface="Times New Roman" charset="0"/>
              </a:defRPr>
            </a:lvl5pPr>
            <a:lvl6pPr marL="2514600" indent="-228600" defTabSz="330200"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330200"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330200"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3302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i="0"/>
              <a:t>Transmitted Light</a:t>
            </a:r>
          </a:p>
        </p:txBody>
      </p:sp>
      <p:sp>
        <p:nvSpPr>
          <p:cNvPr id="30726" name="Rectangle 9">
            <a:extLst>
              <a:ext uri="{FF2B5EF4-FFF2-40B4-BE49-F238E27FC236}">
                <a16:creationId xmlns:a16="http://schemas.microsoft.com/office/drawing/2014/main" id="{734BA598-1856-D343-9984-90E849D7091E}"/>
              </a:ext>
            </a:extLst>
          </p:cNvPr>
          <p:cNvSpPr>
            <a:spLocks noChangeArrowheads="1"/>
          </p:cNvSpPr>
          <p:nvPr/>
        </p:nvSpPr>
        <p:spPr bwMode="auto">
          <a:xfrm>
            <a:off x="2182813" y="1771650"/>
            <a:ext cx="1093787" cy="266700"/>
          </a:xfrm>
          <a:prstGeom prst="rect">
            <a:avLst/>
          </a:prstGeom>
          <a:noFill/>
          <a:ln>
            <a:noFill/>
          </a:ln>
          <a:effectLst/>
        </p:spPr>
        <p:txBody>
          <a:bodyPr wrap="none" lIns="55562" tIns="26988" rIns="55562" bIns="26988">
            <a:spAutoFit/>
          </a:bodyPr>
          <a:lstStyle>
            <a:lvl1pPr algn="l" defTabSz="330200">
              <a:spcBef>
                <a:spcPct val="20000"/>
              </a:spcBef>
              <a:buSzPct val="100000"/>
              <a:buChar char="•"/>
              <a:defRPr sz="3200">
                <a:solidFill>
                  <a:schemeClr val="tx1"/>
                </a:solidFill>
                <a:latin typeface="Times New Roman" charset="0"/>
              </a:defRPr>
            </a:lvl1pPr>
            <a:lvl2pPr marL="742950" indent="-285750" algn="l" defTabSz="330200">
              <a:spcBef>
                <a:spcPct val="20000"/>
              </a:spcBef>
              <a:buSzPct val="100000"/>
              <a:buChar char="–"/>
              <a:defRPr sz="2800">
                <a:solidFill>
                  <a:schemeClr val="tx1"/>
                </a:solidFill>
                <a:latin typeface="Times New Roman" charset="0"/>
              </a:defRPr>
            </a:lvl2pPr>
            <a:lvl3pPr marL="1143000" indent="-228600" algn="l" defTabSz="330200">
              <a:spcBef>
                <a:spcPct val="20000"/>
              </a:spcBef>
              <a:buSzPct val="100000"/>
              <a:buChar char="•"/>
              <a:defRPr sz="2400">
                <a:solidFill>
                  <a:schemeClr val="tx1"/>
                </a:solidFill>
                <a:latin typeface="Times New Roman" charset="0"/>
              </a:defRPr>
            </a:lvl3pPr>
            <a:lvl4pPr marL="1600200" indent="-228600" algn="l" defTabSz="330200">
              <a:spcBef>
                <a:spcPct val="20000"/>
              </a:spcBef>
              <a:buSzPct val="100000"/>
              <a:buChar char="–"/>
              <a:defRPr sz="2000">
                <a:solidFill>
                  <a:schemeClr val="tx1"/>
                </a:solidFill>
                <a:latin typeface="Times New Roman" charset="0"/>
              </a:defRPr>
            </a:lvl4pPr>
            <a:lvl5pPr marL="2057400" indent="-228600" algn="l" defTabSz="330200">
              <a:spcBef>
                <a:spcPct val="20000"/>
              </a:spcBef>
              <a:buSzPct val="100000"/>
              <a:buChar char="•"/>
              <a:defRPr sz="2000">
                <a:solidFill>
                  <a:schemeClr val="tx1"/>
                </a:solidFill>
                <a:latin typeface="Times New Roman" charset="0"/>
              </a:defRPr>
            </a:lvl5pPr>
            <a:lvl6pPr marL="2514600" indent="-228600" defTabSz="330200"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330200"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330200"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3302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i="0"/>
              <a:t>Light Source</a:t>
            </a:r>
          </a:p>
        </p:txBody>
      </p:sp>
      <p:sp>
        <p:nvSpPr>
          <p:cNvPr id="66566" name="Freeform 10">
            <a:extLst>
              <a:ext uri="{FF2B5EF4-FFF2-40B4-BE49-F238E27FC236}">
                <a16:creationId xmlns:a16="http://schemas.microsoft.com/office/drawing/2014/main" id="{2BE72D0C-6FEB-D049-A4B6-5704D352D07E}"/>
              </a:ext>
            </a:extLst>
          </p:cNvPr>
          <p:cNvSpPr>
            <a:spLocks/>
          </p:cNvSpPr>
          <p:nvPr/>
        </p:nvSpPr>
        <p:spPr bwMode="auto">
          <a:xfrm>
            <a:off x="2273300" y="2273300"/>
            <a:ext cx="2195513" cy="606425"/>
          </a:xfrm>
          <a:custGeom>
            <a:avLst/>
            <a:gdLst>
              <a:gd name="T0" fmla="*/ 2147483646 w 1507"/>
              <a:gd name="T1" fmla="*/ 0 h 372"/>
              <a:gd name="T2" fmla="*/ 2147483646 w 1507"/>
              <a:gd name="T3" fmla="*/ 0 h 372"/>
              <a:gd name="T4" fmla="*/ 2147483646 w 1507"/>
              <a:gd name="T5" fmla="*/ 2147483646 h 372"/>
              <a:gd name="T6" fmla="*/ 2147483646 w 1507"/>
              <a:gd name="T7" fmla="*/ 2147483646 h 372"/>
              <a:gd name="T8" fmla="*/ 2147483646 w 1507"/>
              <a:gd name="T9" fmla="*/ 2147483646 h 372"/>
              <a:gd name="T10" fmla="*/ 2147483646 w 1507"/>
              <a:gd name="T11" fmla="*/ 2147483646 h 372"/>
              <a:gd name="T12" fmla="*/ 0 w 1507"/>
              <a:gd name="T13" fmla="*/ 2147483646 h 372"/>
              <a:gd name="T14" fmla="*/ 0 w 1507"/>
              <a:gd name="T15" fmla="*/ 2147483646 h 372"/>
              <a:gd name="T16" fmla="*/ 2147483646 w 1507"/>
              <a:gd name="T17" fmla="*/ 2147483646 h 372"/>
              <a:gd name="T18" fmla="*/ 2147483646 w 1507"/>
              <a:gd name="T19" fmla="*/ 2147483646 h 372"/>
              <a:gd name="T20" fmla="*/ 2147483646 w 1507"/>
              <a:gd name="T21" fmla="*/ 0 h 3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07" h="372">
                <a:moveTo>
                  <a:pt x="1506" y="0"/>
                </a:moveTo>
                <a:lnTo>
                  <a:pt x="24" y="0"/>
                </a:lnTo>
                <a:lnTo>
                  <a:pt x="63" y="84"/>
                </a:lnTo>
                <a:lnTo>
                  <a:pt x="16" y="98"/>
                </a:lnTo>
                <a:lnTo>
                  <a:pt x="39" y="98"/>
                </a:lnTo>
                <a:lnTo>
                  <a:pt x="78" y="217"/>
                </a:lnTo>
                <a:lnTo>
                  <a:pt x="0" y="294"/>
                </a:lnTo>
                <a:lnTo>
                  <a:pt x="0" y="322"/>
                </a:lnTo>
                <a:lnTo>
                  <a:pt x="8" y="371"/>
                </a:lnTo>
                <a:lnTo>
                  <a:pt x="1498" y="371"/>
                </a:lnTo>
                <a:lnTo>
                  <a:pt x="1506" y="0"/>
                </a:lnTo>
              </a:path>
            </a:pathLst>
          </a:custGeom>
          <a:gradFill rotWithShape="0">
            <a:gsLst>
              <a:gs pos="0">
                <a:srgbClr val="727272"/>
              </a:gs>
              <a:gs pos="50000">
                <a:srgbClr val="EAEAEA"/>
              </a:gs>
              <a:gs pos="100000">
                <a:srgbClr val="727272"/>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8" name="Rectangle 11">
            <a:extLst>
              <a:ext uri="{FF2B5EF4-FFF2-40B4-BE49-F238E27FC236}">
                <a16:creationId xmlns:a16="http://schemas.microsoft.com/office/drawing/2014/main" id="{6D588A6A-CD25-0B4B-A85E-C032AF4B673D}"/>
              </a:ext>
            </a:extLst>
          </p:cNvPr>
          <p:cNvSpPr>
            <a:spLocks noChangeArrowheads="1"/>
          </p:cNvSpPr>
          <p:nvPr/>
        </p:nvSpPr>
        <p:spPr bwMode="auto">
          <a:xfrm>
            <a:off x="3743325" y="1562100"/>
            <a:ext cx="2224088" cy="298450"/>
          </a:xfrm>
          <a:prstGeom prst="rect">
            <a:avLst/>
          </a:prstGeom>
          <a:noFill/>
          <a:ln>
            <a:noFill/>
          </a:ln>
          <a:effectLst/>
        </p:spPr>
        <p:txBody>
          <a:bodyPr wrap="none" lIns="55562" tIns="26988" rIns="55562" bIns="26988">
            <a:spAutoFit/>
          </a:bodyPr>
          <a:lstStyle>
            <a:lvl1pPr algn="l" defTabSz="330200">
              <a:spcBef>
                <a:spcPct val="20000"/>
              </a:spcBef>
              <a:buSzPct val="100000"/>
              <a:buChar char="•"/>
              <a:defRPr sz="3200">
                <a:solidFill>
                  <a:schemeClr val="tx1"/>
                </a:solidFill>
                <a:latin typeface="Times New Roman" charset="0"/>
              </a:defRPr>
            </a:lvl1pPr>
            <a:lvl2pPr marL="742950" indent="-285750" algn="l" defTabSz="330200">
              <a:spcBef>
                <a:spcPct val="20000"/>
              </a:spcBef>
              <a:buSzPct val="100000"/>
              <a:buChar char="–"/>
              <a:defRPr sz="2800">
                <a:solidFill>
                  <a:schemeClr val="tx1"/>
                </a:solidFill>
                <a:latin typeface="Times New Roman" charset="0"/>
              </a:defRPr>
            </a:lvl2pPr>
            <a:lvl3pPr marL="1143000" indent="-228600" algn="l" defTabSz="330200">
              <a:spcBef>
                <a:spcPct val="20000"/>
              </a:spcBef>
              <a:buSzPct val="100000"/>
              <a:buChar char="•"/>
              <a:defRPr sz="2400">
                <a:solidFill>
                  <a:schemeClr val="tx1"/>
                </a:solidFill>
                <a:latin typeface="Times New Roman" charset="0"/>
              </a:defRPr>
            </a:lvl3pPr>
            <a:lvl4pPr marL="1600200" indent="-228600" algn="l" defTabSz="330200">
              <a:spcBef>
                <a:spcPct val="20000"/>
              </a:spcBef>
              <a:buSzPct val="100000"/>
              <a:buChar char="–"/>
              <a:defRPr sz="2000">
                <a:solidFill>
                  <a:schemeClr val="tx1"/>
                </a:solidFill>
                <a:latin typeface="Times New Roman" charset="0"/>
              </a:defRPr>
            </a:lvl4pPr>
            <a:lvl5pPr marL="2057400" indent="-228600" algn="l" defTabSz="330200">
              <a:spcBef>
                <a:spcPct val="20000"/>
              </a:spcBef>
              <a:buSzPct val="100000"/>
              <a:buChar char="•"/>
              <a:defRPr sz="2000">
                <a:solidFill>
                  <a:schemeClr val="tx1"/>
                </a:solidFill>
                <a:latin typeface="Times New Roman" charset="0"/>
              </a:defRPr>
            </a:lvl5pPr>
            <a:lvl6pPr marL="2514600" indent="-228600" defTabSz="330200"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330200"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330200"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3302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i="0"/>
              <a:t>520 nm Long Pass Filter</a:t>
            </a:r>
          </a:p>
        </p:txBody>
      </p:sp>
      <p:sp>
        <p:nvSpPr>
          <p:cNvPr id="30729" name="Rectangle 12">
            <a:extLst>
              <a:ext uri="{FF2B5EF4-FFF2-40B4-BE49-F238E27FC236}">
                <a16:creationId xmlns:a16="http://schemas.microsoft.com/office/drawing/2014/main" id="{6E35EC29-35B1-2847-A2B2-A876476FBCBC}"/>
              </a:ext>
            </a:extLst>
          </p:cNvPr>
          <p:cNvSpPr>
            <a:spLocks noChangeArrowheads="1"/>
          </p:cNvSpPr>
          <p:nvPr/>
        </p:nvSpPr>
        <p:spPr bwMode="auto">
          <a:xfrm>
            <a:off x="4838700" y="3055938"/>
            <a:ext cx="1509713" cy="266700"/>
          </a:xfrm>
          <a:prstGeom prst="rect">
            <a:avLst/>
          </a:prstGeom>
          <a:noFill/>
          <a:ln>
            <a:noFill/>
          </a:ln>
          <a:effectLst/>
        </p:spPr>
        <p:txBody>
          <a:bodyPr lIns="55562" tIns="26988" rIns="55562" bIns="26988">
            <a:spAutoFit/>
          </a:bodyPr>
          <a:lstStyle>
            <a:lvl1pPr algn="l" defTabSz="330200">
              <a:spcBef>
                <a:spcPct val="20000"/>
              </a:spcBef>
              <a:buSzPct val="100000"/>
              <a:buChar char="•"/>
              <a:defRPr sz="3200">
                <a:solidFill>
                  <a:schemeClr val="tx1"/>
                </a:solidFill>
                <a:latin typeface="Times New Roman" charset="0"/>
              </a:defRPr>
            </a:lvl1pPr>
            <a:lvl2pPr marL="742950" indent="-285750" algn="l" defTabSz="330200">
              <a:spcBef>
                <a:spcPct val="20000"/>
              </a:spcBef>
              <a:buSzPct val="100000"/>
              <a:buChar char="–"/>
              <a:defRPr sz="2800">
                <a:solidFill>
                  <a:schemeClr val="tx1"/>
                </a:solidFill>
                <a:latin typeface="Times New Roman" charset="0"/>
              </a:defRPr>
            </a:lvl2pPr>
            <a:lvl3pPr marL="1143000" indent="-228600" algn="l" defTabSz="330200">
              <a:spcBef>
                <a:spcPct val="20000"/>
              </a:spcBef>
              <a:buSzPct val="100000"/>
              <a:buChar char="•"/>
              <a:defRPr sz="2400">
                <a:solidFill>
                  <a:schemeClr val="tx1"/>
                </a:solidFill>
                <a:latin typeface="Times New Roman" charset="0"/>
              </a:defRPr>
            </a:lvl3pPr>
            <a:lvl4pPr marL="1600200" indent="-228600" algn="l" defTabSz="330200">
              <a:spcBef>
                <a:spcPct val="20000"/>
              </a:spcBef>
              <a:buSzPct val="100000"/>
              <a:buChar char="–"/>
              <a:defRPr sz="2000">
                <a:solidFill>
                  <a:schemeClr val="tx1"/>
                </a:solidFill>
                <a:latin typeface="Times New Roman" charset="0"/>
              </a:defRPr>
            </a:lvl4pPr>
            <a:lvl5pPr marL="2057400" indent="-228600" algn="l" defTabSz="330200">
              <a:spcBef>
                <a:spcPct val="20000"/>
              </a:spcBef>
              <a:buSzPct val="100000"/>
              <a:buChar char="•"/>
              <a:defRPr sz="2000">
                <a:solidFill>
                  <a:schemeClr val="tx1"/>
                </a:solidFill>
                <a:latin typeface="Times New Roman" charset="0"/>
              </a:defRPr>
            </a:lvl5pPr>
            <a:lvl6pPr marL="2514600" indent="-228600" defTabSz="330200"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330200"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330200"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3302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400" b="1" i="0"/>
              <a:t>&gt;520 nm Light</a:t>
            </a:r>
          </a:p>
        </p:txBody>
      </p:sp>
      <p:sp>
        <p:nvSpPr>
          <p:cNvPr id="33806" name="Freeform 14">
            <a:extLst>
              <a:ext uri="{FF2B5EF4-FFF2-40B4-BE49-F238E27FC236}">
                <a16:creationId xmlns:a16="http://schemas.microsoft.com/office/drawing/2014/main" id="{746FC2A2-5DC4-924D-9C01-F4E93A4207F6}"/>
              </a:ext>
            </a:extLst>
          </p:cNvPr>
          <p:cNvSpPr>
            <a:spLocks/>
          </p:cNvSpPr>
          <p:nvPr/>
        </p:nvSpPr>
        <p:spPr bwMode="auto">
          <a:xfrm>
            <a:off x="4581525" y="5495925"/>
            <a:ext cx="2197100" cy="606425"/>
          </a:xfrm>
          <a:custGeom>
            <a:avLst/>
            <a:gdLst>
              <a:gd name="T0" fmla="*/ 0 w 1508"/>
              <a:gd name="T1" fmla="*/ 0 h 372"/>
              <a:gd name="T2" fmla="*/ 2147483646 w 1508"/>
              <a:gd name="T3" fmla="*/ 0 h 372"/>
              <a:gd name="T4" fmla="*/ 2147483646 w 1508"/>
              <a:gd name="T5" fmla="*/ 223227977 h 372"/>
              <a:gd name="T6" fmla="*/ 2147483646 w 1508"/>
              <a:gd name="T7" fmla="*/ 260431825 h 372"/>
              <a:gd name="T8" fmla="*/ 2147483646 w 1508"/>
              <a:gd name="T9" fmla="*/ 260431825 h 372"/>
              <a:gd name="T10" fmla="*/ 2147483646 w 1508"/>
              <a:gd name="T11" fmla="*/ 576671051 h 372"/>
              <a:gd name="T12" fmla="*/ 2147483646 w 1508"/>
              <a:gd name="T13" fmla="*/ 781295474 h 372"/>
              <a:gd name="T14" fmla="*/ 2147483646 w 1508"/>
              <a:gd name="T15" fmla="*/ 855704799 h 372"/>
              <a:gd name="T16" fmla="*/ 2147483646 w 1508"/>
              <a:gd name="T17" fmla="*/ 985921527 h 372"/>
              <a:gd name="T18" fmla="*/ 16982359 w 1508"/>
              <a:gd name="T19" fmla="*/ 985921527 h 372"/>
              <a:gd name="T20" fmla="*/ 0 w 1508"/>
              <a:gd name="T21" fmla="*/ 0 h 3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08" h="372">
                <a:moveTo>
                  <a:pt x="0" y="0"/>
                </a:moveTo>
                <a:lnTo>
                  <a:pt x="1483" y="0"/>
                </a:lnTo>
                <a:lnTo>
                  <a:pt x="1444" y="84"/>
                </a:lnTo>
                <a:lnTo>
                  <a:pt x="1491" y="98"/>
                </a:lnTo>
                <a:lnTo>
                  <a:pt x="1468" y="98"/>
                </a:lnTo>
                <a:lnTo>
                  <a:pt x="1429" y="217"/>
                </a:lnTo>
                <a:lnTo>
                  <a:pt x="1507" y="294"/>
                </a:lnTo>
                <a:lnTo>
                  <a:pt x="1507" y="322"/>
                </a:lnTo>
                <a:lnTo>
                  <a:pt x="1499" y="371"/>
                </a:lnTo>
                <a:lnTo>
                  <a:pt x="8" y="371"/>
                </a:lnTo>
                <a:lnTo>
                  <a:pt x="0" y="0"/>
                </a:lnTo>
              </a:path>
            </a:pathLst>
          </a:custGeom>
          <a:gradFill rotWithShape="0">
            <a:gsLst>
              <a:gs pos="0">
                <a:schemeClr val="accent2"/>
              </a:gs>
              <a:gs pos="50000">
                <a:srgbClr val="EAEC5E"/>
              </a:gs>
              <a:gs pos="100000">
                <a:schemeClr val="accent2"/>
              </a:gs>
            </a:gsLst>
            <a:lin ang="18900000" scaled="1"/>
          </a:gradFill>
          <a:ln>
            <a:noFill/>
          </a:ln>
          <a:effectLst/>
        </p:spPr>
        <p:txBody>
          <a:bodyPr/>
          <a:lstStyle/>
          <a:p>
            <a:pPr>
              <a:defRPr/>
            </a:pPr>
            <a:endParaRPr lang="en-US"/>
          </a:p>
        </p:txBody>
      </p:sp>
      <p:grpSp>
        <p:nvGrpSpPr>
          <p:cNvPr id="66570" name="Group 15">
            <a:extLst>
              <a:ext uri="{FF2B5EF4-FFF2-40B4-BE49-F238E27FC236}">
                <a16:creationId xmlns:a16="http://schemas.microsoft.com/office/drawing/2014/main" id="{38521D71-DBC3-1649-9F24-7E1EF5CA3E5E}"/>
              </a:ext>
            </a:extLst>
          </p:cNvPr>
          <p:cNvGrpSpPr>
            <a:grpSpLocks/>
          </p:cNvGrpSpPr>
          <p:nvPr/>
        </p:nvGrpSpPr>
        <p:grpSpPr bwMode="auto">
          <a:xfrm>
            <a:off x="4265613" y="5168900"/>
            <a:ext cx="436562" cy="1281113"/>
            <a:chOff x="2929" y="3169"/>
            <a:chExt cx="300" cy="786"/>
          </a:xfrm>
        </p:grpSpPr>
        <p:sp>
          <p:nvSpPr>
            <p:cNvPr id="30739" name="Oval 16">
              <a:extLst>
                <a:ext uri="{FF2B5EF4-FFF2-40B4-BE49-F238E27FC236}">
                  <a16:creationId xmlns:a16="http://schemas.microsoft.com/office/drawing/2014/main" id="{DF7C15DF-C4BC-FB46-9097-B11228DA1C2A}"/>
                </a:ext>
              </a:extLst>
            </p:cNvPr>
            <p:cNvSpPr>
              <a:spLocks noChangeArrowheads="1"/>
            </p:cNvSpPr>
            <p:nvPr/>
          </p:nvSpPr>
          <p:spPr bwMode="auto">
            <a:xfrm rot="-60000">
              <a:off x="2985" y="3169"/>
              <a:ext cx="244" cy="778"/>
            </a:xfrm>
            <a:prstGeom prst="ellipse">
              <a:avLst/>
            </a:prstGeom>
            <a:solidFill>
              <a:srgbClr val="CECECE"/>
            </a:solidFill>
            <a:ln w="12700">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40" name="Oval 17">
              <a:extLst>
                <a:ext uri="{FF2B5EF4-FFF2-40B4-BE49-F238E27FC236}">
                  <a16:creationId xmlns:a16="http://schemas.microsoft.com/office/drawing/2014/main" id="{48758C41-DAFA-0E43-9B2D-02878A01E2E1}"/>
                </a:ext>
              </a:extLst>
            </p:cNvPr>
            <p:cNvSpPr>
              <a:spLocks noChangeArrowheads="1"/>
            </p:cNvSpPr>
            <p:nvPr/>
          </p:nvSpPr>
          <p:spPr bwMode="auto">
            <a:xfrm rot="-60000">
              <a:off x="2929" y="3177"/>
              <a:ext cx="245" cy="778"/>
            </a:xfrm>
            <a:prstGeom prst="ellipse">
              <a:avLst/>
            </a:prstGeom>
            <a:solidFill>
              <a:srgbClr val="919191"/>
            </a:solidFill>
            <a:ln w="12700">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0732" name="Rectangle 18">
            <a:extLst>
              <a:ext uri="{FF2B5EF4-FFF2-40B4-BE49-F238E27FC236}">
                <a16:creationId xmlns:a16="http://schemas.microsoft.com/office/drawing/2014/main" id="{1F062EC4-98C3-3741-893F-308387A721E9}"/>
              </a:ext>
            </a:extLst>
          </p:cNvPr>
          <p:cNvSpPr>
            <a:spLocks noChangeArrowheads="1"/>
          </p:cNvSpPr>
          <p:nvPr/>
        </p:nvSpPr>
        <p:spPr bwMode="auto">
          <a:xfrm>
            <a:off x="5434013" y="5062538"/>
            <a:ext cx="1517650" cy="266700"/>
          </a:xfrm>
          <a:prstGeom prst="rect">
            <a:avLst/>
          </a:prstGeom>
          <a:noFill/>
          <a:ln>
            <a:noFill/>
          </a:ln>
          <a:effectLst/>
        </p:spPr>
        <p:txBody>
          <a:bodyPr wrap="none" lIns="55562" tIns="26988" rIns="55562" bIns="26988">
            <a:spAutoFit/>
          </a:bodyPr>
          <a:lstStyle>
            <a:lvl1pPr algn="l" defTabSz="330200">
              <a:spcBef>
                <a:spcPct val="20000"/>
              </a:spcBef>
              <a:buSzPct val="100000"/>
              <a:buChar char="•"/>
              <a:defRPr sz="3200">
                <a:solidFill>
                  <a:schemeClr val="tx1"/>
                </a:solidFill>
                <a:latin typeface="Times New Roman" charset="0"/>
              </a:defRPr>
            </a:lvl1pPr>
            <a:lvl2pPr marL="742950" indent="-285750" algn="l" defTabSz="330200">
              <a:spcBef>
                <a:spcPct val="20000"/>
              </a:spcBef>
              <a:buSzPct val="100000"/>
              <a:buChar char="–"/>
              <a:defRPr sz="2800">
                <a:solidFill>
                  <a:schemeClr val="tx1"/>
                </a:solidFill>
                <a:latin typeface="Times New Roman" charset="0"/>
              </a:defRPr>
            </a:lvl2pPr>
            <a:lvl3pPr marL="1143000" indent="-228600" algn="l" defTabSz="330200">
              <a:spcBef>
                <a:spcPct val="20000"/>
              </a:spcBef>
              <a:buSzPct val="100000"/>
              <a:buChar char="•"/>
              <a:defRPr sz="2400">
                <a:solidFill>
                  <a:schemeClr val="tx1"/>
                </a:solidFill>
                <a:latin typeface="Times New Roman" charset="0"/>
              </a:defRPr>
            </a:lvl3pPr>
            <a:lvl4pPr marL="1600200" indent="-228600" algn="l" defTabSz="330200">
              <a:spcBef>
                <a:spcPct val="20000"/>
              </a:spcBef>
              <a:buSzPct val="100000"/>
              <a:buChar char="–"/>
              <a:defRPr sz="2000">
                <a:solidFill>
                  <a:schemeClr val="tx1"/>
                </a:solidFill>
                <a:latin typeface="Times New Roman" charset="0"/>
              </a:defRPr>
            </a:lvl4pPr>
            <a:lvl5pPr marL="2057400" indent="-228600" algn="l" defTabSz="330200">
              <a:spcBef>
                <a:spcPct val="20000"/>
              </a:spcBef>
              <a:buSzPct val="100000"/>
              <a:buChar char="•"/>
              <a:defRPr sz="2000">
                <a:solidFill>
                  <a:schemeClr val="tx1"/>
                </a:solidFill>
                <a:latin typeface="Times New Roman" charset="0"/>
              </a:defRPr>
            </a:lvl5pPr>
            <a:lvl6pPr marL="2514600" indent="-228600" defTabSz="330200"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330200"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330200"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3302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i="0"/>
              <a:t>Transmitted Light</a:t>
            </a:r>
          </a:p>
        </p:txBody>
      </p:sp>
      <p:sp>
        <p:nvSpPr>
          <p:cNvPr id="30733" name="Rectangle 19">
            <a:extLst>
              <a:ext uri="{FF2B5EF4-FFF2-40B4-BE49-F238E27FC236}">
                <a16:creationId xmlns:a16="http://schemas.microsoft.com/office/drawing/2014/main" id="{11EB73B4-46FE-7948-8D1A-51A2C80FDFB2}"/>
              </a:ext>
            </a:extLst>
          </p:cNvPr>
          <p:cNvSpPr>
            <a:spLocks noChangeArrowheads="1"/>
          </p:cNvSpPr>
          <p:nvPr/>
        </p:nvSpPr>
        <p:spPr bwMode="auto">
          <a:xfrm>
            <a:off x="2182813" y="4994275"/>
            <a:ext cx="1093787" cy="266700"/>
          </a:xfrm>
          <a:prstGeom prst="rect">
            <a:avLst/>
          </a:prstGeom>
          <a:noFill/>
          <a:ln>
            <a:noFill/>
          </a:ln>
          <a:effectLst/>
        </p:spPr>
        <p:txBody>
          <a:bodyPr wrap="none" lIns="55562" tIns="26988" rIns="55562" bIns="26988">
            <a:spAutoFit/>
          </a:bodyPr>
          <a:lstStyle>
            <a:lvl1pPr algn="l" defTabSz="330200">
              <a:spcBef>
                <a:spcPct val="20000"/>
              </a:spcBef>
              <a:buSzPct val="100000"/>
              <a:buChar char="•"/>
              <a:defRPr sz="3200">
                <a:solidFill>
                  <a:schemeClr val="tx1"/>
                </a:solidFill>
                <a:latin typeface="Times New Roman" charset="0"/>
              </a:defRPr>
            </a:lvl1pPr>
            <a:lvl2pPr marL="742950" indent="-285750" algn="l" defTabSz="330200">
              <a:spcBef>
                <a:spcPct val="20000"/>
              </a:spcBef>
              <a:buSzPct val="100000"/>
              <a:buChar char="–"/>
              <a:defRPr sz="2800">
                <a:solidFill>
                  <a:schemeClr val="tx1"/>
                </a:solidFill>
                <a:latin typeface="Times New Roman" charset="0"/>
              </a:defRPr>
            </a:lvl2pPr>
            <a:lvl3pPr marL="1143000" indent="-228600" algn="l" defTabSz="330200">
              <a:spcBef>
                <a:spcPct val="20000"/>
              </a:spcBef>
              <a:buSzPct val="100000"/>
              <a:buChar char="•"/>
              <a:defRPr sz="2400">
                <a:solidFill>
                  <a:schemeClr val="tx1"/>
                </a:solidFill>
                <a:latin typeface="Times New Roman" charset="0"/>
              </a:defRPr>
            </a:lvl3pPr>
            <a:lvl4pPr marL="1600200" indent="-228600" algn="l" defTabSz="330200">
              <a:spcBef>
                <a:spcPct val="20000"/>
              </a:spcBef>
              <a:buSzPct val="100000"/>
              <a:buChar char="–"/>
              <a:defRPr sz="2000">
                <a:solidFill>
                  <a:schemeClr val="tx1"/>
                </a:solidFill>
                <a:latin typeface="Times New Roman" charset="0"/>
              </a:defRPr>
            </a:lvl4pPr>
            <a:lvl5pPr marL="2057400" indent="-228600" algn="l" defTabSz="330200">
              <a:spcBef>
                <a:spcPct val="20000"/>
              </a:spcBef>
              <a:buSzPct val="100000"/>
              <a:buChar char="•"/>
              <a:defRPr sz="2000">
                <a:solidFill>
                  <a:schemeClr val="tx1"/>
                </a:solidFill>
                <a:latin typeface="Times New Roman" charset="0"/>
              </a:defRPr>
            </a:lvl5pPr>
            <a:lvl6pPr marL="2514600" indent="-228600" defTabSz="330200"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330200"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330200"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3302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i="0"/>
              <a:t>Light Source</a:t>
            </a:r>
          </a:p>
        </p:txBody>
      </p:sp>
      <p:sp>
        <p:nvSpPr>
          <p:cNvPr id="66573" name="Freeform 20">
            <a:extLst>
              <a:ext uri="{FF2B5EF4-FFF2-40B4-BE49-F238E27FC236}">
                <a16:creationId xmlns:a16="http://schemas.microsoft.com/office/drawing/2014/main" id="{E9270143-8313-DC48-9A5A-B745E84FB706}"/>
              </a:ext>
            </a:extLst>
          </p:cNvPr>
          <p:cNvSpPr>
            <a:spLocks/>
          </p:cNvSpPr>
          <p:nvPr/>
        </p:nvSpPr>
        <p:spPr bwMode="auto">
          <a:xfrm>
            <a:off x="2273300" y="5495925"/>
            <a:ext cx="2195513" cy="606425"/>
          </a:xfrm>
          <a:custGeom>
            <a:avLst/>
            <a:gdLst>
              <a:gd name="T0" fmla="*/ 2147483646 w 1507"/>
              <a:gd name="T1" fmla="*/ 0 h 372"/>
              <a:gd name="T2" fmla="*/ 2147483646 w 1507"/>
              <a:gd name="T3" fmla="*/ 0 h 372"/>
              <a:gd name="T4" fmla="*/ 2147483646 w 1507"/>
              <a:gd name="T5" fmla="*/ 2147483646 h 372"/>
              <a:gd name="T6" fmla="*/ 2147483646 w 1507"/>
              <a:gd name="T7" fmla="*/ 2147483646 h 372"/>
              <a:gd name="T8" fmla="*/ 2147483646 w 1507"/>
              <a:gd name="T9" fmla="*/ 2147483646 h 372"/>
              <a:gd name="T10" fmla="*/ 2147483646 w 1507"/>
              <a:gd name="T11" fmla="*/ 2147483646 h 372"/>
              <a:gd name="T12" fmla="*/ 0 w 1507"/>
              <a:gd name="T13" fmla="*/ 2147483646 h 372"/>
              <a:gd name="T14" fmla="*/ 0 w 1507"/>
              <a:gd name="T15" fmla="*/ 2147483646 h 372"/>
              <a:gd name="T16" fmla="*/ 2147483646 w 1507"/>
              <a:gd name="T17" fmla="*/ 2147483646 h 372"/>
              <a:gd name="T18" fmla="*/ 2147483646 w 1507"/>
              <a:gd name="T19" fmla="*/ 2147483646 h 372"/>
              <a:gd name="T20" fmla="*/ 2147483646 w 1507"/>
              <a:gd name="T21" fmla="*/ 0 h 3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07" h="372">
                <a:moveTo>
                  <a:pt x="1506" y="0"/>
                </a:moveTo>
                <a:lnTo>
                  <a:pt x="24" y="0"/>
                </a:lnTo>
                <a:lnTo>
                  <a:pt x="63" y="84"/>
                </a:lnTo>
                <a:lnTo>
                  <a:pt x="16" y="98"/>
                </a:lnTo>
                <a:lnTo>
                  <a:pt x="39" y="98"/>
                </a:lnTo>
                <a:lnTo>
                  <a:pt x="78" y="217"/>
                </a:lnTo>
                <a:lnTo>
                  <a:pt x="0" y="294"/>
                </a:lnTo>
                <a:lnTo>
                  <a:pt x="0" y="322"/>
                </a:lnTo>
                <a:lnTo>
                  <a:pt x="8" y="371"/>
                </a:lnTo>
                <a:lnTo>
                  <a:pt x="1498" y="371"/>
                </a:lnTo>
                <a:lnTo>
                  <a:pt x="1506" y="0"/>
                </a:lnTo>
              </a:path>
            </a:pathLst>
          </a:custGeom>
          <a:gradFill rotWithShape="0">
            <a:gsLst>
              <a:gs pos="0">
                <a:srgbClr val="727272"/>
              </a:gs>
              <a:gs pos="50000">
                <a:srgbClr val="EAEAEA"/>
              </a:gs>
              <a:gs pos="100000">
                <a:srgbClr val="727272"/>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5" name="Rectangle 21">
            <a:extLst>
              <a:ext uri="{FF2B5EF4-FFF2-40B4-BE49-F238E27FC236}">
                <a16:creationId xmlns:a16="http://schemas.microsoft.com/office/drawing/2014/main" id="{B28D942F-B367-D944-AC0A-2C6546C961C2}"/>
              </a:ext>
            </a:extLst>
          </p:cNvPr>
          <p:cNvSpPr>
            <a:spLocks noChangeArrowheads="1"/>
          </p:cNvSpPr>
          <p:nvPr/>
        </p:nvSpPr>
        <p:spPr bwMode="auto">
          <a:xfrm>
            <a:off x="3743325" y="4784725"/>
            <a:ext cx="2259013" cy="298450"/>
          </a:xfrm>
          <a:prstGeom prst="rect">
            <a:avLst/>
          </a:prstGeom>
          <a:noFill/>
          <a:ln>
            <a:noFill/>
          </a:ln>
          <a:effectLst/>
        </p:spPr>
        <p:txBody>
          <a:bodyPr wrap="none" lIns="55562" tIns="26988" rIns="55562" bIns="26988">
            <a:spAutoFit/>
          </a:bodyPr>
          <a:lstStyle>
            <a:lvl1pPr algn="l" defTabSz="330200">
              <a:spcBef>
                <a:spcPct val="20000"/>
              </a:spcBef>
              <a:buSzPct val="100000"/>
              <a:buChar char="•"/>
              <a:defRPr sz="3200">
                <a:solidFill>
                  <a:schemeClr val="tx1"/>
                </a:solidFill>
                <a:latin typeface="Times New Roman" charset="0"/>
              </a:defRPr>
            </a:lvl1pPr>
            <a:lvl2pPr marL="742950" indent="-285750" algn="l" defTabSz="330200">
              <a:spcBef>
                <a:spcPct val="20000"/>
              </a:spcBef>
              <a:buSzPct val="100000"/>
              <a:buChar char="–"/>
              <a:defRPr sz="2800">
                <a:solidFill>
                  <a:schemeClr val="tx1"/>
                </a:solidFill>
                <a:latin typeface="Times New Roman" charset="0"/>
              </a:defRPr>
            </a:lvl2pPr>
            <a:lvl3pPr marL="1143000" indent="-228600" algn="l" defTabSz="330200">
              <a:spcBef>
                <a:spcPct val="20000"/>
              </a:spcBef>
              <a:buSzPct val="100000"/>
              <a:buChar char="•"/>
              <a:defRPr sz="2400">
                <a:solidFill>
                  <a:schemeClr val="tx1"/>
                </a:solidFill>
                <a:latin typeface="Times New Roman" charset="0"/>
              </a:defRPr>
            </a:lvl3pPr>
            <a:lvl4pPr marL="1600200" indent="-228600" algn="l" defTabSz="330200">
              <a:spcBef>
                <a:spcPct val="20000"/>
              </a:spcBef>
              <a:buSzPct val="100000"/>
              <a:buChar char="–"/>
              <a:defRPr sz="2000">
                <a:solidFill>
                  <a:schemeClr val="tx1"/>
                </a:solidFill>
                <a:latin typeface="Times New Roman" charset="0"/>
              </a:defRPr>
            </a:lvl4pPr>
            <a:lvl5pPr marL="2057400" indent="-228600" algn="l" defTabSz="330200">
              <a:spcBef>
                <a:spcPct val="20000"/>
              </a:spcBef>
              <a:buSzPct val="100000"/>
              <a:buChar char="•"/>
              <a:defRPr sz="2000">
                <a:solidFill>
                  <a:schemeClr val="tx1"/>
                </a:solidFill>
                <a:latin typeface="Times New Roman" charset="0"/>
              </a:defRPr>
            </a:lvl5pPr>
            <a:lvl6pPr marL="2514600" indent="-228600" defTabSz="330200"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330200"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330200"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3302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i="0"/>
              <a:t>575 nm Short Pass Filter</a:t>
            </a:r>
          </a:p>
        </p:txBody>
      </p:sp>
      <p:sp>
        <p:nvSpPr>
          <p:cNvPr id="30736" name="Rectangle 22">
            <a:extLst>
              <a:ext uri="{FF2B5EF4-FFF2-40B4-BE49-F238E27FC236}">
                <a16:creationId xmlns:a16="http://schemas.microsoft.com/office/drawing/2014/main" id="{847CD3F2-D2AB-C946-9D87-A10546081FCB}"/>
              </a:ext>
            </a:extLst>
          </p:cNvPr>
          <p:cNvSpPr>
            <a:spLocks noChangeArrowheads="1"/>
          </p:cNvSpPr>
          <p:nvPr/>
        </p:nvSpPr>
        <p:spPr bwMode="auto">
          <a:xfrm>
            <a:off x="4838700" y="6278563"/>
            <a:ext cx="1509713" cy="266700"/>
          </a:xfrm>
          <a:prstGeom prst="rect">
            <a:avLst/>
          </a:prstGeom>
          <a:noFill/>
          <a:ln>
            <a:noFill/>
          </a:ln>
          <a:effectLst/>
        </p:spPr>
        <p:txBody>
          <a:bodyPr lIns="55562" tIns="26988" rIns="55562" bIns="26988">
            <a:spAutoFit/>
          </a:bodyPr>
          <a:lstStyle>
            <a:lvl1pPr algn="l" defTabSz="330200">
              <a:spcBef>
                <a:spcPct val="20000"/>
              </a:spcBef>
              <a:buSzPct val="100000"/>
              <a:buChar char="•"/>
              <a:defRPr sz="3200">
                <a:solidFill>
                  <a:schemeClr val="tx1"/>
                </a:solidFill>
                <a:latin typeface="Times New Roman" charset="0"/>
              </a:defRPr>
            </a:lvl1pPr>
            <a:lvl2pPr marL="742950" indent="-285750" algn="l" defTabSz="330200">
              <a:spcBef>
                <a:spcPct val="20000"/>
              </a:spcBef>
              <a:buSzPct val="100000"/>
              <a:buChar char="–"/>
              <a:defRPr sz="2800">
                <a:solidFill>
                  <a:schemeClr val="tx1"/>
                </a:solidFill>
                <a:latin typeface="Times New Roman" charset="0"/>
              </a:defRPr>
            </a:lvl2pPr>
            <a:lvl3pPr marL="1143000" indent="-228600" algn="l" defTabSz="330200">
              <a:spcBef>
                <a:spcPct val="20000"/>
              </a:spcBef>
              <a:buSzPct val="100000"/>
              <a:buChar char="•"/>
              <a:defRPr sz="2400">
                <a:solidFill>
                  <a:schemeClr val="tx1"/>
                </a:solidFill>
                <a:latin typeface="Times New Roman" charset="0"/>
              </a:defRPr>
            </a:lvl3pPr>
            <a:lvl4pPr marL="1600200" indent="-228600" algn="l" defTabSz="330200">
              <a:spcBef>
                <a:spcPct val="20000"/>
              </a:spcBef>
              <a:buSzPct val="100000"/>
              <a:buChar char="–"/>
              <a:defRPr sz="2000">
                <a:solidFill>
                  <a:schemeClr val="tx1"/>
                </a:solidFill>
                <a:latin typeface="Times New Roman" charset="0"/>
              </a:defRPr>
            </a:lvl4pPr>
            <a:lvl5pPr marL="2057400" indent="-228600" algn="l" defTabSz="330200">
              <a:spcBef>
                <a:spcPct val="20000"/>
              </a:spcBef>
              <a:buSzPct val="100000"/>
              <a:buChar char="•"/>
              <a:defRPr sz="2000">
                <a:solidFill>
                  <a:schemeClr val="tx1"/>
                </a:solidFill>
                <a:latin typeface="Times New Roman" charset="0"/>
              </a:defRPr>
            </a:lvl5pPr>
            <a:lvl6pPr marL="2514600" indent="-228600" defTabSz="330200"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330200"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330200"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3302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400" b="1" i="0"/>
              <a:t>&lt;575 nm Light</a:t>
            </a:r>
          </a:p>
        </p:txBody>
      </p:sp>
      <p:sp>
        <p:nvSpPr>
          <p:cNvPr id="30737" name="Rectangle 23">
            <a:extLst>
              <a:ext uri="{FF2B5EF4-FFF2-40B4-BE49-F238E27FC236}">
                <a16:creationId xmlns:a16="http://schemas.microsoft.com/office/drawing/2014/main" id="{2BE35ADE-68E8-5D4B-BF55-D139E65F941C}"/>
              </a:ext>
            </a:extLst>
          </p:cNvPr>
          <p:cNvSpPr>
            <a:spLocks noChangeArrowheads="1"/>
          </p:cNvSpPr>
          <p:nvPr/>
        </p:nvSpPr>
        <p:spPr bwMode="auto">
          <a:xfrm>
            <a:off x="676275" y="3695700"/>
            <a:ext cx="7772400" cy="742950"/>
          </a:xfrm>
          <a:prstGeom prst="rect">
            <a:avLst/>
          </a:prstGeom>
          <a:noFill/>
          <a:ln>
            <a:noFill/>
          </a:ln>
          <a:effec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i="0">
                <a:solidFill>
                  <a:schemeClr val="tx2"/>
                </a:solidFill>
              </a:rPr>
              <a:t>Standard Short Pass Filters</a:t>
            </a:r>
          </a:p>
        </p:txBody>
      </p:sp>
      <p:sp>
        <p:nvSpPr>
          <p:cNvPr id="30738" name="Rectangle 24">
            <a:extLst>
              <a:ext uri="{FF2B5EF4-FFF2-40B4-BE49-F238E27FC236}">
                <a16:creationId xmlns:a16="http://schemas.microsoft.com/office/drawing/2014/main" id="{C1EF7D4E-DE5C-044F-BA1E-8E0E6379A70B}"/>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transition advTm="1647"/>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Freeform 2">
            <a:extLst>
              <a:ext uri="{FF2B5EF4-FFF2-40B4-BE49-F238E27FC236}">
                <a16:creationId xmlns:a16="http://schemas.microsoft.com/office/drawing/2014/main" id="{AC03D627-9351-4C42-A73B-9084719BF531}"/>
              </a:ext>
            </a:extLst>
          </p:cNvPr>
          <p:cNvSpPr>
            <a:spLocks/>
          </p:cNvSpPr>
          <p:nvPr/>
        </p:nvSpPr>
        <p:spPr bwMode="auto">
          <a:xfrm>
            <a:off x="5054600" y="2933700"/>
            <a:ext cx="3659188" cy="1011238"/>
          </a:xfrm>
          <a:custGeom>
            <a:avLst/>
            <a:gdLst>
              <a:gd name="T0" fmla="*/ 0 w 2512"/>
              <a:gd name="T1" fmla="*/ 0 h 620"/>
              <a:gd name="T2" fmla="*/ 2147483646 w 2512"/>
              <a:gd name="T3" fmla="*/ 0 h 620"/>
              <a:gd name="T4" fmla="*/ 2147483646 w 2512"/>
              <a:gd name="T5" fmla="*/ 2147483646 h 620"/>
              <a:gd name="T6" fmla="*/ 2147483646 w 2512"/>
              <a:gd name="T7" fmla="*/ 2147483646 h 620"/>
              <a:gd name="T8" fmla="*/ 2147483646 w 2512"/>
              <a:gd name="T9" fmla="*/ 2147483646 h 620"/>
              <a:gd name="T10" fmla="*/ 2147483646 w 2512"/>
              <a:gd name="T11" fmla="*/ 2147483646 h 620"/>
              <a:gd name="T12" fmla="*/ 2147483646 w 2512"/>
              <a:gd name="T13" fmla="*/ 2147483646 h 620"/>
              <a:gd name="T14" fmla="*/ 2147483646 w 2512"/>
              <a:gd name="T15" fmla="*/ 2147483646 h 620"/>
              <a:gd name="T16" fmla="*/ 2147483646 w 2512"/>
              <a:gd name="T17" fmla="*/ 2147483646 h 620"/>
              <a:gd name="T18" fmla="*/ 2147483646 w 2512"/>
              <a:gd name="T19" fmla="*/ 2147483646 h 620"/>
              <a:gd name="T20" fmla="*/ 0 w 2512"/>
              <a:gd name="T21" fmla="*/ 0 h 6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2" h="620">
                <a:moveTo>
                  <a:pt x="0" y="0"/>
                </a:moveTo>
                <a:lnTo>
                  <a:pt x="2472" y="0"/>
                </a:lnTo>
                <a:lnTo>
                  <a:pt x="2406" y="140"/>
                </a:lnTo>
                <a:lnTo>
                  <a:pt x="2485" y="164"/>
                </a:lnTo>
                <a:lnTo>
                  <a:pt x="2446" y="164"/>
                </a:lnTo>
                <a:lnTo>
                  <a:pt x="2380" y="362"/>
                </a:lnTo>
                <a:lnTo>
                  <a:pt x="2511" y="491"/>
                </a:lnTo>
                <a:lnTo>
                  <a:pt x="2511" y="537"/>
                </a:lnTo>
                <a:lnTo>
                  <a:pt x="2498" y="619"/>
                </a:lnTo>
                <a:lnTo>
                  <a:pt x="464" y="619"/>
                </a:lnTo>
                <a:lnTo>
                  <a:pt x="0" y="0"/>
                </a:lnTo>
              </a:path>
            </a:pathLst>
          </a:custGeom>
          <a:gradFill rotWithShape="0">
            <a:gsLst>
              <a:gs pos="0">
                <a:srgbClr val="7FD67F"/>
              </a:gs>
              <a:gs pos="100000">
                <a:srgbClr val="00AE00"/>
              </a:gs>
            </a:gsLst>
            <a:lin ang="27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7" name="Rectangle 3">
            <a:extLst>
              <a:ext uri="{FF2B5EF4-FFF2-40B4-BE49-F238E27FC236}">
                <a16:creationId xmlns:a16="http://schemas.microsoft.com/office/drawing/2014/main" id="{487FFE2E-4424-334E-AFF5-89C3EE397781}"/>
              </a:ext>
            </a:extLst>
          </p:cNvPr>
          <p:cNvSpPr>
            <a:spLocks noGrp="1" noChangeArrowheads="1"/>
          </p:cNvSpPr>
          <p:nvPr>
            <p:ph type="title"/>
          </p:nvPr>
        </p:nvSpPr>
        <p:spPr>
          <a:xfrm>
            <a:off x="685800" y="0"/>
            <a:ext cx="7772400" cy="1143000"/>
          </a:xfrm>
        </p:spPr>
        <p:txBody>
          <a:bodyPr/>
          <a:lstStyle/>
          <a:p>
            <a:pPr>
              <a:defRPr/>
            </a:pPr>
            <a:r>
              <a:rPr lang="en-US" altLang="en-US"/>
              <a:t>Optical Filters</a:t>
            </a:r>
          </a:p>
        </p:txBody>
      </p:sp>
      <p:sp>
        <p:nvSpPr>
          <p:cNvPr id="31748" name="Oval 4">
            <a:extLst>
              <a:ext uri="{FF2B5EF4-FFF2-40B4-BE49-F238E27FC236}">
                <a16:creationId xmlns:a16="http://schemas.microsoft.com/office/drawing/2014/main" id="{99F5E7A7-8E4B-B149-8C7B-7F737DF598CB}"/>
              </a:ext>
            </a:extLst>
          </p:cNvPr>
          <p:cNvSpPr>
            <a:spLocks noChangeArrowheads="1"/>
          </p:cNvSpPr>
          <p:nvPr/>
        </p:nvSpPr>
        <p:spPr bwMode="auto">
          <a:xfrm rot="3180000">
            <a:off x="4322763" y="3028950"/>
            <a:ext cx="2376487" cy="531813"/>
          </a:xfrm>
          <a:prstGeom prst="ellipse">
            <a:avLst/>
          </a:prstGeom>
          <a:solidFill>
            <a:schemeClr val="bg2"/>
          </a:solidFill>
          <a:ln w="12700">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49" name="Oval 5">
            <a:extLst>
              <a:ext uri="{FF2B5EF4-FFF2-40B4-BE49-F238E27FC236}">
                <a16:creationId xmlns:a16="http://schemas.microsoft.com/office/drawing/2014/main" id="{E6859168-34D7-224A-8230-CDAFAC22E0B6}"/>
              </a:ext>
            </a:extLst>
          </p:cNvPr>
          <p:cNvSpPr>
            <a:spLocks noChangeArrowheads="1"/>
          </p:cNvSpPr>
          <p:nvPr/>
        </p:nvSpPr>
        <p:spPr bwMode="auto">
          <a:xfrm rot="3180000">
            <a:off x="4247356" y="3104357"/>
            <a:ext cx="2376487" cy="533400"/>
          </a:xfrm>
          <a:prstGeom prst="ellipse">
            <a:avLst/>
          </a:prstGeom>
          <a:gradFill rotWithShape="0">
            <a:gsLst>
              <a:gs pos="0">
                <a:srgbClr val="292929"/>
              </a:gs>
              <a:gs pos="50000">
                <a:srgbClr val="CECECE"/>
              </a:gs>
              <a:gs pos="100000">
                <a:srgbClr val="292929"/>
              </a:gs>
            </a:gsLst>
            <a:lin ang="18900000" scaled="1"/>
          </a:gradFill>
          <a:ln w="12700">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8613" name="Freeform 6">
            <a:extLst>
              <a:ext uri="{FF2B5EF4-FFF2-40B4-BE49-F238E27FC236}">
                <a16:creationId xmlns:a16="http://schemas.microsoft.com/office/drawing/2014/main" id="{8345794F-FB33-2E49-AC10-74D4D459D520}"/>
              </a:ext>
            </a:extLst>
          </p:cNvPr>
          <p:cNvSpPr>
            <a:spLocks/>
          </p:cNvSpPr>
          <p:nvPr/>
        </p:nvSpPr>
        <p:spPr bwMode="auto">
          <a:xfrm>
            <a:off x="1006475" y="2895600"/>
            <a:ext cx="4725988" cy="3413125"/>
          </a:xfrm>
          <a:custGeom>
            <a:avLst/>
            <a:gdLst>
              <a:gd name="T0" fmla="*/ 2147483646 w 3245"/>
              <a:gd name="T1" fmla="*/ 0 h 2092"/>
              <a:gd name="T2" fmla="*/ 2147483646 w 3245"/>
              <a:gd name="T3" fmla="*/ 0 h 2092"/>
              <a:gd name="T4" fmla="*/ 2147483646 w 3245"/>
              <a:gd name="T5" fmla="*/ 2147483646 h 2092"/>
              <a:gd name="T6" fmla="*/ 2147483646 w 3245"/>
              <a:gd name="T7" fmla="*/ 2147483646 h 2092"/>
              <a:gd name="T8" fmla="*/ 2147483646 w 3245"/>
              <a:gd name="T9" fmla="*/ 2147483646 h 2092"/>
              <a:gd name="T10" fmla="*/ 2147483646 w 3245"/>
              <a:gd name="T11" fmla="*/ 2147483646 h 2092"/>
              <a:gd name="T12" fmla="*/ 2147483646 w 3245"/>
              <a:gd name="T13" fmla="*/ 2147483646 h 2092"/>
              <a:gd name="T14" fmla="*/ 2147483646 w 3245"/>
              <a:gd name="T15" fmla="*/ 2147483646 h 2092"/>
              <a:gd name="T16" fmla="*/ 2147483646 w 3245"/>
              <a:gd name="T17" fmla="*/ 2147483646 h 2092"/>
              <a:gd name="T18" fmla="*/ 2147483646 w 3245"/>
              <a:gd name="T19" fmla="*/ 2147483646 h 2092"/>
              <a:gd name="T20" fmla="*/ 2147483646 w 3245"/>
              <a:gd name="T21" fmla="*/ 2147483646 h 2092"/>
              <a:gd name="T22" fmla="*/ 2147483646 w 3245"/>
              <a:gd name="T23" fmla="*/ 2147483646 h 2092"/>
              <a:gd name="T24" fmla="*/ 2147483646 w 3245"/>
              <a:gd name="T25" fmla="*/ 2147483646 h 2092"/>
              <a:gd name="T26" fmla="*/ 2147483646 w 3245"/>
              <a:gd name="T27" fmla="*/ 2147483646 h 2092"/>
              <a:gd name="T28" fmla="*/ 2147483646 w 3245"/>
              <a:gd name="T29" fmla="*/ 2147483646 h 2092"/>
              <a:gd name="T30" fmla="*/ 0 w 3245"/>
              <a:gd name="T31" fmla="*/ 2147483646 h 2092"/>
              <a:gd name="T32" fmla="*/ 2147483646 w 3245"/>
              <a:gd name="T33" fmla="*/ 0 h 20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45" h="2092">
                <a:moveTo>
                  <a:pt x="78" y="0"/>
                </a:moveTo>
                <a:lnTo>
                  <a:pt x="2839" y="0"/>
                </a:lnTo>
                <a:lnTo>
                  <a:pt x="3244" y="607"/>
                </a:lnTo>
                <a:lnTo>
                  <a:pt x="3231" y="2079"/>
                </a:lnTo>
                <a:lnTo>
                  <a:pt x="3113" y="1998"/>
                </a:lnTo>
                <a:lnTo>
                  <a:pt x="3009" y="2091"/>
                </a:lnTo>
                <a:lnTo>
                  <a:pt x="2878" y="1939"/>
                </a:lnTo>
                <a:lnTo>
                  <a:pt x="2760" y="2056"/>
                </a:lnTo>
                <a:lnTo>
                  <a:pt x="2642" y="1881"/>
                </a:lnTo>
                <a:lnTo>
                  <a:pt x="2642" y="642"/>
                </a:lnTo>
                <a:lnTo>
                  <a:pt x="314" y="642"/>
                </a:lnTo>
                <a:lnTo>
                  <a:pt x="92" y="549"/>
                </a:lnTo>
                <a:lnTo>
                  <a:pt x="353" y="409"/>
                </a:lnTo>
                <a:lnTo>
                  <a:pt x="118" y="257"/>
                </a:lnTo>
                <a:lnTo>
                  <a:pt x="157" y="140"/>
                </a:lnTo>
                <a:lnTo>
                  <a:pt x="0" y="82"/>
                </a:lnTo>
                <a:lnTo>
                  <a:pt x="78" y="0"/>
                </a:lnTo>
              </a:path>
            </a:pathLst>
          </a:custGeom>
          <a:gradFill rotWithShape="0">
            <a:gsLst>
              <a:gs pos="0">
                <a:srgbClr val="EAEAEA"/>
              </a:gs>
              <a:gs pos="50000">
                <a:srgbClr val="2B2B2B"/>
              </a:gs>
              <a:gs pos="100000">
                <a:srgbClr val="EAEAEA"/>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1" name="Rectangle 7">
            <a:extLst>
              <a:ext uri="{FF2B5EF4-FFF2-40B4-BE49-F238E27FC236}">
                <a16:creationId xmlns:a16="http://schemas.microsoft.com/office/drawing/2014/main" id="{723B20D8-5628-4C45-9A87-F15ACDAC28C0}"/>
              </a:ext>
            </a:extLst>
          </p:cNvPr>
          <p:cNvSpPr>
            <a:spLocks noChangeArrowheads="1"/>
          </p:cNvSpPr>
          <p:nvPr/>
        </p:nvSpPr>
        <p:spPr bwMode="auto">
          <a:xfrm>
            <a:off x="1895475" y="1674813"/>
            <a:ext cx="5657850" cy="515937"/>
          </a:xfrm>
          <a:prstGeom prst="rect">
            <a:avLst/>
          </a:prstGeom>
          <a:noFill/>
          <a:ln>
            <a:noFill/>
          </a:ln>
          <a:effec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i="0"/>
              <a:t>Dichroic Filter/Mirror at 45 deg</a:t>
            </a:r>
          </a:p>
        </p:txBody>
      </p:sp>
      <p:sp>
        <p:nvSpPr>
          <p:cNvPr id="31752" name="Rectangle 8">
            <a:extLst>
              <a:ext uri="{FF2B5EF4-FFF2-40B4-BE49-F238E27FC236}">
                <a16:creationId xmlns:a16="http://schemas.microsoft.com/office/drawing/2014/main" id="{429DA9A7-3768-9649-AC37-09359DDD9700}"/>
              </a:ext>
            </a:extLst>
          </p:cNvPr>
          <p:cNvSpPr>
            <a:spLocks noChangeArrowheads="1"/>
          </p:cNvSpPr>
          <p:nvPr/>
        </p:nvSpPr>
        <p:spPr bwMode="auto">
          <a:xfrm>
            <a:off x="2876550" y="5943600"/>
            <a:ext cx="2368550" cy="454025"/>
          </a:xfrm>
          <a:prstGeom prst="rect">
            <a:avLst/>
          </a:prstGeom>
          <a:noFill/>
          <a:ln>
            <a:noFill/>
          </a:ln>
          <a:effec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i="0"/>
              <a:t>Reflected light</a:t>
            </a:r>
          </a:p>
        </p:txBody>
      </p:sp>
      <p:sp>
        <p:nvSpPr>
          <p:cNvPr id="31753" name="Rectangle 9">
            <a:extLst>
              <a:ext uri="{FF2B5EF4-FFF2-40B4-BE49-F238E27FC236}">
                <a16:creationId xmlns:a16="http://schemas.microsoft.com/office/drawing/2014/main" id="{2A94F438-C186-E44E-B14A-12ACE0DF51F6}"/>
              </a:ext>
            </a:extLst>
          </p:cNvPr>
          <p:cNvSpPr>
            <a:spLocks noChangeArrowheads="1"/>
          </p:cNvSpPr>
          <p:nvPr/>
        </p:nvSpPr>
        <p:spPr bwMode="auto">
          <a:xfrm>
            <a:off x="6075363" y="2320925"/>
            <a:ext cx="2593975" cy="454025"/>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i="0"/>
              <a:t>Transmitted Light</a:t>
            </a:r>
          </a:p>
        </p:txBody>
      </p:sp>
      <p:sp>
        <p:nvSpPr>
          <p:cNvPr id="31754" name="Rectangle 10">
            <a:extLst>
              <a:ext uri="{FF2B5EF4-FFF2-40B4-BE49-F238E27FC236}">
                <a16:creationId xmlns:a16="http://schemas.microsoft.com/office/drawing/2014/main" id="{7FDB4AD1-774B-4642-B3CF-4604A024F74C}"/>
              </a:ext>
            </a:extLst>
          </p:cNvPr>
          <p:cNvSpPr>
            <a:spLocks noChangeArrowheads="1"/>
          </p:cNvSpPr>
          <p:nvPr/>
        </p:nvSpPr>
        <p:spPr bwMode="auto">
          <a:xfrm>
            <a:off x="655638" y="2320925"/>
            <a:ext cx="1865312" cy="454025"/>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i="0"/>
              <a:t>Light Source</a:t>
            </a:r>
          </a:p>
        </p:txBody>
      </p:sp>
      <p:sp>
        <p:nvSpPr>
          <p:cNvPr id="31755" name="Text Box 11">
            <a:extLst>
              <a:ext uri="{FF2B5EF4-FFF2-40B4-BE49-F238E27FC236}">
                <a16:creationId xmlns:a16="http://schemas.microsoft.com/office/drawing/2014/main" id="{751EADE9-15DE-634A-AA9F-E84CBA9DDA27}"/>
              </a:ext>
            </a:extLst>
          </p:cNvPr>
          <p:cNvSpPr txBox="1">
            <a:spLocks noChangeArrowheads="1"/>
          </p:cNvSpPr>
          <p:nvPr/>
        </p:nvSpPr>
        <p:spPr bwMode="auto">
          <a:xfrm>
            <a:off x="3098800" y="1257300"/>
            <a:ext cx="3378200" cy="4572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i="0"/>
              <a:t>510 LP dichroic Mirror</a:t>
            </a:r>
          </a:p>
        </p:txBody>
      </p:sp>
      <p:sp>
        <p:nvSpPr>
          <p:cNvPr id="31756" name="Rectangle 12">
            <a:extLst>
              <a:ext uri="{FF2B5EF4-FFF2-40B4-BE49-F238E27FC236}">
                <a16:creationId xmlns:a16="http://schemas.microsoft.com/office/drawing/2014/main" id="{6398F647-A9E1-CE43-A9E9-7C24CC17DC3C}"/>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transition advTm="2526"/>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6" descr="filter1024">
            <a:extLst>
              <a:ext uri="{FF2B5EF4-FFF2-40B4-BE49-F238E27FC236}">
                <a16:creationId xmlns:a16="http://schemas.microsoft.com/office/drawing/2014/main" id="{D0795362-46D9-624C-9E3A-4C2F2C18C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1373188"/>
            <a:ext cx="3140075"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a:extLst>
              <a:ext uri="{FF2B5EF4-FFF2-40B4-BE49-F238E27FC236}">
                <a16:creationId xmlns:a16="http://schemas.microsoft.com/office/drawing/2014/main" id="{A7EC37A7-2541-9948-92F7-CF69C1C4699E}"/>
              </a:ext>
            </a:extLst>
          </p:cNvPr>
          <p:cNvSpPr>
            <a:spLocks noGrp="1" noChangeArrowheads="1"/>
          </p:cNvSpPr>
          <p:nvPr>
            <p:ph type="title"/>
          </p:nvPr>
        </p:nvSpPr>
        <p:spPr>
          <a:xfrm>
            <a:off x="114300" y="0"/>
            <a:ext cx="8991600" cy="1143000"/>
          </a:xfrm>
        </p:spPr>
        <p:txBody>
          <a:bodyPr/>
          <a:lstStyle/>
          <a:p>
            <a:pPr>
              <a:defRPr/>
            </a:pPr>
            <a:r>
              <a:rPr lang="en-US" altLang="en-US"/>
              <a:t>Filter Properties -Light Transmission</a:t>
            </a:r>
          </a:p>
        </p:txBody>
      </p:sp>
      <p:sp>
        <p:nvSpPr>
          <p:cNvPr id="32772" name="Rectangle 3">
            <a:extLst>
              <a:ext uri="{FF2B5EF4-FFF2-40B4-BE49-F238E27FC236}">
                <a16:creationId xmlns:a16="http://schemas.microsoft.com/office/drawing/2014/main" id="{C8F815B3-5710-8A41-9DB2-63F8D58E812E}"/>
              </a:ext>
            </a:extLst>
          </p:cNvPr>
          <p:cNvSpPr>
            <a:spLocks noChangeArrowheads="1"/>
          </p:cNvSpPr>
          <p:nvPr/>
        </p:nvSpPr>
        <p:spPr bwMode="auto">
          <a:xfrm>
            <a:off x="1089025" y="2455863"/>
            <a:ext cx="5024438" cy="3476625"/>
          </a:xfrm>
          <a:prstGeom prst="rect">
            <a:avLst/>
          </a:prstGeom>
          <a:solidFill>
            <a:schemeClr val="accent1"/>
          </a:solidFill>
          <a:ln w="57150">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2773" name="Text Box 7">
            <a:extLst>
              <a:ext uri="{FF2B5EF4-FFF2-40B4-BE49-F238E27FC236}">
                <a16:creationId xmlns:a16="http://schemas.microsoft.com/office/drawing/2014/main" id="{B59DF7FC-1EFB-3E49-B453-9E18FA29FBA6}"/>
              </a:ext>
            </a:extLst>
          </p:cNvPr>
          <p:cNvSpPr txBox="1">
            <a:spLocks noChangeArrowheads="1"/>
          </p:cNvSpPr>
          <p:nvPr/>
        </p:nvSpPr>
        <p:spPr bwMode="auto">
          <a:xfrm>
            <a:off x="92075" y="3638550"/>
            <a:ext cx="723900" cy="4572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i="0"/>
              <a:t>%T</a:t>
            </a:r>
          </a:p>
        </p:txBody>
      </p:sp>
      <p:sp>
        <p:nvSpPr>
          <p:cNvPr id="32774" name="Text Box 8">
            <a:extLst>
              <a:ext uri="{FF2B5EF4-FFF2-40B4-BE49-F238E27FC236}">
                <a16:creationId xmlns:a16="http://schemas.microsoft.com/office/drawing/2014/main" id="{C07E6E49-BB28-2846-8A06-A9E087EB4592}"/>
              </a:ext>
            </a:extLst>
          </p:cNvPr>
          <p:cNvSpPr txBox="1">
            <a:spLocks noChangeArrowheads="1"/>
          </p:cNvSpPr>
          <p:nvPr/>
        </p:nvSpPr>
        <p:spPr bwMode="auto">
          <a:xfrm>
            <a:off x="2714625" y="5988050"/>
            <a:ext cx="1701800" cy="4572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i="0"/>
              <a:t>Wavelength</a:t>
            </a:r>
          </a:p>
        </p:txBody>
      </p:sp>
      <p:sp>
        <p:nvSpPr>
          <p:cNvPr id="32775" name="Line 9">
            <a:extLst>
              <a:ext uri="{FF2B5EF4-FFF2-40B4-BE49-F238E27FC236}">
                <a16:creationId xmlns:a16="http://schemas.microsoft.com/office/drawing/2014/main" id="{94FDEB36-CA5B-674A-A83D-CA0586A5EAFE}"/>
              </a:ext>
            </a:extLst>
          </p:cNvPr>
          <p:cNvSpPr>
            <a:spLocks noChangeShapeType="1"/>
          </p:cNvSpPr>
          <p:nvPr/>
        </p:nvSpPr>
        <p:spPr bwMode="auto">
          <a:xfrm>
            <a:off x="2486025" y="6432550"/>
            <a:ext cx="2057400" cy="0"/>
          </a:xfrm>
          <a:prstGeom prst="line">
            <a:avLst/>
          </a:prstGeom>
          <a:noFill/>
          <a:ln w="28575">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32776" name="Text Box 10">
            <a:extLst>
              <a:ext uri="{FF2B5EF4-FFF2-40B4-BE49-F238E27FC236}">
                <a16:creationId xmlns:a16="http://schemas.microsoft.com/office/drawing/2014/main" id="{A6A3AECA-E098-5C47-9008-E626F8E6A58C}"/>
              </a:ext>
            </a:extLst>
          </p:cNvPr>
          <p:cNvSpPr txBox="1">
            <a:spLocks noChangeArrowheads="1"/>
          </p:cNvSpPr>
          <p:nvPr/>
        </p:nvSpPr>
        <p:spPr bwMode="auto">
          <a:xfrm>
            <a:off x="466725" y="2355850"/>
            <a:ext cx="698500" cy="366713"/>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800" i="0"/>
              <a:t>100</a:t>
            </a:r>
          </a:p>
        </p:txBody>
      </p:sp>
      <p:sp>
        <p:nvSpPr>
          <p:cNvPr id="32777" name="Text Box 11">
            <a:extLst>
              <a:ext uri="{FF2B5EF4-FFF2-40B4-BE49-F238E27FC236}">
                <a16:creationId xmlns:a16="http://schemas.microsoft.com/office/drawing/2014/main" id="{E2813EFA-DE78-3542-9DA8-C643C02AA578}"/>
              </a:ext>
            </a:extLst>
          </p:cNvPr>
          <p:cNvSpPr txBox="1">
            <a:spLocks noChangeArrowheads="1"/>
          </p:cNvSpPr>
          <p:nvPr/>
        </p:nvSpPr>
        <p:spPr bwMode="auto">
          <a:xfrm>
            <a:off x="682625" y="5632450"/>
            <a:ext cx="279400" cy="366713"/>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800" i="0"/>
              <a:t>0</a:t>
            </a:r>
          </a:p>
        </p:txBody>
      </p:sp>
      <p:sp>
        <p:nvSpPr>
          <p:cNvPr id="32778" name="Text Box 12">
            <a:extLst>
              <a:ext uri="{FF2B5EF4-FFF2-40B4-BE49-F238E27FC236}">
                <a16:creationId xmlns:a16="http://schemas.microsoft.com/office/drawing/2014/main" id="{ABE0E606-8413-324F-A2AB-31D33463E985}"/>
              </a:ext>
            </a:extLst>
          </p:cNvPr>
          <p:cNvSpPr txBox="1">
            <a:spLocks noChangeArrowheads="1"/>
          </p:cNvSpPr>
          <p:nvPr/>
        </p:nvSpPr>
        <p:spPr bwMode="auto">
          <a:xfrm>
            <a:off x="517525" y="4095750"/>
            <a:ext cx="482600" cy="366713"/>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800" i="0"/>
              <a:t>50</a:t>
            </a:r>
          </a:p>
        </p:txBody>
      </p:sp>
      <p:sp>
        <p:nvSpPr>
          <p:cNvPr id="45070" name="Freeform 14">
            <a:extLst>
              <a:ext uri="{FF2B5EF4-FFF2-40B4-BE49-F238E27FC236}">
                <a16:creationId xmlns:a16="http://schemas.microsoft.com/office/drawing/2014/main" id="{8178A261-BC9E-B34E-ADC9-84EEE1AFA808}"/>
              </a:ext>
            </a:extLst>
          </p:cNvPr>
          <p:cNvSpPr>
            <a:spLocks/>
          </p:cNvSpPr>
          <p:nvPr/>
        </p:nvSpPr>
        <p:spPr bwMode="auto">
          <a:xfrm>
            <a:off x="1055688" y="3284538"/>
            <a:ext cx="5046662" cy="2681287"/>
          </a:xfrm>
          <a:custGeom>
            <a:avLst/>
            <a:gdLst>
              <a:gd name="T0" fmla="*/ 2147483646 w 3179"/>
              <a:gd name="T1" fmla="*/ 0 h 1689"/>
              <a:gd name="T2" fmla="*/ 2147483646 w 3179"/>
              <a:gd name="T3" fmla="*/ 2147483646 h 1689"/>
              <a:gd name="T4" fmla="*/ 2147483646 w 3179"/>
              <a:gd name="T5" fmla="*/ 2147483646 h 1689"/>
              <a:gd name="T6" fmla="*/ 2147483646 w 3179"/>
              <a:gd name="T7" fmla="*/ 2147483646 h 1689"/>
              <a:gd name="T8" fmla="*/ 2147483646 w 3179"/>
              <a:gd name="T9" fmla="*/ 2147483646 h 1689"/>
              <a:gd name="T10" fmla="*/ 2147483646 w 3179"/>
              <a:gd name="T11" fmla="*/ 2147483646 h 1689"/>
              <a:gd name="T12" fmla="*/ 2147483646 w 3179"/>
              <a:gd name="T13" fmla="*/ 2147483646 h 1689"/>
              <a:gd name="T14" fmla="*/ 2147483646 w 3179"/>
              <a:gd name="T15" fmla="*/ 2147483646 h 1689"/>
              <a:gd name="T16" fmla="*/ 2147483646 w 3179"/>
              <a:gd name="T17" fmla="*/ 2147483646 h 1689"/>
              <a:gd name="T18" fmla="*/ 2147483646 w 3179"/>
              <a:gd name="T19" fmla="*/ 2147483646 h 1689"/>
              <a:gd name="T20" fmla="*/ 2147483646 w 3179"/>
              <a:gd name="T21" fmla="*/ 2147483646 h 1689"/>
              <a:gd name="T22" fmla="*/ 2147483646 w 3179"/>
              <a:gd name="T23" fmla="*/ 2147483646 h 1689"/>
              <a:gd name="T24" fmla="*/ 2147483646 w 3179"/>
              <a:gd name="T25" fmla="*/ 2147483646 h 1689"/>
              <a:gd name="T26" fmla="*/ 2147483646 w 3179"/>
              <a:gd name="T27" fmla="*/ 2147483646 h 1689"/>
              <a:gd name="T28" fmla="*/ 2147483646 w 3179"/>
              <a:gd name="T29" fmla="*/ 2147483646 h 1689"/>
              <a:gd name="T30" fmla="*/ 2147483646 w 3179"/>
              <a:gd name="T31" fmla="*/ 2147483646 h 1689"/>
              <a:gd name="T32" fmla="*/ 2147483646 w 3179"/>
              <a:gd name="T33" fmla="*/ 2147483646 h 1689"/>
              <a:gd name="T34" fmla="*/ 2147483646 w 3179"/>
              <a:gd name="T35" fmla="*/ 2147483646 h 1689"/>
              <a:gd name="T36" fmla="*/ 2147483646 w 3179"/>
              <a:gd name="T37" fmla="*/ 2147483646 h 1689"/>
              <a:gd name="T38" fmla="*/ 2147483646 w 3179"/>
              <a:gd name="T39" fmla="*/ 2147483646 h 1689"/>
              <a:gd name="T40" fmla="*/ 2147483646 w 3179"/>
              <a:gd name="T41" fmla="*/ 2147483646 h 1689"/>
              <a:gd name="T42" fmla="*/ 2147483646 w 3179"/>
              <a:gd name="T43" fmla="*/ 2147483646 h 1689"/>
              <a:gd name="T44" fmla="*/ 2147483646 w 3179"/>
              <a:gd name="T45" fmla="*/ 2147483646 h 1689"/>
              <a:gd name="T46" fmla="*/ 2147483646 w 3179"/>
              <a:gd name="T47" fmla="*/ 2147483646 h 1689"/>
              <a:gd name="T48" fmla="*/ 2147483646 w 3179"/>
              <a:gd name="T49" fmla="*/ 2147483646 h 1689"/>
              <a:gd name="T50" fmla="*/ 2147483646 w 3179"/>
              <a:gd name="T51" fmla="*/ 2147483646 h 16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79" h="1689">
                <a:moveTo>
                  <a:pt x="20" y="0"/>
                </a:moveTo>
                <a:cubicBezTo>
                  <a:pt x="189" y="28"/>
                  <a:pt x="260" y="24"/>
                  <a:pt x="427" y="28"/>
                </a:cubicBezTo>
                <a:cubicBezTo>
                  <a:pt x="464" y="53"/>
                  <a:pt x="556" y="65"/>
                  <a:pt x="568" y="105"/>
                </a:cubicBezTo>
                <a:cubicBezTo>
                  <a:pt x="574" y="124"/>
                  <a:pt x="599" y="215"/>
                  <a:pt x="607" y="233"/>
                </a:cubicBezTo>
                <a:cubicBezTo>
                  <a:pt x="661" y="352"/>
                  <a:pt x="696" y="732"/>
                  <a:pt x="696" y="745"/>
                </a:cubicBezTo>
                <a:cubicBezTo>
                  <a:pt x="714" y="911"/>
                  <a:pt x="701" y="1005"/>
                  <a:pt x="722" y="1180"/>
                </a:cubicBezTo>
                <a:cubicBezTo>
                  <a:pt x="729" y="1250"/>
                  <a:pt x="746" y="1521"/>
                  <a:pt x="760" y="1590"/>
                </a:cubicBezTo>
                <a:cubicBezTo>
                  <a:pt x="766" y="1665"/>
                  <a:pt x="805" y="1601"/>
                  <a:pt x="850" y="1668"/>
                </a:cubicBezTo>
                <a:cubicBezTo>
                  <a:pt x="927" y="1681"/>
                  <a:pt x="991" y="1649"/>
                  <a:pt x="1080" y="1655"/>
                </a:cubicBezTo>
                <a:cubicBezTo>
                  <a:pt x="1182" y="1681"/>
                  <a:pt x="1239" y="1649"/>
                  <a:pt x="1375" y="1655"/>
                </a:cubicBezTo>
                <a:cubicBezTo>
                  <a:pt x="1480" y="1655"/>
                  <a:pt x="1453" y="1627"/>
                  <a:pt x="1490" y="1630"/>
                </a:cubicBezTo>
                <a:cubicBezTo>
                  <a:pt x="1551" y="1622"/>
                  <a:pt x="1571" y="1669"/>
                  <a:pt x="1631" y="1655"/>
                </a:cubicBezTo>
                <a:cubicBezTo>
                  <a:pt x="1645" y="1652"/>
                  <a:pt x="1695" y="1665"/>
                  <a:pt x="1700" y="1656"/>
                </a:cubicBezTo>
                <a:cubicBezTo>
                  <a:pt x="1709" y="1639"/>
                  <a:pt x="1732" y="1608"/>
                  <a:pt x="1732" y="1608"/>
                </a:cubicBezTo>
                <a:cubicBezTo>
                  <a:pt x="1747" y="1330"/>
                  <a:pt x="1726" y="1042"/>
                  <a:pt x="1772" y="768"/>
                </a:cubicBezTo>
                <a:cubicBezTo>
                  <a:pt x="1775" y="667"/>
                  <a:pt x="1763" y="448"/>
                  <a:pt x="1812" y="320"/>
                </a:cubicBezTo>
                <a:cubicBezTo>
                  <a:pt x="1820" y="299"/>
                  <a:pt x="1847" y="266"/>
                  <a:pt x="1857" y="245"/>
                </a:cubicBezTo>
                <a:cubicBezTo>
                  <a:pt x="1868" y="180"/>
                  <a:pt x="1855" y="231"/>
                  <a:pt x="1876" y="168"/>
                </a:cubicBezTo>
                <a:cubicBezTo>
                  <a:pt x="1885" y="140"/>
                  <a:pt x="1926" y="131"/>
                  <a:pt x="1948" y="120"/>
                </a:cubicBezTo>
                <a:cubicBezTo>
                  <a:pt x="2053" y="68"/>
                  <a:pt x="2091" y="43"/>
                  <a:pt x="2212" y="32"/>
                </a:cubicBezTo>
                <a:cubicBezTo>
                  <a:pt x="2369" y="17"/>
                  <a:pt x="2731" y="33"/>
                  <a:pt x="2892" y="32"/>
                </a:cubicBezTo>
                <a:cubicBezTo>
                  <a:pt x="2991" y="29"/>
                  <a:pt x="3078" y="18"/>
                  <a:pt x="3177" y="23"/>
                </a:cubicBezTo>
                <a:lnTo>
                  <a:pt x="3179" y="1663"/>
                </a:lnTo>
                <a:cubicBezTo>
                  <a:pt x="2939" y="1663"/>
                  <a:pt x="2796" y="1676"/>
                  <a:pt x="2642" y="1676"/>
                </a:cubicBezTo>
                <a:cubicBezTo>
                  <a:pt x="2629" y="1689"/>
                  <a:pt x="252" y="1684"/>
                  <a:pt x="12" y="1688"/>
                </a:cubicBezTo>
                <a:cubicBezTo>
                  <a:pt x="0" y="412"/>
                  <a:pt x="20" y="361"/>
                  <a:pt x="24" y="12"/>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1" name="Text Box 15">
            <a:extLst>
              <a:ext uri="{FF2B5EF4-FFF2-40B4-BE49-F238E27FC236}">
                <a16:creationId xmlns:a16="http://schemas.microsoft.com/office/drawing/2014/main" id="{F54DEC81-4489-4A44-8588-605B2B171842}"/>
              </a:ext>
            </a:extLst>
          </p:cNvPr>
          <p:cNvSpPr txBox="1">
            <a:spLocks noChangeArrowheads="1"/>
          </p:cNvSpPr>
          <p:nvPr/>
        </p:nvSpPr>
        <p:spPr bwMode="auto">
          <a:xfrm>
            <a:off x="4506913" y="3687763"/>
            <a:ext cx="1409700" cy="45720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b="1" i="0">
                <a:solidFill>
                  <a:schemeClr val="bg1"/>
                </a:solidFill>
              </a:rPr>
              <a:t>Notch</a:t>
            </a:r>
          </a:p>
        </p:txBody>
      </p:sp>
      <p:grpSp>
        <p:nvGrpSpPr>
          <p:cNvPr id="45060" name="Group 4">
            <a:extLst>
              <a:ext uri="{FF2B5EF4-FFF2-40B4-BE49-F238E27FC236}">
                <a16:creationId xmlns:a16="http://schemas.microsoft.com/office/drawing/2014/main" id="{4294B5CF-0B4A-E742-B538-87D47BEB354A}"/>
              </a:ext>
            </a:extLst>
          </p:cNvPr>
          <p:cNvGrpSpPr>
            <a:grpSpLocks/>
          </p:cNvGrpSpPr>
          <p:nvPr/>
        </p:nvGrpSpPr>
        <p:grpSpPr bwMode="auto">
          <a:xfrm>
            <a:off x="1085850" y="3719513"/>
            <a:ext cx="3201988" cy="2255837"/>
            <a:chOff x="1326" y="2355"/>
            <a:chExt cx="2017" cy="1421"/>
          </a:xfrm>
        </p:grpSpPr>
        <p:sp>
          <p:nvSpPr>
            <p:cNvPr id="70670" name="Freeform 5">
              <a:extLst>
                <a:ext uri="{FF2B5EF4-FFF2-40B4-BE49-F238E27FC236}">
                  <a16:creationId xmlns:a16="http://schemas.microsoft.com/office/drawing/2014/main" id="{4BAC6240-81CC-8243-A13B-559D3C39FF6D}"/>
                </a:ext>
              </a:extLst>
            </p:cNvPr>
            <p:cNvSpPr>
              <a:spLocks/>
            </p:cNvSpPr>
            <p:nvPr/>
          </p:nvSpPr>
          <p:spPr bwMode="auto">
            <a:xfrm>
              <a:off x="1326" y="2355"/>
              <a:ext cx="2017" cy="1421"/>
            </a:xfrm>
            <a:custGeom>
              <a:avLst/>
              <a:gdLst>
                <a:gd name="T0" fmla="*/ 17 w 2017"/>
                <a:gd name="T1" fmla="*/ 1410 h 1421"/>
                <a:gd name="T2" fmla="*/ 216 w 2017"/>
                <a:gd name="T3" fmla="*/ 1401 h 1421"/>
                <a:gd name="T4" fmla="*/ 437 w 2017"/>
                <a:gd name="T5" fmla="*/ 1358 h 1421"/>
                <a:gd name="T6" fmla="*/ 647 w 2017"/>
                <a:gd name="T7" fmla="*/ 1200 h 1421"/>
                <a:gd name="T8" fmla="*/ 692 w 2017"/>
                <a:gd name="T9" fmla="*/ 1140 h 1421"/>
                <a:gd name="T10" fmla="*/ 714 w 2017"/>
                <a:gd name="T11" fmla="*/ 1118 h 1421"/>
                <a:gd name="T12" fmla="*/ 744 w 2017"/>
                <a:gd name="T13" fmla="*/ 1073 h 1421"/>
                <a:gd name="T14" fmla="*/ 767 w 2017"/>
                <a:gd name="T15" fmla="*/ 983 h 1421"/>
                <a:gd name="T16" fmla="*/ 786 w 2017"/>
                <a:gd name="T17" fmla="*/ 861 h 1421"/>
                <a:gd name="T18" fmla="*/ 804 w 2017"/>
                <a:gd name="T19" fmla="*/ 780 h 1421"/>
                <a:gd name="T20" fmla="*/ 846 w 2017"/>
                <a:gd name="T21" fmla="*/ 561 h 1421"/>
                <a:gd name="T22" fmla="*/ 887 w 2017"/>
                <a:gd name="T23" fmla="*/ 383 h 1421"/>
                <a:gd name="T24" fmla="*/ 917 w 2017"/>
                <a:gd name="T25" fmla="*/ 285 h 1421"/>
                <a:gd name="T26" fmla="*/ 932 w 2017"/>
                <a:gd name="T27" fmla="*/ 210 h 1421"/>
                <a:gd name="T28" fmla="*/ 969 w 2017"/>
                <a:gd name="T29" fmla="*/ 57 h 1421"/>
                <a:gd name="T30" fmla="*/ 1029 w 2017"/>
                <a:gd name="T31" fmla="*/ 0 h 1421"/>
                <a:gd name="T32" fmla="*/ 1119 w 2017"/>
                <a:gd name="T33" fmla="*/ 8 h 1421"/>
                <a:gd name="T34" fmla="*/ 1167 w 2017"/>
                <a:gd name="T35" fmla="*/ 30 h 1421"/>
                <a:gd name="T36" fmla="*/ 1209 w 2017"/>
                <a:gd name="T37" fmla="*/ 105 h 1421"/>
                <a:gd name="T38" fmla="*/ 1242 w 2017"/>
                <a:gd name="T39" fmla="*/ 321 h 1421"/>
                <a:gd name="T40" fmla="*/ 1314 w 2017"/>
                <a:gd name="T41" fmla="*/ 585 h 1421"/>
                <a:gd name="T42" fmla="*/ 1389 w 2017"/>
                <a:gd name="T43" fmla="*/ 795 h 1421"/>
                <a:gd name="T44" fmla="*/ 1442 w 2017"/>
                <a:gd name="T45" fmla="*/ 930 h 1421"/>
                <a:gd name="T46" fmla="*/ 1539 w 2017"/>
                <a:gd name="T47" fmla="*/ 1152 h 1421"/>
                <a:gd name="T48" fmla="*/ 1622 w 2017"/>
                <a:gd name="T49" fmla="*/ 1275 h 1421"/>
                <a:gd name="T50" fmla="*/ 1667 w 2017"/>
                <a:gd name="T51" fmla="*/ 1290 h 1421"/>
                <a:gd name="T52" fmla="*/ 1758 w 2017"/>
                <a:gd name="T53" fmla="*/ 1341 h 1421"/>
                <a:gd name="T54" fmla="*/ 1902 w 2017"/>
                <a:gd name="T55" fmla="*/ 1392 h 1421"/>
                <a:gd name="T56" fmla="*/ 2007 w 2017"/>
                <a:gd name="T57" fmla="*/ 1404 h 1421"/>
                <a:gd name="T58" fmla="*/ 0 w 2017"/>
                <a:gd name="T59" fmla="*/ 1410 h 14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17" h="1421">
                  <a:moveTo>
                    <a:pt x="17" y="1410"/>
                  </a:moveTo>
                  <a:cubicBezTo>
                    <a:pt x="107" y="1421"/>
                    <a:pt x="102" y="1404"/>
                    <a:pt x="216" y="1401"/>
                  </a:cubicBezTo>
                  <a:cubicBezTo>
                    <a:pt x="267" y="1388"/>
                    <a:pt x="386" y="1370"/>
                    <a:pt x="437" y="1358"/>
                  </a:cubicBezTo>
                  <a:cubicBezTo>
                    <a:pt x="516" y="1318"/>
                    <a:pt x="592" y="1273"/>
                    <a:pt x="647" y="1200"/>
                  </a:cubicBezTo>
                  <a:cubicBezTo>
                    <a:pt x="662" y="1180"/>
                    <a:pt x="674" y="1158"/>
                    <a:pt x="692" y="1140"/>
                  </a:cubicBezTo>
                  <a:cubicBezTo>
                    <a:pt x="699" y="1133"/>
                    <a:pt x="708" y="1126"/>
                    <a:pt x="714" y="1118"/>
                  </a:cubicBezTo>
                  <a:cubicBezTo>
                    <a:pt x="725" y="1104"/>
                    <a:pt x="744" y="1073"/>
                    <a:pt x="744" y="1073"/>
                  </a:cubicBezTo>
                  <a:cubicBezTo>
                    <a:pt x="750" y="1040"/>
                    <a:pt x="756" y="1014"/>
                    <a:pt x="767" y="983"/>
                  </a:cubicBezTo>
                  <a:cubicBezTo>
                    <a:pt x="775" y="933"/>
                    <a:pt x="778" y="911"/>
                    <a:pt x="786" y="861"/>
                  </a:cubicBezTo>
                  <a:cubicBezTo>
                    <a:pt x="789" y="842"/>
                    <a:pt x="800" y="799"/>
                    <a:pt x="804" y="780"/>
                  </a:cubicBezTo>
                  <a:cubicBezTo>
                    <a:pt x="822" y="692"/>
                    <a:pt x="815" y="647"/>
                    <a:pt x="846" y="561"/>
                  </a:cubicBezTo>
                  <a:cubicBezTo>
                    <a:pt x="852" y="513"/>
                    <a:pt x="865" y="426"/>
                    <a:pt x="887" y="383"/>
                  </a:cubicBezTo>
                  <a:cubicBezTo>
                    <a:pt x="893" y="342"/>
                    <a:pt x="899" y="321"/>
                    <a:pt x="917" y="285"/>
                  </a:cubicBezTo>
                  <a:cubicBezTo>
                    <a:pt x="922" y="260"/>
                    <a:pt x="930" y="235"/>
                    <a:pt x="932" y="210"/>
                  </a:cubicBezTo>
                  <a:cubicBezTo>
                    <a:pt x="937" y="158"/>
                    <a:pt x="960" y="109"/>
                    <a:pt x="969" y="57"/>
                  </a:cubicBezTo>
                  <a:cubicBezTo>
                    <a:pt x="974" y="26"/>
                    <a:pt x="1006" y="8"/>
                    <a:pt x="1029" y="0"/>
                  </a:cubicBezTo>
                  <a:cubicBezTo>
                    <a:pt x="1059" y="3"/>
                    <a:pt x="1090" y="0"/>
                    <a:pt x="1119" y="8"/>
                  </a:cubicBezTo>
                  <a:cubicBezTo>
                    <a:pt x="1136" y="13"/>
                    <a:pt x="1167" y="30"/>
                    <a:pt x="1167" y="30"/>
                  </a:cubicBezTo>
                  <a:cubicBezTo>
                    <a:pt x="1185" y="54"/>
                    <a:pt x="1196" y="79"/>
                    <a:pt x="1209" y="105"/>
                  </a:cubicBezTo>
                  <a:cubicBezTo>
                    <a:pt x="1221" y="128"/>
                    <a:pt x="1233" y="297"/>
                    <a:pt x="1242" y="321"/>
                  </a:cubicBezTo>
                  <a:cubicBezTo>
                    <a:pt x="1275" y="438"/>
                    <a:pt x="1259" y="500"/>
                    <a:pt x="1314" y="585"/>
                  </a:cubicBezTo>
                  <a:cubicBezTo>
                    <a:pt x="1338" y="673"/>
                    <a:pt x="1334" y="720"/>
                    <a:pt x="1389" y="795"/>
                  </a:cubicBezTo>
                  <a:cubicBezTo>
                    <a:pt x="1402" y="847"/>
                    <a:pt x="1412" y="886"/>
                    <a:pt x="1442" y="930"/>
                  </a:cubicBezTo>
                  <a:cubicBezTo>
                    <a:pt x="1454" y="1037"/>
                    <a:pt x="1521" y="1113"/>
                    <a:pt x="1539" y="1152"/>
                  </a:cubicBezTo>
                  <a:cubicBezTo>
                    <a:pt x="1550" y="1169"/>
                    <a:pt x="1609" y="1262"/>
                    <a:pt x="1622" y="1275"/>
                  </a:cubicBezTo>
                  <a:cubicBezTo>
                    <a:pt x="1625" y="1278"/>
                    <a:pt x="1664" y="1289"/>
                    <a:pt x="1667" y="1290"/>
                  </a:cubicBezTo>
                  <a:cubicBezTo>
                    <a:pt x="1699" y="1301"/>
                    <a:pt x="1726" y="1330"/>
                    <a:pt x="1758" y="1341"/>
                  </a:cubicBezTo>
                  <a:cubicBezTo>
                    <a:pt x="1803" y="1374"/>
                    <a:pt x="1797" y="1381"/>
                    <a:pt x="1902" y="1392"/>
                  </a:cubicBezTo>
                  <a:cubicBezTo>
                    <a:pt x="1922" y="1399"/>
                    <a:pt x="1984" y="1404"/>
                    <a:pt x="2007" y="1404"/>
                  </a:cubicBezTo>
                  <a:cubicBezTo>
                    <a:pt x="2017" y="1404"/>
                    <a:pt x="418" y="1409"/>
                    <a:pt x="0" y="1410"/>
                  </a:cubicBezTo>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4" name="Text Box 6">
              <a:extLst>
                <a:ext uri="{FF2B5EF4-FFF2-40B4-BE49-F238E27FC236}">
                  <a16:creationId xmlns:a16="http://schemas.microsoft.com/office/drawing/2014/main" id="{DF9C38C2-AC4B-3244-8AD0-E314004E2346}"/>
                </a:ext>
              </a:extLst>
            </p:cNvPr>
            <p:cNvSpPr txBox="1">
              <a:spLocks noChangeArrowheads="1"/>
            </p:cNvSpPr>
            <p:nvPr/>
          </p:nvSpPr>
          <p:spPr bwMode="auto">
            <a:xfrm rot="-5400000">
              <a:off x="1904" y="2952"/>
              <a:ext cx="984" cy="288"/>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b="1" i="0"/>
                <a:t>Bandpass</a:t>
              </a:r>
            </a:p>
          </p:txBody>
        </p:sp>
      </p:grpSp>
      <p:sp>
        <p:nvSpPr>
          <p:cNvPr id="32782" name="Rectangle 17">
            <a:extLst>
              <a:ext uri="{FF2B5EF4-FFF2-40B4-BE49-F238E27FC236}">
                <a16:creationId xmlns:a16="http://schemas.microsoft.com/office/drawing/2014/main" id="{D4A21C57-FBD7-944E-9A34-D703C7FFB548}"/>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060"/>
                                        </p:tgtEl>
                                        <p:attrNameLst>
                                          <p:attrName>style.visibility</p:attrName>
                                        </p:attrNameLst>
                                      </p:cBhvr>
                                      <p:to>
                                        <p:strVal val="visible"/>
                                      </p:to>
                                    </p:set>
                                  </p:childTnLst>
                                  <p:subTnLst>
                                    <p:set>
                                      <p:cBhvr override="childStyle">
                                        <p:cTn dur="1" fill="hold" display="0" masterRel="nextClick" afterEffect="1"/>
                                        <p:tgtEl>
                                          <p:spTgt spid="45060"/>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45070"/>
                                        </p:tgtEl>
                                        <p:attrNameLst>
                                          <p:attrName>style.visibility</p:attrName>
                                        </p:attrNameLst>
                                      </p:cBhvr>
                                      <p:to>
                                        <p:strVal val="visible"/>
                                      </p:to>
                                    </p:set>
                                    <p:animEffect transition="in" filter="wipe(up)">
                                      <p:cBhvr>
                                        <p:cTn id="11" dur="500"/>
                                        <p:tgtEl>
                                          <p:spTgt spid="45070"/>
                                        </p:tgtEl>
                                      </p:cBhvr>
                                    </p:animEffect>
                                  </p:childTnLst>
                                </p:cTn>
                              </p:par>
                              <p:par>
                                <p:cTn id="12" presetID="1" presetClass="entr" presetSubtype="0" fill="hold" grpId="0" nodeType="withEffect">
                                  <p:stCondLst>
                                    <p:cond delay="0"/>
                                  </p:stCondLst>
                                  <p:childTnLst>
                                    <p:set>
                                      <p:cBhvr>
                                        <p:cTn id="13" dur="1" fill="hold">
                                          <p:stCondLst>
                                            <p:cond delay="499"/>
                                          </p:stCondLst>
                                        </p:cTn>
                                        <p:tgtEl>
                                          <p:spTgt spid="450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1"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23370-5E28-4848-B8EB-5FC1B5A83D70}"/>
              </a:ext>
            </a:extLst>
          </p:cNvPr>
          <p:cNvSpPr>
            <a:spLocks noGrp="1"/>
          </p:cNvSpPr>
          <p:nvPr>
            <p:ph type="title"/>
          </p:nvPr>
        </p:nvSpPr>
        <p:spPr>
          <a:xfrm>
            <a:off x="431800" y="190500"/>
            <a:ext cx="7772400" cy="1143000"/>
          </a:xfrm>
        </p:spPr>
        <p:txBody>
          <a:bodyPr/>
          <a:lstStyle/>
          <a:p>
            <a:r>
              <a:rPr lang="en-US" sz="3600" dirty="0"/>
              <a:t>Microscope Fluorescence Filter Blocks</a:t>
            </a:r>
          </a:p>
        </p:txBody>
      </p:sp>
      <p:pic>
        <p:nvPicPr>
          <p:cNvPr id="5" name="Content Placeholder 4">
            <a:extLst>
              <a:ext uri="{FF2B5EF4-FFF2-40B4-BE49-F238E27FC236}">
                <a16:creationId xmlns:a16="http://schemas.microsoft.com/office/drawing/2014/main" id="{66451775-8181-7A4E-A1A2-E1E4904417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394" y="1465943"/>
            <a:ext cx="4911212" cy="4114800"/>
          </a:xfrm>
        </p:spPr>
      </p:pic>
      <p:sp>
        <p:nvSpPr>
          <p:cNvPr id="6" name="TextBox 5">
            <a:extLst>
              <a:ext uri="{FF2B5EF4-FFF2-40B4-BE49-F238E27FC236}">
                <a16:creationId xmlns:a16="http://schemas.microsoft.com/office/drawing/2014/main" id="{76255C69-833C-8C46-BFC2-89FB1936736C}"/>
              </a:ext>
            </a:extLst>
          </p:cNvPr>
          <p:cNvSpPr txBox="1"/>
          <p:nvPr/>
        </p:nvSpPr>
        <p:spPr>
          <a:xfrm>
            <a:off x="2663372" y="6109900"/>
            <a:ext cx="6416565" cy="276999"/>
          </a:xfrm>
          <a:prstGeom prst="rect">
            <a:avLst/>
          </a:prstGeom>
          <a:noFill/>
        </p:spPr>
        <p:txBody>
          <a:bodyPr wrap="none" rtlCol="0">
            <a:spAutoFit/>
          </a:bodyPr>
          <a:lstStyle/>
          <a:p>
            <a:r>
              <a:rPr lang="en-US" sz="1200" dirty="0">
                <a:solidFill>
                  <a:schemeClr val="accent1">
                    <a:lumMod val="75000"/>
                  </a:schemeClr>
                </a:solidFill>
              </a:rPr>
              <a:t>https://</a:t>
            </a:r>
            <a:r>
              <a:rPr lang="en-US" sz="1200" dirty="0" err="1">
                <a:solidFill>
                  <a:schemeClr val="accent1">
                    <a:lumMod val="75000"/>
                  </a:schemeClr>
                </a:solidFill>
              </a:rPr>
              <a:t>www.olympus-lifescience.com</a:t>
            </a:r>
            <a:r>
              <a:rPr lang="en-US" sz="1200" dirty="0">
                <a:solidFill>
                  <a:schemeClr val="accent1">
                    <a:lumMod val="75000"/>
                  </a:schemeClr>
                </a:solidFill>
              </a:rPr>
              <a:t>/</a:t>
            </a:r>
            <a:r>
              <a:rPr lang="en-US" sz="1200" dirty="0" err="1">
                <a:solidFill>
                  <a:schemeClr val="accent1">
                    <a:lumMod val="75000"/>
                  </a:schemeClr>
                </a:solidFill>
              </a:rPr>
              <a:t>en</a:t>
            </a:r>
            <a:r>
              <a:rPr lang="en-US" sz="1200" dirty="0">
                <a:solidFill>
                  <a:schemeClr val="accent1">
                    <a:lumMod val="75000"/>
                  </a:schemeClr>
                </a:solidFill>
              </a:rPr>
              <a:t>/microscope-resource/primer/techniques/fluorescence/filters/</a:t>
            </a:r>
          </a:p>
        </p:txBody>
      </p:sp>
      <p:pic>
        <p:nvPicPr>
          <p:cNvPr id="8" name="Picture 7">
            <a:extLst>
              <a:ext uri="{FF2B5EF4-FFF2-40B4-BE49-F238E27FC236}">
                <a16:creationId xmlns:a16="http://schemas.microsoft.com/office/drawing/2014/main" id="{F9A6E7EF-6658-3249-B4FE-964CD3537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373" y="1711558"/>
            <a:ext cx="3970564" cy="2010142"/>
          </a:xfrm>
          <a:prstGeom prst="rect">
            <a:avLst/>
          </a:prstGeom>
        </p:spPr>
      </p:pic>
      <p:pic>
        <p:nvPicPr>
          <p:cNvPr id="10" name="Picture 9">
            <a:extLst>
              <a:ext uri="{FF2B5EF4-FFF2-40B4-BE49-F238E27FC236}">
                <a16:creationId xmlns:a16="http://schemas.microsoft.com/office/drawing/2014/main" id="{77DE7DE8-861C-4040-B004-30FC751F0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935" y="4059736"/>
            <a:ext cx="4268002" cy="1899065"/>
          </a:xfrm>
          <a:prstGeom prst="rect">
            <a:avLst/>
          </a:prstGeom>
        </p:spPr>
      </p:pic>
    </p:spTree>
    <p:extLst>
      <p:ext uri="{BB962C8B-B14F-4D97-AF65-F5344CB8AC3E}">
        <p14:creationId xmlns:p14="http://schemas.microsoft.com/office/powerpoint/2010/main" val="42314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DCC8AFD-AD53-814A-87D3-8943F6B5C7F7}"/>
              </a:ext>
            </a:extLst>
          </p:cNvPr>
          <p:cNvSpPr>
            <a:spLocks noGrp="1" noChangeArrowheads="1"/>
          </p:cNvSpPr>
          <p:nvPr>
            <p:ph type="title"/>
          </p:nvPr>
        </p:nvSpPr>
        <p:spPr>
          <a:xfrm>
            <a:off x="0" y="0"/>
            <a:ext cx="9144000" cy="1143000"/>
          </a:xfrm>
        </p:spPr>
        <p:txBody>
          <a:bodyPr/>
          <a:lstStyle/>
          <a:p>
            <a:pPr>
              <a:defRPr/>
            </a:pPr>
            <a:r>
              <a:rPr lang="en-US" altLang="en-US">
                <a:solidFill>
                  <a:schemeClr val="tx1"/>
                </a:solidFill>
              </a:rPr>
              <a:t>Microscope Basics: Magnification</a:t>
            </a:r>
          </a:p>
        </p:txBody>
      </p:sp>
      <p:pic>
        <p:nvPicPr>
          <p:cNvPr id="10242" name="Picture 3" descr="micr008">
            <a:extLst>
              <a:ext uri="{FF2B5EF4-FFF2-40B4-BE49-F238E27FC236}">
                <a16:creationId xmlns:a16="http://schemas.microsoft.com/office/drawing/2014/main" id="{637D62B4-16E9-0A46-BF36-7EE91D98E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1412875"/>
            <a:ext cx="53721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micr027">
            <a:extLst>
              <a:ext uri="{FF2B5EF4-FFF2-40B4-BE49-F238E27FC236}">
                <a16:creationId xmlns:a16="http://schemas.microsoft.com/office/drawing/2014/main" id="{30E78E47-BF66-1747-BCF0-11842BA99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663" y="1765300"/>
            <a:ext cx="4097337"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6">
            <a:extLst>
              <a:ext uri="{FF2B5EF4-FFF2-40B4-BE49-F238E27FC236}">
                <a16:creationId xmlns:a16="http://schemas.microsoft.com/office/drawing/2014/main" id="{7D0A4E37-52A0-DB47-835A-047901C2489B}"/>
              </a:ext>
            </a:extLst>
          </p:cNvPr>
          <p:cNvSpPr txBox="1">
            <a:spLocks noChangeArrowheads="1"/>
          </p:cNvSpPr>
          <p:nvPr/>
        </p:nvSpPr>
        <p:spPr bwMode="auto">
          <a:xfrm>
            <a:off x="273050" y="4452938"/>
            <a:ext cx="4384675" cy="1052512"/>
          </a:xfrm>
          <a:prstGeom prst="rect">
            <a:avLst/>
          </a:prstGeom>
          <a:noFill/>
          <a:ln>
            <a:noFill/>
          </a:ln>
          <a:effec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80000"/>
              </a:lnSpc>
              <a:buFontTx/>
              <a:buNone/>
              <a:defRPr/>
            </a:pPr>
            <a:r>
              <a:rPr lang="en-US" altLang="en-US" sz="1400" b="1" dirty="0">
                <a:solidFill>
                  <a:schemeClr val="tx2"/>
                </a:solidFill>
              </a:rPr>
              <a:t>Images from </a:t>
            </a:r>
            <a:r>
              <a:rPr lang="en-US" altLang="en-US" sz="1400" b="1" dirty="0">
                <a:solidFill>
                  <a:schemeClr val="tx2"/>
                </a:solidFill>
                <a:hlinkClick r:id="rId5"/>
              </a:rPr>
              <a:t>http://micro.magnet.fsu.edu/index.html</a:t>
            </a:r>
            <a:endParaRPr lang="en-US" altLang="en-US" sz="1400" b="1" dirty="0">
              <a:solidFill>
                <a:schemeClr val="tx2"/>
              </a:solidFill>
            </a:endParaRPr>
          </a:p>
          <a:p>
            <a:pPr>
              <a:lnSpc>
                <a:spcPct val="80000"/>
              </a:lnSpc>
              <a:buFontTx/>
              <a:buNone/>
              <a:defRPr/>
            </a:pPr>
            <a:r>
              <a:rPr lang="en-US" altLang="en-US" sz="1400" b="1" dirty="0">
                <a:solidFill>
                  <a:schemeClr val="tx2"/>
                </a:solidFill>
              </a:rPr>
              <a:t>I suggest you visit this site and go through the tutorials – </a:t>
            </a:r>
          </a:p>
          <a:p>
            <a:pPr>
              <a:lnSpc>
                <a:spcPct val="80000"/>
              </a:lnSpc>
              <a:buFontTx/>
              <a:buNone/>
              <a:defRPr/>
            </a:pPr>
            <a:r>
              <a:rPr lang="en-US" altLang="en-US" sz="1400" b="1" dirty="0">
                <a:solidFill>
                  <a:schemeClr val="tx2"/>
                </a:solidFill>
              </a:rPr>
              <a:t>they are excellent!</a:t>
            </a:r>
          </a:p>
          <a:p>
            <a:pPr>
              <a:spcBef>
                <a:spcPct val="0"/>
              </a:spcBef>
              <a:buSzTx/>
              <a:buFontTx/>
              <a:buNone/>
              <a:defRPr/>
            </a:pPr>
            <a:endParaRPr lang="en-US" altLang="en-US" sz="2400" b="1" dirty="0"/>
          </a:p>
        </p:txBody>
      </p:sp>
      <p:sp>
        <p:nvSpPr>
          <p:cNvPr id="5126" name="Rectangle 7">
            <a:extLst>
              <a:ext uri="{FF2B5EF4-FFF2-40B4-BE49-F238E27FC236}">
                <a16:creationId xmlns:a16="http://schemas.microsoft.com/office/drawing/2014/main" id="{AD045094-409B-EA46-83A7-B5987687C6E7}"/>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52A8-DF05-F14D-A0AE-12868158068F}"/>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8BCEEBFB-B79A-2B4C-8F87-CBC95B520DBB}"/>
              </a:ext>
            </a:extLst>
          </p:cNvPr>
          <p:cNvSpPr>
            <a:spLocks noGrp="1"/>
          </p:cNvSpPr>
          <p:nvPr>
            <p:ph idx="1"/>
          </p:nvPr>
        </p:nvSpPr>
        <p:spPr/>
        <p:txBody>
          <a:bodyPr/>
          <a:lstStyle/>
          <a:p>
            <a:pPr>
              <a:defRPr/>
            </a:pPr>
            <a:endParaRPr lang="en-US"/>
          </a:p>
        </p:txBody>
      </p:sp>
      <p:pic>
        <p:nvPicPr>
          <p:cNvPr id="72707" name="Picture 3">
            <a:extLst>
              <a:ext uri="{FF2B5EF4-FFF2-40B4-BE49-F238E27FC236}">
                <a16:creationId xmlns:a16="http://schemas.microsoft.com/office/drawing/2014/main" id="{120D76E6-DF68-7B40-BF97-CBF102B5E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225" y="711200"/>
            <a:ext cx="570865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a:extLst>
              <a:ext uri="{FF2B5EF4-FFF2-40B4-BE49-F238E27FC236}">
                <a16:creationId xmlns:a16="http://schemas.microsoft.com/office/drawing/2014/main" id="{03238EB5-1DA1-6F4B-9D15-6A6E6C713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50" y="309563"/>
            <a:ext cx="10255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Box 5">
            <a:extLst>
              <a:ext uri="{FF2B5EF4-FFF2-40B4-BE49-F238E27FC236}">
                <a16:creationId xmlns:a16="http://schemas.microsoft.com/office/drawing/2014/main" id="{C4518D9D-6A6A-1345-88AE-8B44B1871E08}"/>
              </a:ext>
            </a:extLst>
          </p:cNvPr>
          <p:cNvSpPr txBox="1">
            <a:spLocks noChangeArrowheads="1"/>
          </p:cNvSpPr>
          <p:nvPr/>
        </p:nvSpPr>
        <p:spPr bwMode="auto">
          <a:xfrm>
            <a:off x="5059363" y="6324600"/>
            <a:ext cx="3119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200">
                <a:solidFill>
                  <a:srgbClr val="4242F0"/>
                </a:solidFill>
              </a:rPr>
              <a:t>http://evrogen.com/spectra-viewer/viewer.shtml</a:t>
            </a:r>
          </a:p>
        </p:txBody>
      </p:sp>
      <p:pic>
        <p:nvPicPr>
          <p:cNvPr id="72710" name="Picture 6">
            <a:extLst>
              <a:ext uri="{FF2B5EF4-FFF2-40B4-BE49-F238E27FC236}">
                <a16:creationId xmlns:a16="http://schemas.microsoft.com/office/drawing/2014/main" id="{A40F35C9-7F2C-364E-B051-84696FE043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869950"/>
            <a:ext cx="13208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Box 7">
            <a:extLst>
              <a:ext uri="{FF2B5EF4-FFF2-40B4-BE49-F238E27FC236}">
                <a16:creationId xmlns:a16="http://schemas.microsoft.com/office/drawing/2014/main" id="{BF582ED3-0C4D-5348-9E94-4A919987315A}"/>
              </a:ext>
            </a:extLst>
          </p:cNvPr>
          <p:cNvSpPr txBox="1">
            <a:spLocks noChangeArrowheads="1"/>
          </p:cNvSpPr>
          <p:nvPr/>
        </p:nvSpPr>
        <p:spPr bwMode="auto">
          <a:xfrm>
            <a:off x="209550" y="134938"/>
            <a:ext cx="1260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Example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38C2-A0C0-544E-8389-2B7490969EBA}"/>
              </a:ext>
            </a:extLst>
          </p:cNvPr>
          <p:cNvSpPr>
            <a:spLocks noGrp="1"/>
          </p:cNvSpPr>
          <p:nvPr>
            <p:ph type="title"/>
          </p:nvPr>
        </p:nvSpPr>
        <p:spPr>
          <a:xfrm>
            <a:off x="255588" y="609600"/>
            <a:ext cx="7772400" cy="822325"/>
          </a:xfrm>
        </p:spPr>
        <p:txBody>
          <a:bodyPr/>
          <a:lstStyle/>
          <a:p>
            <a:pPr>
              <a:defRPr/>
            </a:pPr>
            <a:r>
              <a:rPr lang="en-US" sz="3600" dirty="0"/>
              <a:t>Chroma Spectra Viewer  </a:t>
            </a:r>
          </a:p>
        </p:txBody>
      </p:sp>
      <p:pic>
        <p:nvPicPr>
          <p:cNvPr id="4" name="Content Placeholder 3">
            <a:extLst>
              <a:ext uri="{FF2B5EF4-FFF2-40B4-BE49-F238E27FC236}">
                <a16:creationId xmlns:a16="http://schemas.microsoft.com/office/drawing/2014/main" id="{0ABBCC38-3180-D74D-8CD3-ABE73A6D5125}"/>
              </a:ext>
            </a:extLst>
          </p:cNvPr>
          <p:cNvPicPr>
            <a:picLocks noGrp="1" noChangeAspect="1"/>
          </p:cNvPicPr>
          <p:nvPr>
            <p:ph idx="1"/>
          </p:nvPr>
        </p:nvPicPr>
        <p:blipFill>
          <a:blip r:embed="rId2"/>
          <a:stretch>
            <a:fillRect/>
          </a:stretch>
        </p:blipFill>
        <p:spPr>
          <a:xfrm>
            <a:off x="2586038" y="2133600"/>
            <a:ext cx="6557962" cy="4114800"/>
          </a:xfrm>
        </p:spPr>
      </p:pic>
      <p:pic>
        <p:nvPicPr>
          <p:cNvPr id="73731" name="Picture 4">
            <a:extLst>
              <a:ext uri="{FF2B5EF4-FFF2-40B4-BE49-F238E27FC236}">
                <a16:creationId xmlns:a16="http://schemas.microsoft.com/office/drawing/2014/main" id="{8C2E7398-CE2F-4342-B120-0DC06BA23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7638"/>
            <a:ext cx="2938463"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5">
            <a:extLst>
              <a:ext uri="{FF2B5EF4-FFF2-40B4-BE49-F238E27FC236}">
                <a16:creationId xmlns:a16="http://schemas.microsoft.com/office/drawing/2014/main" id="{5A780A3E-1E15-8B4D-8EAC-F495411E243C}"/>
              </a:ext>
            </a:extLst>
          </p:cNvPr>
          <p:cNvSpPr txBox="1">
            <a:spLocks noChangeArrowheads="1"/>
          </p:cNvSpPr>
          <p:nvPr/>
        </p:nvSpPr>
        <p:spPr bwMode="auto">
          <a:xfrm>
            <a:off x="2586038" y="6118225"/>
            <a:ext cx="5770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400">
                <a:solidFill>
                  <a:srgbClr val="4242F0"/>
                </a:solidFill>
              </a:rPr>
              <a:t>https://www.chroma.com/spectra-viewer?fluorochromes=10484&amp;sets=13593</a:t>
            </a:r>
          </a:p>
        </p:txBody>
      </p:sp>
      <p:pic>
        <p:nvPicPr>
          <p:cNvPr id="73733" name="Picture 6">
            <a:extLst>
              <a:ext uri="{FF2B5EF4-FFF2-40B4-BE49-F238E27FC236}">
                <a16:creationId xmlns:a16="http://schemas.microsoft.com/office/drawing/2014/main" id="{35C7B663-CD84-AE4E-8CB6-8ADEF24BB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638" y="198438"/>
            <a:ext cx="1247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Box 7">
            <a:extLst>
              <a:ext uri="{FF2B5EF4-FFF2-40B4-BE49-F238E27FC236}">
                <a16:creationId xmlns:a16="http://schemas.microsoft.com/office/drawing/2014/main" id="{DE57A8A5-6D0F-1B46-AAC9-BD51C07DED44}"/>
              </a:ext>
            </a:extLst>
          </p:cNvPr>
          <p:cNvSpPr txBox="1">
            <a:spLocks noChangeArrowheads="1"/>
          </p:cNvSpPr>
          <p:nvPr/>
        </p:nvSpPr>
        <p:spPr bwMode="auto">
          <a:xfrm>
            <a:off x="377825" y="304800"/>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Example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D5E74-17B5-B141-98BA-FCBE77DDBF83}"/>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6FA2C70D-B18A-A546-8A40-D86B9A6E81F0}"/>
              </a:ext>
            </a:extLst>
          </p:cNvPr>
          <p:cNvSpPr>
            <a:spLocks noGrp="1"/>
          </p:cNvSpPr>
          <p:nvPr>
            <p:ph idx="1"/>
          </p:nvPr>
        </p:nvSpPr>
        <p:spPr/>
        <p:txBody>
          <a:bodyPr/>
          <a:lstStyle/>
          <a:p>
            <a:pPr>
              <a:defRPr/>
            </a:pPr>
            <a:endParaRPr lang="en-US"/>
          </a:p>
        </p:txBody>
      </p:sp>
      <p:pic>
        <p:nvPicPr>
          <p:cNvPr id="74755" name="Picture 3">
            <a:extLst>
              <a:ext uri="{FF2B5EF4-FFF2-40B4-BE49-F238E27FC236}">
                <a16:creationId xmlns:a16="http://schemas.microsoft.com/office/drawing/2014/main" id="{7802E3A0-17B6-1D4F-9673-13A5EAC5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3522663"/>
            <a:ext cx="7888288"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4">
            <a:extLst>
              <a:ext uri="{FF2B5EF4-FFF2-40B4-BE49-F238E27FC236}">
                <a16:creationId xmlns:a16="http://schemas.microsoft.com/office/drawing/2014/main" id="{61F8A002-0C8D-9B45-ABC4-7EE461FF5DB1}"/>
              </a:ext>
            </a:extLst>
          </p:cNvPr>
          <p:cNvSpPr txBox="1">
            <a:spLocks noChangeArrowheads="1"/>
          </p:cNvSpPr>
          <p:nvPr/>
        </p:nvSpPr>
        <p:spPr bwMode="auto">
          <a:xfrm>
            <a:off x="1573213" y="6373813"/>
            <a:ext cx="75707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200">
                <a:solidFill>
                  <a:srgbClr val="4242F0"/>
                </a:solidFill>
              </a:rPr>
              <a:t>https://www.thermofisher.com/us/en/home/life-science/cell-analysis/labeling-chemistry/fluorescence-spectraviewer.html</a:t>
            </a:r>
          </a:p>
        </p:txBody>
      </p:sp>
      <p:pic>
        <p:nvPicPr>
          <p:cNvPr id="74757" name="Picture 5">
            <a:extLst>
              <a:ext uri="{FF2B5EF4-FFF2-40B4-BE49-F238E27FC236}">
                <a16:creationId xmlns:a16="http://schemas.microsoft.com/office/drawing/2014/main" id="{6144D659-F6F9-FB4E-9D5C-583E87970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0" y="260350"/>
            <a:ext cx="16319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Box 6">
            <a:extLst>
              <a:ext uri="{FF2B5EF4-FFF2-40B4-BE49-F238E27FC236}">
                <a16:creationId xmlns:a16="http://schemas.microsoft.com/office/drawing/2014/main" id="{C4C48BF0-FE14-3040-88E3-140D21CB81DC}"/>
              </a:ext>
            </a:extLst>
          </p:cNvPr>
          <p:cNvSpPr txBox="1">
            <a:spLocks noChangeArrowheads="1"/>
          </p:cNvSpPr>
          <p:nvPr/>
        </p:nvSpPr>
        <p:spPr bwMode="auto">
          <a:xfrm>
            <a:off x="317500" y="260350"/>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Example</a:t>
            </a:r>
          </a:p>
        </p:txBody>
      </p:sp>
      <p:sp>
        <p:nvSpPr>
          <p:cNvPr id="74759" name="TextBox 7">
            <a:extLst>
              <a:ext uri="{FF2B5EF4-FFF2-40B4-BE49-F238E27FC236}">
                <a16:creationId xmlns:a16="http://schemas.microsoft.com/office/drawing/2014/main" id="{3CA910F8-4A31-7248-88BE-57EB82C0F4C2}"/>
              </a:ext>
            </a:extLst>
          </p:cNvPr>
          <p:cNvSpPr txBox="1">
            <a:spLocks noChangeArrowheads="1"/>
          </p:cNvSpPr>
          <p:nvPr/>
        </p:nvSpPr>
        <p:spPr bwMode="auto">
          <a:xfrm>
            <a:off x="685800" y="4038600"/>
            <a:ext cx="2300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a:t>Mercury Lamp Excitation</a:t>
            </a:r>
          </a:p>
        </p:txBody>
      </p:sp>
      <p:pic>
        <p:nvPicPr>
          <p:cNvPr id="74760" name="Picture 8">
            <a:extLst>
              <a:ext uri="{FF2B5EF4-FFF2-40B4-BE49-F238E27FC236}">
                <a16:creationId xmlns:a16="http://schemas.microsoft.com/office/drawing/2014/main" id="{140B3D2F-5D7F-6F49-9886-FAE6D2119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722313"/>
            <a:ext cx="7167563"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TextBox 9">
            <a:extLst>
              <a:ext uri="{FF2B5EF4-FFF2-40B4-BE49-F238E27FC236}">
                <a16:creationId xmlns:a16="http://schemas.microsoft.com/office/drawing/2014/main" id="{EAE7FA82-FF41-4B41-840F-A9D2A4E17A9E}"/>
              </a:ext>
            </a:extLst>
          </p:cNvPr>
          <p:cNvSpPr txBox="1">
            <a:spLocks noChangeArrowheads="1"/>
          </p:cNvSpPr>
          <p:nvPr/>
        </p:nvSpPr>
        <p:spPr bwMode="auto">
          <a:xfrm>
            <a:off x="1036638" y="168275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a:t>633nm Laser Excitation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A39C-8369-C142-AD87-E4BDBDA3B783}"/>
              </a:ext>
            </a:extLst>
          </p:cNvPr>
          <p:cNvSpPr>
            <a:spLocks noGrp="1"/>
          </p:cNvSpPr>
          <p:nvPr>
            <p:ph type="title"/>
          </p:nvPr>
        </p:nvSpPr>
        <p:spPr>
          <a:xfrm>
            <a:off x="525463" y="441325"/>
            <a:ext cx="7772400" cy="1143000"/>
          </a:xfrm>
        </p:spPr>
        <p:txBody>
          <a:bodyPr/>
          <a:lstStyle/>
          <a:p>
            <a:pPr>
              <a:defRPr/>
            </a:pPr>
            <a:r>
              <a:rPr lang="en-US" sz="3600" dirty="0"/>
              <a:t>BD Spectrum Viewer</a:t>
            </a:r>
          </a:p>
        </p:txBody>
      </p:sp>
      <p:sp>
        <p:nvSpPr>
          <p:cNvPr id="3" name="Content Placeholder 2">
            <a:extLst>
              <a:ext uri="{FF2B5EF4-FFF2-40B4-BE49-F238E27FC236}">
                <a16:creationId xmlns:a16="http://schemas.microsoft.com/office/drawing/2014/main" id="{61A9944C-252F-A145-86D0-C4A7BB0E66CE}"/>
              </a:ext>
            </a:extLst>
          </p:cNvPr>
          <p:cNvSpPr>
            <a:spLocks noGrp="1"/>
          </p:cNvSpPr>
          <p:nvPr>
            <p:ph idx="1"/>
          </p:nvPr>
        </p:nvSpPr>
        <p:spPr/>
        <p:txBody>
          <a:bodyPr/>
          <a:lstStyle/>
          <a:p>
            <a:pPr>
              <a:defRPr/>
            </a:pPr>
            <a:endParaRPr lang="en-US"/>
          </a:p>
        </p:txBody>
      </p:sp>
      <p:pic>
        <p:nvPicPr>
          <p:cNvPr id="75779" name="Picture 3">
            <a:extLst>
              <a:ext uri="{FF2B5EF4-FFF2-40B4-BE49-F238E27FC236}">
                <a16:creationId xmlns:a16="http://schemas.microsoft.com/office/drawing/2014/main" id="{BDFD14D2-D555-394B-AD11-F3E75DD02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415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a:extLst>
              <a:ext uri="{FF2B5EF4-FFF2-40B4-BE49-F238E27FC236}">
                <a16:creationId xmlns:a16="http://schemas.microsoft.com/office/drawing/2014/main" id="{A478970A-6E62-EA4B-BE17-F2DC9D2BB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400" y="57150"/>
            <a:ext cx="18986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5">
            <a:extLst>
              <a:ext uri="{FF2B5EF4-FFF2-40B4-BE49-F238E27FC236}">
                <a16:creationId xmlns:a16="http://schemas.microsoft.com/office/drawing/2014/main" id="{B8F60E0E-1AB9-C94B-AC9A-E641A1AC46A9}"/>
              </a:ext>
            </a:extLst>
          </p:cNvPr>
          <p:cNvSpPr txBox="1">
            <a:spLocks noChangeArrowheads="1"/>
          </p:cNvSpPr>
          <p:nvPr/>
        </p:nvSpPr>
        <p:spPr bwMode="auto">
          <a:xfrm>
            <a:off x="5457825" y="6484938"/>
            <a:ext cx="3359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200">
                <a:solidFill>
                  <a:srgbClr val="4242F0"/>
                </a:solidFill>
              </a:rPr>
              <a:t>http://www.bdbiosciences.com/us/s/spectrumviewer</a:t>
            </a:r>
          </a:p>
        </p:txBody>
      </p:sp>
      <p:sp>
        <p:nvSpPr>
          <p:cNvPr id="75782" name="TextBox 6">
            <a:extLst>
              <a:ext uri="{FF2B5EF4-FFF2-40B4-BE49-F238E27FC236}">
                <a16:creationId xmlns:a16="http://schemas.microsoft.com/office/drawing/2014/main" id="{7EA1411D-705D-3A4B-94F1-A29BB386E734}"/>
              </a:ext>
            </a:extLst>
          </p:cNvPr>
          <p:cNvSpPr txBox="1">
            <a:spLocks noChangeArrowheads="1"/>
          </p:cNvSpPr>
          <p:nvPr/>
        </p:nvSpPr>
        <p:spPr bwMode="auto">
          <a:xfrm>
            <a:off x="434975" y="276225"/>
            <a:ext cx="1258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Example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AA493-7B2F-FA4C-B4EB-186C30765501}"/>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57056DBD-2979-5242-B5B2-A45D3AB2E7D3}"/>
              </a:ext>
            </a:extLst>
          </p:cNvPr>
          <p:cNvSpPr>
            <a:spLocks noGrp="1"/>
          </p:cNvSpPr>
          <p:nvPr>
            <p:ph idx="1"/>
          </p:nvPr>
        </p:nvSpPr>
        <p:spPr/>
        <p:txBody>
          <a:bodyPr/>
          <a:lstStyle/>
          <a:p>
            <a:pPr>
              <a:defRPr/>
            </a:pPr>
            <a:endParaRPr lang="en-US"/>
          </a:p>
        </p:txBody>
      </p:sp>
      <p:pic>
        <p:nvPicPr>
          <p:cNvPr id="76803" name="Picture 3">
            <a:extLst>
              <a:ext uri="{FF2B5EF4-FFF2-40B4-BE49-F238E27FC236}">
                <a16:creationId xmlns:a16="http://schemas.microsoft.com/office/drawing/2014/main" id="{3F65BDF9-1F87-F84D-B3DC-A79F40182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91440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a:extLst>
              <a:ext uri="{FF2B5EF4-FFF2-40B4-BE49-F238E27FC236}">
                <a16:creationId xmlns:a16="http://schemas.microsoft.com/office/drawing/2014/main" id="{F13845B8-1298-CD42-9715-67AD91C87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292225"/>
            <a:ext cx="3327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a:extLst>
              <a:ext uri="{FF2B5EF4-FFF2-40B4-BE49-F238E27FC236}">
                <a16:creationId xmlns:a16="http://schemas.microsoft.com/office/drawing/2014/main" id="{72FB1BCA-D486-DE4E-B4D8-802B59EF6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1058863"/>
            <a:ext cx="9779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extBox 6">
            <a:extLst>
              <a:ext uri="{FF2B5EF4-FFF2-40B4-BE49-F238E27FC236}">
                <a16:creationId xmlns:a16="http://schemas.microsoft.com/office/drawing/2014/main" id="{7CC813EF-9A4E-E441-BD00-C72EF4C995A9}"/>
              </a:ext>
            </a:extLst>
          </p:cNvPr>
          <p:cNvSpPr txBox="1">
            <a:spLocks noChangeArrowheads="1"/>
          </p:cNvSpPr>
          <p:nvPr/>
        </p:nvSpPr>
        <p:spPr bwMode="auto">
          <a:xfrm>
            <a:off x="903288" y="1157288"/>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Dyes</a:t>
            </a:r>
          </a:p>
        </p:txBody>
      </p:sp>
      <p:sp>
        <p:nvSpPr>
          <p:cNvPr id="76807" name="TextBox 7">
            <a:extLst>
              <a:ext uri="{FF2B5EF4-FFF2-40B4-BE49-F238E27FC236}">
                <a16:creationId xmlns:a16="http://schemas.microsoft.com/office/drawing/2014/main" id="{C03BBAE7-24DE-144B-A9DE-2D3BBEFD62BA}"/>
              </a:ext>
            </a:extLst>
          </p:cNvPr>
          <p:cNvSpPr txBox="1">
            <a:spLocks noChangeArrowheads="1"/>
          </p:cNvSpPr>
          <p:nvPr/>
        </p:nvSpPr>
        <p:spPr bwMode="auto">
          <a:xfrm>
            <a:off x="5657850" y="762000"/>
            <a:ext cx="1006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Lasers</a:t>
            </a:r>
          </a:p>
        </p:txBody>
      </p:sp>
      <p:sp>
        <p:nvSpPr>
          <p:cNvPr id="76809" name="TextBox 9">
            <a:extLst>
              <a:ext uri="{FF2B5EF4-FFF2-40B4-BE49-F238E27FC236}">
                <a16:creationId xmlns:a16="http://schemas.microsoft.com/office/drawing/2014/main" id="{75365A34-06D7-FF4D-BC09-B9E82B98DE20}"/>
              </a:ext>
            </a:extLst>
          </p:cNvPr>
          <p:cNvSpPr txBox="1">
            <a:spLocks noChangeArrowheads="1"/>
          </p:cNvSpPr>
          <p:nvPr/>
        </p:nvSpPr>
        <p:spPr bwMode="auto">
          <a:xfrm>
            <a:off x="400050" y="381000"/>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Example</a:t>
            </a:r>
          </a:p>
        </p:txBody>
      </p:sp>
      <p:sp>
        <p:nvSpPr>
          <p:cNvPr id="76810" name="TextBox 3">
            <a:extLst>
              <a:ext uri="{FF2B5EF4-FFF2-40B4-BE49-F238E27FC236}">
                <a16:creationId xmlns:a16="http://schemas.microsoft.com/office/drawing/2014/main" id="{936DF4E7-063A-6947-A670-64F1443F562A}"/>
              </a:ext>
            </a:extLst>
          </p:cNvPr>
          <p:cNvSpPr txBox="1">
            <a:spLocks noChangeArrowheads="1"/>
          </p:cNvSpPr>
          <p:nvPr/>
        </p:nvSpPr>
        <p:spPr bwMode="auto">
          <a:xfrm>
            <a:off x="6067652" y="6455230"/>
            <a:ext cx="28887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200" dirty="0">
                <a:solidFill>
                  <a:srgbClr val="FF0000"/>
                </a:solidFill>
              </a:rPr>
              <a:t>https://</a:t>
            </a:r>
            <a:r>
              <a:rPr lang="en-US" altLang="en-US" sz="1200" dirty="0" err="1">
                <a:solidFill>
                  <a:srgbClr val="FF0000"/>
                </a:solidFill>
              </a:rPr>
              <a:t>www.biolegend.com</a:t>
            </a:r>
            <a:r>
              <a:rPr lang="en-US" altLang="en-US" sz="1200" dirty="0">
                <a:solidFill>
                  <a:srgbClr val="FF0000"/>
                </a:solidFill>
              </a:rPr>
              <a:t>/</a:t>
            </a:r>
            <a:r>
              <a:rPr lang="en-US" altLang="en-US" sz="1200" dirty="0" err="1">
                <a:solidFill>
                  <a:srgbClr val="FF0000"/>
                </a:solidFill>
              </a:rPr>
              <a:t>spectraanalyzer</a:t>
            </a:r>
            <a:endParaRPr lang="en-US" altLang="en-US" sz="1200" dirty="0">
              <a:solidFill>
                <a:srgbClr val="FF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E5F2-C02F-0E40-A631-1FBDF5E19B76}"/>
              </a:ext>
            </a:extLst>
          </p:cNvPr>
          <p:cNvSpPr>
            <a:spLocks noGrp="1"/>
          </p:cNvSpPr>
          <p:nvPr>
            <p:ph type="title"/>
          </p:nvPr>
        </p:nvSpPr>
        <p:spPr>
          <a:xfrm>
            <a:off x="685800" y="190500"/>
            <a:ext cx="7772400" cy="1143000"/>
          </a:xfrm>
        </p:spPr>
        <p:txBody>
          <a:bodyPr/>
          <a:lstStyle/>
          <a:p>
            <a:pPr>
              <a:defRPr/>
            </a:pPr>
            <a:r>
              <a:rPr lang="en-US" sz="3200" dirty="0"/>
              <a:t>We can learn about dyes and filters by going to several sites to reveal properties</a:t>
            </a:r>
          </a:p>
        </p:txBody>
      </p:sp>
      <p:sp>
        <p:nvSpPr>
          <p:cNvPr id="3" name="Content Placeholder 2">
            <a:extLst>
              <a:ext uri="{FF2B5EF4-FFF2-40B4-BE49-F238E27FC236}">
                <a16:creationId xmlns:a16="http://schemas.microsoft.com/office/drawing/2014/main" id="{F9C792E2-7B28-A84D-9A50-14D9DD9D710A}"/>
              </a:ext>
            </a:extLst>
          </p:cNvPr>
          <p:cNvSpPr>
            <a:spLocks noGrp="1"/>
          </p:cNvSpPr>
          <p:nvPr>
            <p:ph idx="1"/>
          </p:nvPr>
        </p:nvSpPr>
        <p:spPr>
          <a:xfrm>
            <a:off x="893536" y="1514928"/>
            <a:ext cx="7772400" cy="4114800"/>
          </a:xfrm>
        </p:spPr>
        <p:txBody>
          <a:bodyPr/>
          <a:lstStyle/>
          <a:p>
            <a:pPr>
              <a:defRPr/>
            </a:pPr>
            <a:r>
              <a:rPr lang="en-US" sz="1800" dirty="0" err="1"/>
              <a:t>BioLegend</a:t>
            </a:r>
            <a:r>
              <a:rPr lang="en-US" sz="1800" dirty="0"/>
              <a:t>: </a:t>
            </a:r>
            <a:r>
              <a:rPr lang="en-US" sz="1800" dirty="0">
                <a:hlinkClick r:id="rId2"/>
              </a:rPr>
              <a:t>https://www.biolegend.com/spectraanalyzer</a:t>
            </a:r>
            <a:r>
              <a:rPr lang="en-US" sz="1800" dirty="0"/>
              <a:t> </a:t>
            </a:r>
          </a:p>
          <a:p>
            <a:pPr>
              <a:defRPr/>
            </a:pPr>
            <a:r>
              <a:rPr lang="en-US" sz="1800" dirty="0"/>
              <a:t>BD: </a:t>
            </a:r>
            <a:r>
              <a:rPr lang="en-US" sz="1800" dirty="0">
                <a:hlinkClick r:id="rId3"/>
              </a:rPr>
              <a:t>http://www.bdbiosciences.com/us/s/spectrumviewer</a:t>
            </a:r>
            <a:r>
              <a:rPr lang="en-US" sz="1800" dirty="0"/>
              <a:t> </a:t>
            </a:r>
          </a:p>
          <a:p>
            <a:pPr>
              <a:defRPr/>
            </a:pPr>
            <a:r>
              <a:rPr lang="en-US" sz="1800" dirty="0"/>
              <a:t>Thermo: </a:t>
            </a:r>
            <a:r>
              <a:rPr lang="en-US" sz="1800" dirty="0">
                <a:hlinkClick r:id="rId4"/>
              </a:rPr>
              <a:t>https://www.thermofisher.com/us/en/home/life-science/cell-analysis/labeling-chemistry/fluorescence-spectraviewer.html</a:t>
            </a:r>
            <a:endParaRPr lang="en-US" sz="1800" dirty="0"/>
          </a:p>
          <a:p>
            <a:pPr>
              <a:defRPr/>
            </a:pPr>
            <a:r>
              <a:rPr lang="en-US" sz="1800" dirty="0"/>
              <a:t>Thermo have a Legacy Viewer </a:t>
            </a:r>
            <a:r>
              <a:rPr lang="en-US" sz="1800" dirty="0">
                <a:solidFill>
                  <a:schemeClr val="accent1">
                    <a:lumMod val="75000"/>
                  </a:schemeClr>
                </a:solidFill>
              </a:rPr>
              <a:t>WHICH IS MUCH BETTER!!!</a:t>
            </a:r>
          </a:p>
          <a:p>
            <a:pPr marL="0" indent="0">
              <a:buNone/>
              <a:defRPr/>
            </a:pPr>
            <a:r>
              <a:rPr lang="en-US" sz="1800" dirty="0"/>
              <a:t>	</a:t>
            </a:r>
            <a:r>
              <a:rPr lang="en-US" sz="1800" dirty="0">
                <a:hlinkClick r:id="rId5"/>
              </a:rPr>
              <a:t>https://www.thermofisher.com/order/spectra-viewer</a:t>
            </a:r>
            <a:r>
              <a:rPr lang="en-US" sz="1800" dirty="0"/>
              <a:t> </a:t>
            </a:r>
          </a:p>
          <a:p>
            <a:pPr>
              <a:defRPr/>
            </a:pPr>
            <a:r>
              <a:rPr lang="en-US" sz="1800" dirty="0"/>
              <a:t>Chroma: </a:t>
            </a:r>
            <a:r>
              <a:rPr lang="en-US" sz="1800" dirty="0">
                <a:hlinkClick r:id="rId6"/>
              </a:rPr>
              <a:t>https://www.chroma.com/spectra-viewer</a:t>
            </a:r>
            <a:endParaRPr lang="en-US" sz="1800" dirty="0"/>
          </a:p>
          <a:p>
            <a:pPr>
              <a:defRPr/>
            </a:pPr>
            <a:r>
              <a:rPr lang="en-US" sz="1800" dirty="0"/>
              <a:t>Sigma: </a:t>
            </a:r>
            <a:r>
              <a:rPr lang="en-US" sz="1800" dirty="0">
                <a:hlinkClick r:id="rId7"/>
              </a:rPr>
              <a:t>https://www.sigmaaldrich.com/labware/learning-center/spectral-viewer.html</a:t>
            </a:r>
            <a:endParaRPr lang="en-US" sz="1800" dirty="0"/>
          </a:p>
          <a:p>
            <a:pPr>
              <a:defRPr/>
            </a:pPr>
            <a:r>
              <a:rPr lang="en-US" sz="1800" dirty="0" err="1"/>
              <a:t>Evrogen</a:t>
            </a:r>
            <a:r>
              <a:rPr lang="en-US" sz="1800" dirty="0"/>
              <a:t>: </a:t>
            </a:r>
            <a:r>
              <a:rPr lang="en-US" sz="1800" dirty="0">
                <a:hlinkClick r:id="rId8"/>
              </a:rPr>
              <a:t>http://evrogen.com/spectra-viewer/viewer.shtml</a:t>
            </a:r>
            <a:endParaRPr lang="en-US" sz="1800" dirty="0"/>
          </a:p>
          <a:p>
            <a:pPr>
              <a:defRPr/>
            </a:pPr>
            <a:r>
              <a:rPr lang="en-US" sz="1800" dirty="0" err="1"/>
              <a:t>Expedeon</a:t>
            </a:r>
            <a:r>
              <a:rPr lang="en-US" sz="1800" dirty="0"/>
              <a:t>: </a:t>
            </a:r>
            <a:r>
              <a:rPr lang="en-US" sz="1800" dirty="0">
                <a:hlinkClick r:id="rId9"/>
              </a:rPr>
              <a:t>https://www.expedeon.com/resources/applications/flow-cytometry/new-fluorescence-spectra-viewer/</a:t>
            </a:r>
            <a:endParaRPr lang="en-US" sz="1800" dirty="0"/>
          </a:p>
          <a:p>
            <a:pPr>
              <a:defRPr/>
            </a:pPr>
            <a:r>
              <a:rPr lang="en-US" sz="1800" dirty="0"/>
              <a:t>  </a:t>
            </a:r>
            <a:r>
              <a:rPr lang="en-US" sz="1800" dirty="0" err="1"/>
              <a:t>Fluorophoresorg</a:t>
            </a:r>
            <a:r>
              <a:rPr lang="en-US" sz="1800" dirty="0"/>
              <a:t>: </a:t>
            </a:r>
            <a:r>
              <a:rPr lang="en-US" sz="1800" dirty="0">
                <a:hlinkClick r:id="rId10"/>
              </a:rPr>
              <a:t>http://www.fluorophores.tugraz.at/substance/</a:t>
            </a:r>
            <a:endParaRPr lang="en-US" sz="1800" dirty="0"/>
          </a:p>
          <a:p>
            <a:pPr>
              <a:defRPr/>
            </a:pPr>
            <a:r>
              <a:rPr lang="en-US" sz="1800" dirty="0" err="1"/>
              <a:t>Semrock</a:t>
            </a:r>
            <a:r>
              <a:rPr lang="en-US" sz="1800" dirty="0"/>
              <a:t>: </a:t>
            </a:r>
            <a:r>
              <a:rPr lang="en-US" sz="1800" dirty="0">
                <a:hlinkClick r:id="rId11"/>
              </a:rPr>
              <a:t>https://searchlight.semrock.com</a:t>
            </a:r>
            <a:r>
              <a:rPr lang="en-US" sz="1800" dirty="0"/>
              <a:t> </a:t>
            </a:r>
          </a:p>
          <a:p>
            <a:pPr>
              <a:defRPr/>
            </a:pPr>
            <a:endParaRPr lang="en-US" sz="1800" dirty="0"/>
          </a:p>
          <a:p>
            <a:pPr>
              <a:defRPr/>
            </a:pPr>
            <a:endParaRPr lang="en-US" sz="1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AB517BC-3FCB-F84B-BE69-DA66F3F86CB0}"/>
              </a:ext>
            </a:extLst>
          </p:cNvPr>
          <p:cNvSpPr>
            <a:spLocks noGrp="1" noChangeArrowheads="1"/>
          </p:cNvSpPr>
          <p:nvPr>
            <p:ph type="title"/>
          </p:nvPr>
        </p:nvSpPr>
        <p:spPr>
          <a:xfrm>
            <a:off x="584200" y="180975"/>
            <a:ext cx="7772400" cy="1143000"/>
          </a:xfrm>
        </p:spPr>
        <p:txBody>
          <a:bodyPr/>
          <a:lstStyle/>
          <a:p>
            <a:pPr>
              <a:defRPr/>
            </a:pPr>
            <a:r>
              <a:rPr lang="en-US" altLang="en-US"/>
              <a:t>Lecture Summary</a:t>
            </a:r>
          </a:p>
        </p:txBody>
      </p:sp>
      <p:sp>
        <p:nvSpPr>
          <p:cNvPr id="33795" name="Rectangle 3">
            <a:extLst>
              <a:ext uri="{FF2B5EF4-FFF2-40B4-BE49-F238E27FC236}">
                <a16:creationId xmlns:a16="http://schemas.microsoft.com/office/drawing/2014/main" id="{3A842D43-3124-E24C-8E84-14652A540071}"/>
              </a:ext>
            </a:extLst>
          </p:cNvPr>
          <p:cNvSpPr>
            <a:spLocks noGrp="1" noChangeArrowheads="1"/>
          </p:cNvSpPr>
          <p:nvPr>
            <p:ph type="body" idx="1"/>
          </p:nvPr>
        </p:nvSpPr>
        <p:spPr>
          <a:xfrm>
            <a:off x="625475" y="1616075"/>
            <a:ext cx="7772400" cy="4114800"/>
          </a:xfrm>
        </p:spPr>
        <p:txBody>
          <a:bodyPr/>
          <a:lstStyle/>
          <a:p>
            <a:pPr>
              <a:defRPr/>
            </a:pPr>
            <a:r>
              <a:rPr lang="en-US" altLang="en-US"/>
              <a:t>Parts of the microscope (ocular, condenser)</a:t>
            </a:r>
          </a:p>
          <a:p>
            <a:pPr>
              <a:defRPr/>
            </a:pPr>
            <a:r>
              <a:rPr lang="en-US" altLang="en-US"/>
              <a:t>Objectives</a:t>
            </a:r>
          </a:p>
          <a:p>
            <a:pPr>
              <a:defRPr/>
            </a:pPr>
            <a:r>
              <a:rPr lang="en-US" altLang="en-US"/>
              <a:t>Numerical Aperture (NA)</a:t>
            </a:r>
          </a:p>
          <a:p>
            <a:pPr>
              <a:defRPr/>
            </a:pPr>
            <a:r>
              <a:rPr lang="en-US" altLang="en-US"/>
              <a:t>Refractive Index/refraction (RI)</a:t>
            </a:r>
          </a:p>
          <a:p>
            <a:pPr>
              <a:defRPr/>
            </a:pPr>
            <a:r>
              <a:rPr lang="en-US" altLang="en-US"/>
              <a:t>Aberrations</a:t>
            </a:r>
          </a:p>
          <a:p>
            <a:pPr>
              <a:defRPr/>
            </a:pPr>
            <a:r>
              <a:rPr lang="en-US" altLang="en-US"/>
              <a:t>Fluorescence microscope</a:t>
            </a:r>
          </a:p>
          <a:p>
            <a:pPr>
              <a:defRPr/>
            </a:pPr>
            <a:r>
              <a:rPr lang="en-US" altLang="en-US"/>
              <a:t>Properties of optical filters </a:t>
            </a:r>
          </a:p>
        </p:txBody>
      </p:sp>
      <p:sp>
        <p:nvSpPr>
          <p:cNvPr id="33796" name="Rectangle 7">
            <a:extLst>
              <a:ext uri="{FF2B5EF4-FFF2-40B4-BE49-F238E27FC236}">
                <a16:creationId xmlns:a16="http://schemas.microsoft.com/office/drawing/2014/main" id="{185AF2DD-D2BC-F849-8812-8924DE2AA8CC}"/>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8FD2E7C-EBFA-D845-849E-66D92BB537D8}"/>
              </a:ext>
            </a:extLst>
          </p:cNvPr>
          <p:cNvSpPr>
            <a:spLocks noGrp="1" noChangeArrowheads="1"/>
          </p:cNvSpPr>
          <p:nvPr>
            <p:ph type="title"/>
          </p:nvPr>
        </p:nvSpPr>
        <p:spPr>
          <a:xfrm>
            <a:off x="1341438" y="0"/>
            <a:ext cx="6227762" cy="1143000"/>
          </a:xfrm>
        </p:spPr>
        <p:txBody>
          <a:bodyPr/>
          <a:lstStyle/>
          <a:p>
            <a:pPr>
              <a:defRPr/>
            </a:pPr>
            <a:r>
              <a:rPr lang="en-US" altLang="en-US"/>
              <a:t>Refraction &amp; Dispersion</a:t>
            </a:r>
          </a:p>
        </p:txBody>
      </p:sp>
      <p:sp>
        <p:nvSpPr>
          <p:cNvPr id="12290" name="Freeform 3">
            <a:extLst>
              <a:ext uri="{FF2B5EF4-FFF2-40B4-BE49-F238E27FC236}">
                <a16:creationId xmlns:a16="http://schemas.microsoft.com/office/drawing/2014/main" id="{F00595B1-8F79-404D-9BF5-EC77A2E89E60}"/>
              </a:ext>
            </a:extLst>
          </p:cNvPr>
          <p:cNvSpPr>
            <a:spLocks/>
          </p:cNvSpPr>
          <p:nvPr/>
        </p:nvSpPr>
        <p:spPr bwMode="auto">
          <a:xfrm>
            <a:off x="2652713" y="2166938"/>
            <a:ext cx="2740025" cy="1668462"/>
          </a:xfrm>
          <a:custGeom>
            <a:avLst/>
            <a:gdLst>
              <a:gd name="T0" fmla="*/ 2147483646 w 1726"/>
              <a:gd name="T1" fmla="*/ 0 h 1051"/>
              <a:gd name="T2" fmla="*/ 2147483646 w 1726"/>
              <a:gd name="T3" fmla="*/ 2147483646 h 1051"/>
              <a:gd name="T4" fmla="*/ 0 w 1726"/>
              <a:gd name="T5" fmla="*/ 2147483646 h 1051"/>
              <a:gd name="T6" fmla="*/ 2147483646 w 1726"/>
              <a:gd name="T7" fmla="*/ 2147483646 h 1051"/>
              <a:gd name="T8" fmla="*/ 2147483646 w 1726"/>
              <a:gd name="T9" fmla="*/ 2147483646 h 1051"/>
              <a:gd name="T10" fmla="*/ 2147483646 w 1726"/>
              <a:gd name="T11" fmla="*/ 0 h 10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6" h="1051">
                <a:moveTo>
                  <a:pt x="1214" y="0"/>
                </a:moveTo>
                <a:lnTo>
                  <a:pt x="563" y="150"/>
                </a:lnTo>
                <a:lnTo>
                  <a:pt x="0" y="849"/>
                </a:lnTo>
                <a:lnTo>
                  <a:pt x="1050" y="1050"/>
                </a:lnTo>
                <a:lnTo>
                  <a:pt x="1725" y="863"/>
                </a:lnTo>
                <a:lnTo>
                  <a:pt x="1214" y="0"/>
                </a:lnTo>
              </a:path>
            </a:pathLst>
          </a:custGeom>
          <a:solidFill>
            <a:srgbClr val="FCFEB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 name="Line 4">
            <a:extLst>
              <a:ext uri="{FF2B5EF4-FFF2-40B4-BE49-F238E27FC236}">
                <a16:creationId xmlns:a16="http://schemas.microsoft.com/office/drawing/2014/main" id="{70F3479C-41C5-2A47-8152-09EF18583E01}"/>
              </a:ext>
            </a:extLst>
          </p:cNvPr>
          <p:cNvSpPr>
            <a:spLocks noChangeShapeType="1"/>
          </p:cNvSpPr>
          <p:nvPr/>
        </p:nvSpPr>
        <p:spPr bwMode="auto">
          <a:xfrm>
            <a:off x="3563938" y="2401888"/>
            <a:ext cx="739775" cy="1416050"/>
          </a:xfrm>
          <a:prstGeom prst="line">
            <a:avLst/>
          </a:prstGeom>
          <a:noFill/>
          <a:ln w="12700">
            <a:solidFill>
              <a:schemeClr val="tx1"/>
            </a:solidFill>
            <a:round/>
            <a:headEnd/>
            <a:tailEnd/>
          </a:ln>
          <a:effectLst/>
        </p:spPr>
        <p:txBody>
          <a:bodyPr wrap="none" anchor="ctr"/>
          <a:lstStyle/>
          <a:p>
            <a:pPr algn="ctr">
              <a:defRPr/>
            </a:pPr>
            <a:endParaRPr lang="en-US">
              <a:latin typeface="Times New Roman" charset="0"/>
            </a:endParaRPr>
          </a:p>
        </p:txBody>
      </p:sp>
      <p:sp>
        <p:nvSpPr>
          <p:cNvPr id="12292" name="Freeform 5">
            <a:extLst>
              <a:ext uri="{FF2B5EF4-FFF2-40B4-BE49-F238E27FC236}">
                <a16:creationId xmlns:a16="http://schemas.microsoft.com/office/drawing/2014/main" id="{8992671D-6E32-8540-A58E-EDF312ABACAB}"/>
              </a:ext>
            </a:extLst>
          </p:cNvPr>
          <p:cNvSpPr>
            <a:spLocks/>
          </p:cNvSpPr>
          <p:nvPr/>
        </p:nvSpPr>
        <p:spPr bwMode="auto">
          <a:xfrm>
            <a:off x="2684463" y="2157413"/>
            <a:ext cx="1887537" cy="1331912"/>
          </a:xfrm>
          <a:custGeom>
            <a:avLst/>
            <a:gdLst>
              <a:gd name="T0" fmla="*/ 0 w 1189"/>
              <a:gd name="T1" fmla="*/ 2147483646 h 839"/>
              <a:gd name="T2" fmla="*/ 2147483646 w 1189"/>
              <a:gd name="T3" fmla="*/ 2147483646 h 839"/>
              <a:gd name="T4" fmla="*/ 2147483646 w 1189"/>
              <a:gd name="T5" fmla="*/ 0 h 839"/>
              <a:gd name="T6" fmla="*/ 0 60000 65536"/>
              <a:gd name="T7" fmla="*/ 0 60000 65536"/>
              <a:gd name="T8" fmla="*/ 0 60000 65536"/>
            </a:gdLst>
            <a:ahLst/>
            <a:cxnLst>
              <a:cxn ang="T6">
                <a:pos x="T0" y="T1"/>
              </a:cxn>
              <a:cxn ang="T7">
                <a:pos x="T2" y="T3"/>
              </a:cxn>
              <a:cxn ang="T8">
                <a:pos x="T4" y="T5"/>
              </a:cxn>
            </a:cxnLst>
            <a:rect l="0" t="0" r="r" b="b"/>
            <a:pathLst>
              <a:path w="1189" h="839">
                <a:moveTo>
                  <a:pt x="0" y="838"/>
                </a:moveTo>
                <a:lnTo>
                  <a:pt x="800" y="712"/>
                </a:lnTo>
                <a:lnTo>
                  <a:pt x="1188" y="0"/>
                </a:lnTo>
              </a:path>
            </a:pathLst>
          </a:custGeom>
          <a:noFill/>
          <a:ln w="12700" cap="rnd" cmpd="sng">
            <a:solidFill>
              <a:srgbClr val="DADAD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0" name="Line 6">
            <a:extLst>
              <a:ext uri="{FF2B5EF4-FFF2-40B4-BE49-F238E27FC236}">
                <a16:creationId xmlns:a16="http://schemas.microsoft.com/office/drawing/2014/main" id="{9CC88BDB-5547-5C4F-9F5F-57112427B637}"/>
              </a:ext>
            </a:extLst>
          </p:cNvPr>
          <p:cNvSpPr>
            <a:spLocks noChangeShapeType="1"/>
          </p:cNvSpPr>
          <p:nvPr/>
        </p:nvSpPr>
        <p:spPr bwMode="auto">
          <a:xfrm flipH="1" flipV="1">
            <a:off x="3927475" y="3281363"/>
            <a:ext cx="1460500" cy="273050"/>
          </a:xfrm>
          <a:prstGeom prst="line">
            <a:avLst/>
          </a:prstGeom>
          <a:noFill/>
          <a:ln w="12700">
            <a:solidFill>
              <a:srgbClr val="DADADA"/>
            </a:solidFill>
            <a:round/>
            <a:headEnd/>
            <a:tailEnd/>
          </a:ln>
          <a:effectLst/>
        </p:spPr>
        <p:txBody>
          <a:bodyPr wrap="none" anchor="ctr"/>
          <a:lstStyle/>
          <a:p>
            <a:pPr algn="ctr">
              <a:defRPr/>
            </a:pPr>
            <a:endParaRPr lang="en-US">
              <a:latin typeface="Times New Roman" charset="0"/>
            </a:endParaRPr>
          </a:p>
        </p:txBody>
      </p:sp>
      <p:sp>
        <p:nvSpPr>
          <p:cNvPr id="12294" name="Freeform 7">
            <a:extLst>
              <a:ext uri="{FF2B5EF4-FFF2-40B4-BE49-F238E27FC236}">
                <a16:creationId xmlns:a16="http://schemas.microsoft.com/office/drawing/2014/main" id="{EC7FA3F5-DC41-B24E-95B5-C0A983A92867}"/>
              </a:ext>
            </a:extLst>
          </p:cNvPr>
          <p:cNvSpPr>
            <a:spLocks/>
          </p:cNvSpPr>
          <p:nvPr/>
        </p:nvSpPr>
        <p:spPr bwMode="auto">
          <a:xfrm rot="10800000" flipH="1">
            <a:off x="4489450" y="2901950"/>
            <a:ext cx="4479925" cy="1441450"/>
          </a:xfrm>
          <a:custGeom>
            <a:avLst/>
            <a:gdLst>
              <a:gd name="T0" fmla="*/ 2147483646 w 2822"/>
              <a:gd name="T1" fmla="*/ 2147483646 h 908"/>
              <a:gd name="T2" fmla="*/ 0 w 2822"/>
              <a:gd name="T3" fmla="*/ 2147483646 h 908"/>
              <a:gd name="T4" fmla="*/ 2147483646 w 2822"/>
              <a:gd name="T5" fmla="*/ 2147483646 h 908"/>
              <a:gd name="T6" fmla="*/ 2147483646 w 2822"/>
              <a:gd name="T7" fmla="*/ 2147483646 h 908"/>
              <a:gd name="T8" fmla="*/ 2147483646 w 2822"/>
              <a:gd name="T9" fmla="*/ 0 h 908"/>
              <a:gd name="T10" fmla="*/ 2147483646 w 2822"/>
              <a:gd name="T11" fmla="*/ 2147483646 h 9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22" h="908">
                <a:moveTo>
                  <a:pt x="27" y="870"/>
                </a:moveTo>
                <a:lnTo>
                  <a:pt x="0" y="907"/>
                </a:lnTo>
                <a:lnTo>
                  <a:pt x="2821" y="76"/>
                </a:lnTo>
                <a:lnTo>
                  <a:pt x="2799" y="39"/>
                </a:lnTo>
                <a:lnTo>
                  <a:pt x="2776" y="0"/>
                </a:lnTo>
                <a:lnTo>
                  <a:pt x="27" y="870"/>
                </a:lnTo>
              </a:path>
            </a:pathLst>
          </a:custGeom>
          <a:solidFill>
            <a:srgbClr val="DCE10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5" name="Freeform 8">
            <a:extLst>
              <a:ext uri="{FF2B5EF4-FFF2-40B4-BE49-F238E27FC236}">
                <a16:creationId xmlns:a16="http://schemas.microsoft.com/office/drawing/2014/main" id="{B621E3C3-1F12-3A4F-9925-B5AA17521B2A}"/>
              </a:ext>
            </a:extLst>
          </p:cNvPr>
          <p:cNvSpPr>
            <a:spLocks/>
          </p:cNvSpPr>
          <p:nvPr/>
        </p:nvSpPr>
        <p:spPr bwMode="auto">
          <a:xfrm>
            <a:off x="4491038" y="2909888"/>
            <a:ext cx="4491037" cy="1584325"/>
          </a:xfrm>
          <a:custGeom>
            <a:avLst/>
            <a:gdLst>
              <a:gd name="T0" fmla="*/ 0 w 2829"/>
              <a:gd name="T1" fmla="*/ 2147483646 h 998"/>
              <a:gd name="T2" fmla="*/ 2147483646 w 2829"/>
              <a:gd name="T3" fmla="*/ 0 h 998"/>
              <a:gd name="T4" fmla="*/ 2147483646 w 2829"/>
              <a:gd name="T5" fmla="*/ 2147483646 h 998"/>
              <a:gd name="T6" fmla="*/ 2147483646 w 2829"/>
              <a:gd name="T7" fmla="*/ 2147483646 h 998"/>
              <a:gd name="T8" fmla="*/ 2147483646 w 2829"/>
              <a:gd name="T9" fmla="*/ 2147483646 h 998"/>
              <a:gd name="T10" fmla="*/ 2147483646 w 2829"/>
              <a:gd name="T11" fmla="*/ 2147483646 h 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29" h="998">
                <a:moveTo>
                  <a:pt x="0" y="18"/>
                </a:moveTo>
                <a:lnTo>
                  <a:pt x="12" y="0"/>
                </a:lnTo>
                <a:lnTo>
                  <a:pt x="2829" y="923"/>
                </a:lnTo>
                <a:lnTo>
                  <a:pt x="2805" y="960"/>
                </a:lnTo>
                <a:lnTo>
                  <a:pt x="2781" y="998"/>
                </a:lnTo>
                <a:lnTo>
                  <a:pt x="63" y="33"/>
                </a:lnTo>
              </a:path>
            </a:pathLst>
          </a:custGeom>
          <a:solidFill>
            <a:schemeClr val="accent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6" name="Freeform 9">
            <a:extLst>
              <a:ext uri="{FF2B5EF4-FFF2-40B4-BE49-F238E27FC236}">
                <a16:creationId xmlns:a16="http://schemas.microsoft.com/office/drawing/2014/main" id="{7FC82992-47D1-954A-B09E-897BC7FAA8DD}"/>
              </a:ext>
            </a:extLst>
          </p:cNvPr>
          <p:cNvSpPr>
            <a:spLocks/>
          </p:cNvSpPr>
          <p:nvPr/>
        </p:nvSpPr>
        <p:spPr bwMode="auto">
          <a:xfrm>
            <a:off x="4462463" y="2935288"/>
            <a:ext cx="4418012" cy="1751012"/>
          </a:xfrm>
          <a:custGeom>
            <a:avLst/>
            <a:gdLst>
              <a:gd name="T0" fmla="*/ 0 w 2783"/>
              <a:gd name="T1" fmla="*/ 2147483646 h 1103"/>
              <a:gd name="T2" fmla="*/ 2147483646 w 2783"/>
              <a:gd name="T3" fmla="*/ 0 h 1103"/>
              <a:gd name="T4" fmla="*/ 2147483646 w 2783"/>
              <a:gd name="T5" fmla="*/ 2147483646 h 1103"/>
              <a:gd name="T6" fmla="*/ 2147483646 w 2783"/>
              <a:gd name="T7" fmla="*/ 2147483646 h 1103"/>
              <a:gd name="T8" fmla="*/ 2147483646 w 2783"/>
              <a:gd name="T9" fmla="*/ 2147483646 h 1103"/>
              <a:gd name="T10" fmla="*/ 2147483646 w 2783"/>
              <a:gd name="T11" fmla="*/ 2147483646 h 11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83" h="1103">
                <a:moveTo>
                  <a:pt x="0" y="8"/>
                </a:moveTo>
                <a:lnTo>
                  <a:pt x="8" y="0"/>
                </a:lnTo>
                <a:lnTo>
                  <a:pt x="2783" y="975"/>
                </a:lnTo>
                <a:lnTo>
                  <a:pt x="2763" y="1007"/>
                </a:lnTo>
                <a:lnTo>
                  <a:pt x="2699" y="1103"/>
                </a:lnTo>
                <a:lnTo>
                  <a:pt x="18" y="23"/>
                </a:lnTo>
              </a:path>
            </a:pathLst>
          </a:custGeom>
          <a:solidFill>
            <a:schemeClr val="accent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7" name="Freeform 10">
            <a:extLst>
              <a:ext uri="{FF2B5EF4-FFF2-40B4-BE49-F238E27FC236}">
                <a16:creationId xmlns:a16="http://schemas.microsoft.com/office/drawing/2014/main" id="{EFA32504-6E0E-1F4E-A453-9AAF2F848CB9}"/>
              </a:ext>
            </a:extLst>
          </p:cNvPr>
          <p:cNvSpPr>
            <a:spLocks/>
          </p:cNvSpPr>
          <p:nvPr/>
        </p:nvSpPr>
        <p:spPr bwMode="auto">
          <a:xfrm rot="10800000" flipH="1">
            <a:off x="4446588" y="2833688"/>
            <a:ext cx="4497387" cy="1363662"/>
          </a:xfrm>
          <a:custGeom>
            <a:avLst/>
            <a:gdLst>
              <a:gd name="T0" fmla="*/ 2147483646 w 2833"/>
              <a:gd name="T1" fmla="*/ 2147483646 h 859"/>
              <a:gd name="T2" fmla="*/ 0 w 2833"/>
              <a:gd name="T3" fmla="*/ 2147483646 h 859"/>
              <a:gd name="T4" fmla="*/ 2147483646 w 2833"/>
              <a:gd name="T5" fmla="*/ 2147483646 h 859"/>
              <a:gd name="T6" fmla="*/ 2147483646 w 2833"/>
              <a:gd name="T7" fmla="*/ 2147483646 h 859"/>
              <a:gd name="T8" fmla="*/ 2147483646 w 2833"/>
              <a:gd name="T9" fmla="*/ 0 h 859"/>
              <a:gd name="T10" fmla="*/ 2147483646 w 2833"/>
              <a:gd name="T11" fmla="*/ 2147483646 h 8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33" h="859">
                <a:moveTo>
                  <a:pt x="29" y="822"/>
                </a:moveTo>
                <a:lnTo>
                  <a:pt x="0" y="858"/>
                </a:lnTo>
                <a:lnTo>
                  <a:pt x="2832" y="78"/>
                </a:lnTo>
                <a:lnTo>
                  <a:pt x="2810" y="39"/>
                </a:lnTo>
                <a:lnTo>
                  <a:pt x="2789" y="0"/>
                </a:lnTo>
                <a:lnTo>
                  <a:pt x="29" y="822"/>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8" name="Freeform 11">
            <a:extLst>
              <a:ext uri="{FF2B5EF4-FFF2-40B4-BE49-F238E27FC236}">
                <a16:creationId xmlns:a16="http://schemas.microsoft.com/office/drawing/2014/main" id="{FC2E32CF-1A1F-7C44-BF4D-9D55AC5B5136}"/>
              </a:ext>
            </a:extLst>
          </p:cNvPr>
          <p:cNvSpPr>
            <a:spLocks/>
          </p:cNvSpPr>
          <p:nvPr/>
        </p:nvSpPr>
        <p:spPr bwMode="auto">
          <a:xfrm>
            <a:off x="4500563" y="2952750"/>
            <a:ext cx="4311650" cy="2168525"/>
          </a:xfrm>
          <a:custGeom>
            <a:avLst/>
            <a:gdLst>
              <a:gd name="T0" fmla="*/ 0 w 2716"/>
              <a:gd name="T1" fmla="*/ 2147483646 h 1366"/>
              <a:gd name="T2" fmla="*/ 2147483646 w 2716"/>
              <a:gd name="T3" fmla="*/ 2147483646 h 1366"/>
              <a:gd name="T4" fmla="*/ 2147483646 w 2716"/>
              <a:gd name="T5" fmla="*/ 0 h 1366"/>
              <a:gd name="T6" fmla="*/ 2147483646 w 2716"/>
              <a:gd name="T7" fmla="*/ 2147483646 h 1366"/>
              <a:gd name="T8" fmla="*/ 2147483646 w 2716"/>
              <a:gd name="T9" fmla="*/ 2147483646 h 1366"/>
              <a:gd name="T10" fmla="*/ 2147483646 w 2716"/>
              <a:gd name="T11" fmla="*/ 2147483646 h 1366"/>
              <a:gd name="T12" fmla="*/ 0 w 2716"/>
              <a:gd name="T13" fmla="*/ 2147483646 h 13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16" h="1366">
                <a:moveTo>
                  <a:pt x="0" y="15"/>
                </a:moveTo>
                <a:lnTo>
                  <a:pt x="3" y="15"/>
                </a:lnTo>
                <a:lnTo>
                  <a:pt x="3" y="0"/>
                </a:lnTo>
                <a:lnTo>
                  <a:pt x="2716" y="1116"/>
                </a:lnTo>
                <a:lnTo>
                  <a:pt x="2679" y="1204"/>
                </a:lnTo>
                <a:lnTo>
                  <a:pt x="2621" y="1366"/>
                </a:lnTo>
                <a:lnTo>
                  <a:pt x="0" y="12"/>
                </a:lnTo>
              </a:path>
            </a:pathLst>
          </a:custGeom>
          <a:solidFill>
            <a:srgbClr val="D49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9" name="Freeform 12">
            <a:extLst>
              <a:ext uri="{FF2B5EF4-FFF2-40B4-BE49-F238E27FC236}">
                <a16:creationId xmlns:a16="http://schemas.microsoft.com/office/drawing/2014/main" id="{27B0BE10-2D12-AC48-B2B9-13EDB51EF9B6}"/>
              </a:ext>
            </a:extLst>
          </p:cNvPr>
          <p:cNvSpPr>
            <a:spLocks/>
          </p:cNvSpPr>
          <p:nvPr/>
        </p:nvSpPr>
        <p:spPr bwMode="auto">
          <a:xfrm>
            <a:off x="1266825" y="3143250"/>
            <a:ext cx="1666875" cy="904875"/>
          </a:xfrm>
          <a:custGeom>
            <a:avLst/>
            <a:gdLst>
              <a:gd name="T0" fmla="*/ 2147483646 w 1050"/>
              <a:gd name="T1" fmla="*/ 0 h 570"/>
              <a:gd name="T2" fmla="*/ 2147483646 w 1050"/>
              <a:gd name="T3" fmla="*/ 2147483646 h 570"/>
              <a:gd name="T4" fmla="*/ 0 w 1050"/>
              <a:gd name="T5" fmla="*/ 2147483646 h 570"/>
              <a:gd name="T6" fmla="*/ 2147483646 w 1050"/>
              <a:gd name="T7" fmla="*/ 2147483646 h 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0" h="570">
                <a:moveTo>
                  <a:pt x="1050" y="0"/>
                </a:moveTo>
                <a:lnTo>
                  <a:pt x="924" y="192"/>
                </a:lnTo>
                <a:lnTo>
                  <a:pt x="0" y="570"/>
                </a:lnTo>
                <a:lnTo>
                  <a:pt x="30" y="384"/>
                </a:lnTo>
              </a:path>
            </a:pathLst>
          </a:custGeom>
          <a:solidFill>
            <a:srgbClr val="777777"/>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7" name="Line 13">
            <a:extLst>
              <a:ext uri="{FF2B5EF4-FFF2-40B4-BE49-F238E27FC236}">
                <a16:creationId xmlns:a16="http://schemas.microsoft.com/office/drawing/2014/main" id="{35135045-5697-3141-BB3D-ABEA74FC30B9}"/>
              </a:ext>
            </a:extLst>
          </p:cNvPr>
          <p:cNvSpPr>
            <a:spLocks noChangeShapeType="1"/>
          </p:cNvSpPr>
          <p:nvPr/>
        </p:nvSpPr>
        <p:spPr bwMode="auto">
          <a:xfrm>
            <a:off x="3568700" y="2398713"/>
            <a:ext cx="711200" cy="1397000"/>
          </a:xfrm>
          <a:prstGeom prst="line">
            <a:avLst/>
          </a:prstGeom>
          <a:noFill/>
          <a:ln w="12700">
            <a:solidFill>
              <a:schemeClr val="tx1"/>
            </a:solidFill>
            <a:round/>
            <a:headEnd/>
            <a:tailEnd/>
          </a:ln>
          <a:effectLst/>
        </p:spPr>
        <p:txBody>
          <a:bodyPr wrap="none" anchor="ctr"/>
          <a:lstStyle/>
          <a:p>
            <a:pPr algn="ctr">
              <a:defRPr/>
            </a:pPr>
            <a:endParaRPr lang="en-US">
              <a:latin typeface="Times New Roman" charset="0"/>
            </a:endParaRPr>
          </a:p>
        </p:txBody>
      </p:sp>
      <p:sp>
        <p:nvSpPr>
          <p:cNvPr id="6158" name="Line 14">
            <a:extLst>
              <a:ext uri="{FF2B5EF4-FFF2-40B4-BE49-F238E27FC236}">
                <a16:creationId xmlns:a16="http://schemas.microsoft.com/office/drawing/2014/main" id="{80A15D82-01F6-674A-B6A1-AACFFADB54D3}"/>
              </a:ext>
            </a:extLst>
          </p:cNvPr>
          <p:cNvSpPr>
            <a:spLocks noChangeShapeType="1"/>
          </p:cNvSpPr>
          <p:nvPr/>
        </p:nvSpPr>
        <p:spPr bwMode="auto">
          <a:xfrm flipH="1">
            <a:off x="3984625" y="2179638"/>
            <a:ext cx="593725" cy="1016000"/>
          </a:xfrm>
          <a:prstGeom prst="line">
            <a:avLst/>
          </a:prstGeom>
          <a:noFill/>
          <a:ln w="12700">
            <a:solidFill>
              <a:srgbClr val="DADADA"/>
            </a:solidFill>
            <a:round/>
            <a:headEnd/>
            <a:tailEnd/>
          </a:ln>
          <a:effectLst/>
        </p:spPr>
        <p:txBody>
          <a:bodyPr wrap="none" anchor="ctr"/>
          <a:lstStyle/>
          <a:p>
            <a:pPr algn="ctr">
              <a:defRPr/>
            </a:pPr>
            <a:endParaRPr lang="en-US">
              <a:latin typeface="Times New Roman" charset="0"/>
            </a:endParaRPr>
          </a:p>
        </p:txBody>
      </p:sp>
      <p:sp>
        <p:nvSpPr>
          <p:cNvPr id="6159" name="Line 15">
            <a:extLst>
              <a:ext uri="{FF2B5EF4-FFF2-40B4-BE49-F238E27FC236}">
                <a16:creationId xmlns:a16="http://schemas.microsoft.com/office/drawing/2014/main" id="{77B4190B-74E8-854B-9950-FC0C6247834A}"/>
              </a:ext>
            </a:extLst>
          </p:cNvPr>
          <p:cNvSpPr>
            <a:spLocks noChangeShapeType="1"/>
          </p:cNvSpPr>
          <p:nvPr/>
        </p:nvSpPr>
        <p:spPr bwMode="auto">
          <a:xfrm flipH="1">
            <a:off x="3233738" y="2400300"/>
            <a:ext cx="322262" cy="411163"/>
          </a:xfrm>
          <a:prstGeom prst="line">
            <a:avLst/>
          </a:prstGeom>
          <a:noFill/>
          <a:ln w="19050">
            <a:solidFill>
              <a:schemeClr val="tx1"/>
            </a:solidFill>
            <a:round/>
            <a:headEnd/>
            <a:tailEnd/>
          </a:ln>
          <a:effectLst/>
        </p:spPr>
        <p:txBody>
          <a:bodyPr wrap="none" anchor="ctr"/>
          <a:lstStyle/>
          <a:p>
            <a:pPr algn="ctr">
              <a:defRPr/>
            </a:pPr>
            <a:endParaRPr lang="en-US">
              <a:latin typeface="Times New Roman" charset="0"/>
            </a:endParaRPr>
          </a:p>
        </p:txBody>
      </p:sp>
      <p:sp>
        <p:nvSpPr>
          <p:cNvPr id="6160" name="Rectangle 16">
            <a:extLst>
              <a:ext uri="{FF2B5EF4-FFF2-40B4-BE49-F238E27FC236}">
                <a16:creationId xmlns:a16="http://schemas.microsoft.com/office/drawing/2014/main" id="{518211B0-C9DE-0E4F-83DC-67C7716DEBE3}"/>
              </a:ext>
            </a:extLst>
          </p:cNvPr>
          <p:cNvSpPr>
            <a:spLocks noChangeArrowheads="1"/>
          </p:cNvSpPr>
          <p:nvPr/>
        </p:nvSpPr>
        <p:spPr bwMode="auto">
          <a:xfrm>
            <a:off x="900113" y="5394325"/>
            <a:ext cx="7578725" cy="819150"/>
          </a:xfrm>
          <a:prstGeom prst="rect">
            <a:avLst/>
          </a:prstGeom>
          <a:noFill/>
          <a:ln>
            <a:noFill/>
          </a:ln>
          <a:effec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i="0"/>
              <a:t>Light is “bent” and the resultant colors separate (</a:t>
            </a:r>
            <a:r>
              <a:rPr lang="en-US" altLang="en-US" sz="2400" i="0">
                <a:solidFill>
                  <a:srgbClr val="FF0000"/>
                </a:solidFill>
              </a:rPr>
              <a:t>dispersion</a:t>
            </a:r>
            <a:r>
              <a:rPr lang="en-US" altLang="en-US" sz="2400" i="0"/>
              <a:t>).</a:t>
            </a:r>
          </a:p>
          <a:p>
            <a:pPr>
              <a:spcBef>
                <a:spcPct val="0"/>
              </a:spcBef>
              <a:buSzTx/>
              <a:buFontTx/>
              <a:buNone/>
              <a:defRPr/>
            </a:pPr>
            <a:r>
              <a:rPr lang="en-US" altLang="en-US" sz="2400" i="0"/>
              <a:t>Red is least </a:t>
            </a:r>
            <a:r>
              <a:rPr lang="en-US" altLang="en-US" sz="2400" i="0">
                <a:solidFill>
                  <a:srgbClr val="FF0000"/>
                </a:solidFill>
              </a:rPr>
              <a:t>refracted</a:t>
            </a:r>
            <a:r>
              <a:rPr lang="en-US" altLang="en-US" sz="2400" i="0"/>
              <a:t>, violet most refracted.</a:t>
            </a:r>
          </a:p>
        </p:txBody>
      </p:sp>
      <p:sp>
        <p:nvSpPr>
          <p:cNvPr id="6161" name="Line 17">
            <a:extLst>
              <a:ext uri="{FF2B5EF4-FFF2-40B4-BE49-F238E27FC236}">
                <a16:creationId xmlns:a16="http://schemas.microsoft.com/office/drawing/2014/main" id="{101BBDF2-2DAC-9947-A06B-303BA980F869}"/>
              </a:ext>
            </a:extLst>
          </p:cNvPr>
          <p:cNvSpPr>
            <a:spLocks noChangeShapeType="1"/>
          </p:cNvSpPr>
          <p:nvPr/>
        </p:nvSpPr>
        <p:spPr bwMode="auto">
          <a:xfrm flipH="1">
            <a:off x="2662238" y="2405063"/>
            <a:ext cx="895350" cy="1104900"/>
          </a:xfrm>
          <a:prstGeom prst="line">
            <a:avLst/>
          </a:prstGeom>
          <a:noFill/>
          <a:ln w="12700">
            <a:solidFill>
              <a:schemeClr val="tx1"/>
            </a:solidFill>
            <a:round/>
            <a:headEnd/>
            <a:tailEnd/>
          </a:ln>
          <a:effectLst/>
        </p:spPr>
        <p:txBody>
          <a:bodyPr wrap="none" anchor="ctr"/>
          <a:lstStyle/>
          <a:p>
            <a:pPr algn="ctr">
              <a:defRPr/>
            </a:pPr>
            <a:endParaRPr lang="en-US">
              <a:latin typeface="Times New Roman" charset="0"/>
            </a:endParaRPr>
          </a:p>
        </p:txBody>
      </p:sp>
      <p:sp>
        <p:nvSpPr>
          <p:cNvPr id="6162" name="Text Box 18">
            <a:extLst>
              <a:ext uri="{FF2B5EF4-FFF2-40B4-BE49-F238E27FC236}">
                <a16:creationId xmlns:a16="http://schemas.microsoft.com/office/drawing/2014/main" id="{9DCDB21A-3A02-4B4E-AF28-920AAEBCF548}"/>
              </a:ext>
            </a:extLst>
          </p:cNvPr>
          <p:cNvSpPr txBox="1">
            <a:spLocks noChangeArrowheads="1"/>
          </p:cNvSpPr>
          <p:nvPr/>
        </p:nvSpPr>
        <p:spPr bwMode="auto">
          <a:xfrm rot="890667">
            <a:off x="6675438" y="3094038"/>
            <a:ext cx="2162175" cy="64135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3600" b="1">
                <a:solidFill>
                  <a:srgbClr val="FF0000"/>
                </a:solidFill>
              </a:rPr>
              <a:t>di</a:t>
            </a:r>
            <a:r>
              <a:rPr lang="en-US" altLang="en-US" sz="3600" b="1">
                <a:solidFill>
                  <a:srgbClr val="FFFF00"/>
                </a:solidFill>
              </a:rPr>
              <a:t>sp</a:t>
            </a:r>
            <a:r>
              <a:rPr lang="en-US" altLang="en-US" sz="3600" b="1">
                <a:solidFill>
                  <a:srgbClr val="009900"/>
                </a:solidFill>
              </a:rPr>
              <a:t>er</a:t>
            </a:r>
            <a:r>
              <a:rPr lang="en-US" altLang="en-US" sz="3600" b="1">
                <a:solidFill>
                  <a:schemeClr val="accent1"/>
                </a:solidFill>
              </a:rPr>
              <a:t>si</a:t>
            </a:r>
            <a:r>
              <a:rPr lang="en-US" altLang="en-US" sz="3600" b="1">
                <a:solidFill>
                  <a:srgbClr val="9933FF"/>
                </a:solidFill>
              </a:rPr>
              <a:t>on</a:t>
            </a:r>
            <a:endParaRPr lang="en-US" altLang="en-US"/>
          </a:p>
        </p:txBody>
      </p:sp>
      <p:sp>
        <p:nvSpPr>
          <p:cNvPr id="6163" name="Text Box 19">
            <a:extLst>
              <a:ext uri="{FF2B5EF4-FFF2-40B4-BE49-F238E27FC236}">
                <a16:creationId xmlns:a16="http://schemas.microsoft.com/office/drawing/2014/main" id="{F11E520D-1C71-9A41-BC82-D0D62A5D15F7}"/>
              </a:ext>
            </a:extLst>
          </p:cNvPr>
          <p:cNvSpPr txBox="1">
            <a:spLocks noChangeArrowheads="1"/>
          </p:cNvSpPr>
          <p:nvPr/>
        </p:nvSpPr>
        <p:spPr bwMode="auto">
          <a:xfrm>
            <a:off x="5486400" y="1811338"/>
            <a:ext cx="3352800" cy="701675"/>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i="0"/>
              <a:t>Short wavelengths are “</a:t>
            </a:r>
            <a:r>
              <a:rPr lang="en-US" altLang="en-US" sz="2000" i="0">
                <a:solidFill>
                  <a:srgbClr val="FF0000"/>
                </a:solidFill>
              </a:rPr>
              <a:t>bent</a:t>
            </a:r>
            <a:r>
              <a:rPr lang="en-US" altLang="en-US" sz="2000" i="0"/>
              <a:t>” more than long wavelengths</a:t>
            </a:r>
          </a:p>
        </p:txBody>
      </p:sp>
      <p:sp>
        <p:nvSpPr>
          <p:cNvPr id="12307" name="Freeform 20">
            <a:extLst>
              <a:ext uri="{FF2B5EF4-FFF2-40B4-BE49-F238E27FC236}">
                <a16:creationId xmlns:a16="http://schemas.microsoft.com/office/drawing/2014/main" id="{C95CC40C-EB79-714B-9419-AD955E3623E6}"/>
              </a:ext>
            </a:extLst>
          </p:cNvPr>
          <p:cNvSpPr>
            <a:spLocks/>
          </p:cNvSpPr>
          <p:nvPr/>
        </p:nvSpPr>
        <p:spPr bwMode="auto">
          <a:xfrm>
            <a:off x="3667125" y="2838450"/>
            <a:ext cx="876300" cy="228600"/>
          </a:xfrm>
          <a:custGeom>
            <a:avLst/>
            <a:gdLst>
              <a:gd name="T0" fmla="*/ 2147483646 w 552"/>
              <a:gd name="T1" fmla="*/ 2147483646 h 144"/>
              <a:gd name="T2" fmla="*/ 2147483646 w 552"/>
              <a:gd name="T3" fmla="*/ 0 h 144"/>
              <a:gd name="T4" fmla="*/ 2147483646 w 552"/>
              <a:gd name="T5" fmla="*/ 2147483646 h 144"/>
              <a:gd name="T6" fmla="*/ 0 w 552"/>
              <a:gd name="T7" fmla="*/ 2147483646 h 144"/>
              <a:gd name="T8" fmla="*/ 2147483646 w 552"/>
              <a:gd name="T9" fmla="*/ 2147483646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2" h="144">
                <a:moveTo>
                  <a:pt x="6" y="30"/>
                </a:moveTo>
                <a:lnTo>
                  <a:pt x="552" y="0"/>
                </a:lnTo>
                <a:lnTo>
                  <a:pt x="540" y="114"/>
                </a:lnTo>
                <a:lnTo>
                  <a:pt x="0" y="144"/>
                </a:lnTo>
                <a:lnTo>
                  <a:pt x="6" y="30"/>
                </a:lnTo>
                <a:close/>
              </a:path>
            </a:pathLst>
          </a:custGeom>
          <a:solidFill>
            <a:srgbClr val="B2B2B2">
              <a:alpha val="50195"/>
            </a:srgbClr>
          </a:solidFill>
          <a:ln>
            <a:noFill/>
          </a:ln>
          <a:effectLst/>
          <a:extLst>
            <a:ext uri="{91240B29-F687-4F45-9708-019B960494DF}">
              <a14:hiddenLine xmlns:a14="http://schemas.microsoft.com/office/drawing/2010/main" w="12700" cmpd="sng">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8" name="Freeform 21">
            <a:extLst>
              <a:ext uri="{FF2B5EF4-FFF2-40B4-BE49-F238E27FC236}">
                <a16:creationId xmlns:a16="http://schemas.microsoft.com/office/drawing/2014/main" id="{BDDC609D-2300-DE4F-A8E6-0FAFB5C49BAB}"/>
              </a:ext>
            </a:extLst>
          </p:cNvPr>
          <p:cNvSpPr>
            <a:spLocks/>
          </p:cNvSpPr>
          <p:nvPr/>
        </p:nvSpPr>
        <p:spPr bwMode="auto">
          <a:xfrm>
            <a:off x="2714625" y="2905125"/>
            <a:ext cx="971550" cy="533400"/>
          </a:xfrm>
          <a:custGeom>
            <a:avLst/>
            <a:gdLst>
              <a:gd name="T0" fmla="*/ 2147483646 w 612"/>
              <a:gd name="T1" fmla="*/ 0 h 336"/>
              <a:gd name="T2" fmla="*/ 2147483646 w 612"/>
              <a:gd name="T3" fmla="*/ 2147483646 h 336"/>
              <a:gd name="T4" fmla="*/ 0 w 612"/>
              <a:gd name="T5" fmla="*/ 2147483646 h 336"/>
              <a:gd name="T6" fmla="*/ 2147483646 w 612"/>
              <a:gd name="T7" fmla="*/ 2147483646 h 336"/>
              <a:gd name="T8" fmla="*/ 2147483646 w 612"/>
              <a:gd name="T9" fmla="*/ 0 h 3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2" h="336">
                <a:moveTo>
                  <a:pt x="612" y="0"/>
                </a:moveTo>
                <a:lnTo>
                  <a:pt x="144" y="144"/>
                </a:lnTo>
                <a:lnTo>
                  <a:pt x="0" y="336"/>
                </a:lnTo>
                <a:lnTo>
                  <a:pt x="594" y="90"/>
                </a:lnTo>
                <a:lnTo>
                  <a:pt x="612" y="0"/>
                </a:lnTo>
                <a:close/>
              </a:path>
            </a:pathLst>
          </a:custGeom>
          <a:solidFill>
            <a:schemeClr val="accent1">
              <a:alpha val="50195"/>
            </a:schemeClr>
          </a:solidFill>
          <a:ln>
            <a:noFill/>
          </a:ln>
          <a:effectLst/>
          <a:extLst>
            <a:ext uri="{91240B29-F687-4F45-9708-019B960494DF}">
              <a14:hiddenLine xmlns:a14="http://schemas.microsoft.com/office/drawing/2010/main" w="12700" cmpd="sng">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309" name="Group 22">
            <a:extLst>
              <a:ext uri="{FF2B5EF4-FFF2-40B4-BE49-F238E27FC236}">
                <a16:creationId xmlns:a16="http://schemas.microsoft.com/office/drawing/2014/main" id="{A7E1497A-A1D3-A944-A9D9-C18127DA07FD}"/>
              </a:ext>
            </a:extLst>
          </p:cNvPr>
          <p:cNvGrpSpPr>
            <a:grpSpLocks/>
          </p:cNvGrpSpPr>
          <p:nvPr/>
        </p:nvGrpSpPr>
        <p:grpSpPr bwMode="auto">
          <a:xfrm>
            <a:off x="3208338" y="1531938"/>
            <a:ext cx="2008187" cy="682625"/>
            <a:chOff x="1880" y="952"/>
            <a:chExt cx="1150" cy="368"/>
          </a:xfrm>
        </p:grpSpPr>
        <p:sp>
          <p:nvSpPr>
            <p:cNvPr id="6168" name="Text Box 23">
              <a:extLst>
                <a:ext uri="{FF2B5EF4-FFF2-40B4-BE49-F238E27FC236}">
                  <a16:creationId xmlns:a16="http://schemas.microsoft.com/office/drawing/2014/main" id="{347B35C7-0991-EA49-A3A9-FD574A69FD11}"/>
                </a:ext>
              </a:extLst>
            </p:cNvPr>
            <p:cNvSpPr txBox="1">
              <a:spLocks noChangeArrowheads="1"/>
            </p:cNvSpPr>
            <p:nvPr/>
          </p:nvSpPr>
          <p:spPr bwMode="auto">
            <a:xfrm rot="-1382140">
              <a:off x="1880" y="952"/>
              <a:ext cx="921" cy="28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800" i="0">
                  <a:latin typeface="Comic Sans MS" charset="0"/>
                </a:rPr>
                <a:t>ref</a:t>
              </a:r>
            </a:p>
          </p:txBody>
        </p:sp>
        <p:sp>
          <p:nvSpPr>
            <p:cNvPr id="6169" name="Text Box 24">
              <a:extLst>
                <a:ext uri="{FF2B5EF4-FFF2-40B4-BE49-F238E27FC236}">
                  <a16:creationId xmlns:a16="http://schemas.microsoft.com/office/drawing/2014/main" id="{995CB97A-1DF7-C54C-942A-555221B2DD17}"/>
                </a:ext>
              </a:extLst>
            </p:cNvPr>
            <p:cNvSpPr txBox="1">
              <a:spLocks noChangeArrowheads="1"/>
            </p:cNvSpPr>
            <p:nvPr/>
          </p:nvSpPr>
          <p:spPr bwMode="auto">
            <a:xfrm>
              <a:off x="2222" y="972"/>
              <a:ext cx="460" cy="282"/>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800" i="0">
                  <a:latin typeface="Comic Sans MS" charset="0"/>
                </a:rPr>
                <a:t>rac</a:t>
              </a:r>
            </a:p>
          </p:txBody>
        </p:sp>
        <p:sp>
          <p:nvSpPr>
            <p:cNvPr id="6170" name="Text Box 25">
              <a:extLst>
                <a:ext uri="{FF2B5EF4-FFF2-40B4-BE49-F238E27FC236}">
                  <a16:creationId xmlns:a16="http://schemas.microsoft.com/office/drawing/2014/main" id="{AFEF341A-9A51-AB46-847B-636190342526}"/>
                </a:ext>
              </a:extLst>
            </p:cNvPr>
            <p:cNvSpPr txBox="1">
              <a:spLocks noChangeArrowheads="1"/>
            </p:cNvSpPr>
            <p:nvPr/>
          </p:nvSpPr>
          <p:spPr bwMode="auto">
            <a:xfrm rot="1007682">
              <a:off x="2519" y="1040"/>
              <a:ext cx="511" cy="280"/>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800" i="0">
                  <a:latin typeface="Comic Sans MS" charset="0"/>
                </a:rPr>
                <a:t>tion</a:t>
              </a:r>
            </a:p>
          </p:txBody>
        </p:sp>
      </p:grpSp>
      <p:sp>
        <p:nvSpPr>
          <p:cNvPr id="6167" name="Rectangle 26">
            <a:extLst>
              <a:ext uri="{FF2B5EF4-FFF2-40B4-BE49-F238E27FC236}">
                <a16:creationId xmlns:a16="http://schemas.microsoft.com/office/drawing/2014/main" id="{27CEBD97-0A28-6840-895B-0B6FDF4D8188}"/>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4E499A2-5EA3-C346-B627-D0FDDE213181}"/>
              </a:ext>
            </a:extLst>
          </p:cNvPr>
          <p:cNvSpPr>
            <a:spLocks noGrp="1" noChangeArrowheads="1"/>
          </p:cNvSpPr>
          <p:nvPr>
            <p:ph type="title"/>
          </p:nvPr>
        </p:nvSpPr>
        <p:spPr>
          <a:xfrm>
            <a:off x="685800" y="122238"/>
            <a:ext cx="7772400" cy="877887"/>
          </a:xfrm>
        </p:spPr>
        <p:txBody>
          <a:bodyPr/>
          <a:lstStyle/>
          <a:p>
            <a:pPr>
              <a:defRPr/>
            </a:pPr>
            <a:r>
              <a:rPr lang="en-US" altLang="en-US"/>
              <a:t>Reflection and Refraction</a:t>
            </a:r>
          </a:p>
        </p:txBody>
      </p:sp>
      <p:sp>
        <p:nvSpPr>
          <p:cNvPr id="7171" name="Rectangle 3">
            <a:extLst>
              <a:ext uri="{FF2B5EF4-FFF2-40B4-BE49-F238E27FC236}">
                <a16:creationId xmlns:a16="http://schemas.microsoft.com/office/drawing/2014/main" id="{72486676-A697-5F4F-8D6F-9CAA994D2091}"/>
              </a:ext>
            </a:extLst>
          </p:cNvPr>
          <p:cNvSpPr>
            <a:spLocks noGrp="1" noChangeArrowheads="1"/>
          </p:cNvSpPr>
          <p:nvPr>
            <p:ph type="body" idx="1"/>
          </p:nvPr>
        </p:nvSpPr>
        <p:spPr>
          <a:xfrm>
            <a:off x="5240338" y="1189038"/>
            <a:ext cx="3605212" cy="4906962"/>
          </a:xfrm>
        </p:spPr>
        <p:txBody>
          <a:bodyPr/>
          <a:lstStyle/>
          <a:p>
            <a:pPr>
              <a:defRPr/>
            </a:pPr>
            <a:r>
              <a:rPr lang="en-US" altLang="en-US" sz="2000" b="1">
                <a:solidFill>
                  <a:srgbClr val="FF0000"/>
                </a:solidFill>
              </a:rPr>
              <a:t>Snell’s Law</a:t>
            </a:r>
            <a:r>
              <a:rPr lang="en-US" altLang="en-US" sz="2000"/>
              <a:t>: The angle of reflection (Ø</a:t>
            </a:r>
            <a:r>
              <a:rPr lang="en-US" altLang="en-US" sz="2000" i="1" baseline="-25000"/>
              <a:t>r</a:t>
            </a:r>
            <a:r>
              <a:rPr lang="en-US" altLang="en-US" sz="2000"/>
              <a:t>) is equal to the angle of incidence (Ø</a:t>
            </a:r>
            <a:r>
              <a:rPr lang="en-US" altLang="en-US" sz="2000" i="1" baseline="-25000"/>
              <a:t>i</a:t>
            </a:r>
            <a:r>
              <a:rPr lang="en-US" altLang="en-US" sz="2000"/>
              <a:t>) regardless of the surface material</a:t>
            </a:r>
          </a:p>
          <a:p>
            <a:pPr>
              <a:defRPr/>
            </a:pPr>
            <a:r>
              <a:rPr lang="en-US" altLang="en-US" sz="2000"/>
              <a:t>The angle of the transmitted beam (Ø</a:t>
            </a:r>
            <a:r>
              <a:rPr lang="en-US" altLang="en-US" sz="2000" i="1" baseline="-25000"/>
              <a:t>t</a:t>
            </a:r>
            <a:r>
              <a:rPr lang="en-US" altLang="en-US" sz="2000"/>
              <a:t>) </a:t>
            </a:r>
            <a:r>
              <a:rPr lang="en-US" altLang="en-US" sz="2000">
                <a:solidFill>
                  <a:srgbClr val="FF0000"/>
                </a:solidFill>
              </a:rPr>
              <a:t>is </a:t>
            </a:r>
            <a:r>
              <a:rPr lang="en-US" altLang="en-US" sz="2000"/>
              <a:t>dependent upon the </a:t>
            </a:r>
            <a:r>
              <a:rPr lang="en-US" altLang="en-US" sz="2000">
                <a:solidFill>
                  <a:srgbClr val="FF0000"/>
                </a:solidFill>
              </a:rPr>
              <a:t>composition</a:t>
            </a:r>
            <a:r>
              <a:rPr lang="en-US" altLang="en-US" sz="2000"/>
              <a:t> of the material </a:t>
            </a:r>
          </a:p>
        </p:txBody>
      </p:sp>
      <p:sp>
        <p:nvSpPr>
          <p:cNvPr id="7172" name="Rectangle 6">
            <a:extLst>
              <a:ext uri="{FF2B5EF4-FFF2-40B4-BE49-F238E27FC236}">
                <a16:creationId xmlns:a16="http://schemas.microsoft.com/office/drawing/2014/main" id="{F29A871E-8F3D-4E45-A4C6-C78C251D3CE5}"/>
              </a:ext>
            </a:extLst>
          </p:cNvPr>
          <p:cNvSpPr>
            <a:spLocks noChangeArrowheads="1"/>
          </p:cNvSpPr>
          <p:nvPr/>
        </p:nvSpPr>
        <p:spPr bwMode="auto">
          <a:xfrm>
            <a:off x="2382838" y="2136775"/>
            <a:ext cx="500062" cy="1900238"/>
          </a:xfrm>
          <a:prstGeom prst="rect">
            <a:avLst/>
          </a:prstGeom>
          <a:solidFill>
            <a:srgbClr val="FFFFFF"/>
          </a:solidFill>
          <a:ln w="38100">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7173" name="Line 7">
            <a:extLst>
              <a:ext uri="{FF2B5EF4-FFF2-40B4-BE49-F238E27FC236}">
                <a16:creationId xmlns:a16="http://schemas.microsoft.com/office/drawing/2014/main" id="{6D5FA143-5F61-9445-9B85-644160CD7CFC}"/>
              </a:ext>
            </a:extLst>
          </p:cNvPr>
          <p:cNvSpPr>
            <a:spLocks noChangeShapeType="1"/>
          </p:cNvSpPr>
          <p:nvPr/>
        </p:nvSpPr>
        <p:spPr bwMode="auto">
          <a:xfrm>
            <a:off x="376238" y="2198688"/>
            <a:ext cx="1989137" cy="882650"/>
          </a:xfrm>
          <a:prstGeom prst="line">
            <a:avLst/>
          </a:prstGeom>
          <a:noFill/>
          <a:ln w="38100">
            <a:solidFill>
              <a:schemeClr val="tx1"/>
            </a:solidFill>
            <a:round/>
            <a:headEnd type="triangle" w="med" len="med"/>
            <a:tailEnd/>
          </a:ln>
          <a:effectLst/>
        </p:spPr>
        <p:txBody>
          <a:bodyPr wrap="none" anchor="ctr"/>
          <a:lstStyle/>
          <a:p>
            <a:pPr algn="ctr">
              <a:defRPr/>
            </a:pPr>
            <a:endParaRPr lang="en-US">
              <a:latin typeface="Times New Roman" charset="0"/>
            </a:endParaRPr>
          </a:p>
        </p:txBody>
      </p:sp>
      <p:sp>
        <p:nvSpPr>
          <p:cNvPr id="7174" name="Line 8">
            <a:extLst>
              <a:ext uri="{FF2B5EF4-FFF2-40B4-BE49-F238E27FC236}">
                <a16:creationId xmlns:a16="http://schemas.microsoft.com/office/drawing/2014/main" id="{E3A11C8E-85DA-254B-8FD6-2C99A2FF08E0}"/>
              </a:ext>
            </a:extLst>
          </p:cNvPr>
          <p:cNvSpPr>
            <a:spLocks noChangeShapeType="1"/>
          </p:cNvSpPr>
          <p:nvPr/>
        </p:nvSpPr>
        <p:spPr bwMode="auto">
          <a:xfrm flipH="1">
            <a:off x="404813" y="3092450"/>
            <a:ext cx="1951037" cy="1038225"/>
          </a:xfrm>
          <a:prstGeom prst="line">
            <a:avLst/>
          </a:prstGeom>
          <a:noFill/>
          <a:ln w="38100">
            <a:solidFill>
              <a:schemeClr val="tx1"/>
            </a:solidFill>
            <a:round/>
            <a:headEnd type="triangle" w="med" len="med"/>
            <a:tailEnd/>
          </a:ln>
          <a:effectLst/>
        </p:spPr>
        <p:txBody>
          <a:bodyPr wrap="none" anchor="ctr"/>
          <a:lstStyle/>
          <a:p>
            <a:pPr algn="ctr">
              <a:defRPr/>
            </a:pPr>
            <a:endParaRPr lang="en-US">
              <a:latin typeface="Times New Roman" charset="0"/>
            </a:endParaRPr>
          </a:p>
        </p:txBody>
      </p:sp>
      <p:sp>
        <p:nvSpPr>
          <p:cNvPr id="7175" name="Line 9">
            <a:extLst>
              <a:ext uri="{FF2B5EF4-FFF2-40B4-BE49-F238E27FC236}">
                <a16:creationId xmlns:a16="http://schemas.microsoft.com/office/drawing/2014/main" id="{6F3F60D6-AECE-3548-9B5C-6F590476D2A5}"/>
              </a:ext>
            </a:extLst>
          </p:cNvPr>
          <p:cNvSpPr>
            <a:spLocks noChangeShapeType="1"/>
          </p:cNvSpPr>
          <p:nvPr/>
        </p:nvSpPr>
        <p:spPr bwMode="auto">
          <a:xfrm>
            <a:off x="2382838" y="3092450"/>
            <a:ext cx="0" cy="0"/>
          </a:xfrm>
          <a:prstGeom prst="line">
            <a:avLst/>
          </a:prstGeom>
          <a:noFill/>
          <a:ln w="38100">
            <a:solidFill>
              <a:schemeClr val="tx1"/>
            </a:solidFill>
            <a:round/>
            <a:headEnd/>
            <a:tailEnd/>
          </a:ln>
          <a:effectLst/>
        </p:spPr>
        <p:txBody>
          <a:bodyPr wrap="none" anchor="ctr"/>
          <a:lstStyle/>
          <a:p>
            <a:pPr algn="ctr">
              <a:defRPr/>
            </a:pPr>
            <a:endParaRPr lang="en-US">
              <a:latin typeface="Times New Roman" charset="0"/>
            </a:endParaRPr>
          </a:p>
        </p:txBody>
      </p:sp>
      <p:sp>
        <p:nvSpPr>
          <p:cNvPr id="7176" name="Line 10">
            <a:extLst>
              <a:ext uri="{FF2B5EF4-FFF2-40B4-BE49-F238E27FC236}">
                <a16:creationId xmlns:a16="http://schemas.microsoft.com/office/drawing/2014/main" id="{C0F756A6-28C6-A643-899F-51700ABDB596}"/>
              </a:ext>
            </a:extLst>
          </p:cNvPr>
          <p:cNvSpPr>
            <a:spLocks noChangeShapeType="1"/>
          </p:cNvSpPr>
          <p:nvPr/>
        </p:nvSpPr>
        <p:spPr bwMode="auto">
          <a:xfrm>
            <a:off x="404813" y="3092450"/>
            <a:ext cx="4383087" cy="0"/>
          </a:xfrm>
          <a:prstGeom prst="line">
            <a:avLst/>
          </a:prstGeom>
          <a:noFill/>
          <a:ln w="38100">
            <a:solidFill>
              <a:schemeClr val="hlink"/>
            </a:solidFill>
            <a:round/>
            <a:headEnd/>
            <a:tailEnd/>
          </a:ln>
          <a:effectLst/>
        </p:spPr>
        <p:txBody>
          <a:bodyPr wrap="none" anchor="ctr"/>
          <a:lstStyle/>
          <a:p>
            <a:pPr algn="ctr">
              <a:defRPr/>
            </a:pPr>
            <a:endParaRPr lang="en-US">
              <a:latin typeface="Times New Roman" charset="0"/>
            </a:endParaRPr>
          </a:p>
        </p:txBody>
      </p:sp>
      <p:sp>
        <p:nvSpPr>
          <p:cNvPr id="7177" name="Line 11">
            <a:extLst>
              <a:ext uri="{FF2B5EF4-FFF2-40B4-BE49-F238E27FC236}">
                <a16:creationId xmlns:a16="http://schemas.microsoft.com/office/drawing/2014/main" id="{F3757914-3A14-BC45-AEC4-659DC0CEDDA6}"/>
              </a:ext>
            </a:extLst>
          </p:cNvPr>
          <p:cNvSpPr>
            <a:spLocks noChangeShapeType="1"/>
          </p:cNvSpPr>
          <p:nvPr/>
        </p:nvSpPr>
        <p:spPr bwMode="auto">
          <a:xfrm flipV="1">
            <a:off x="2409825" y="2357438"/>
            <a:ext cx="2278063" cy="712787"/>
          </a:xfrm>
          <a:prstGeom prst="line">
            <a:avLst/>
          </a:prstGeom>
          <a:noFill/>
          <a:ln w="38100">
            <a:solidFill>
              <a:schemeClr val="tx1"/>
            </a:solidFill>
            <a:round/>
            <a:headEnd/>
            <a:tailEnd type="triangle" w="med" len="med"/>
          </a:ln>
          <a:effectLst/>
        </p:spPr>
        <p:txBody>
          <a:bodyPr wrap="none" anchor="ctr"/>
          <a:lstStyle/>
          <a:p>
            <a:pPr algn="ctr">
              <a:defRPr/>
            </a:pPr>
            <a:endParaRPr lang="en-US">
              <a:latin typeface="Times New Roman" charset="0"/>
            </a:endParaRPr>
          </a:p>
        </p:txBody>
      </p:sp>
      <p:sp>
        <p:nvSpPr>
          <p:cNvPr id="7178" name="Text Box 12">
            <a:extLst>
              <a:ext uri="{FF2B5EF4-FFF2-40B4-BE49-F238E27FC236}">
                <a16:creationId xmlns:a16="http://schemas.microsoft.com/office/drawing/2014/main" id="{0DD92568-F532-1645-AA0B-FF6AE732B59D}"/>
              </a:ext>
            </a:extLst>
          </p:cNvPr>
          <p:cNvSpPr txBox="1">
            <a:spLocks noChangeArrowheads="1"/>
          </p:cNvSpPr>
          <p:nvPr/>
        </p:nvSpPr>
        <p:spPr bwMode="auto">
          <a:xfrm>
            <a:off x="3587750" y="2595563"/>
            <a:ext cx="947738" cy="457200"/>
          </a:xfrm>
          <a:prstGeom prst="rect">
            <a:avLst/>
          </a:prstGeom>
          <a:noFill/>
          <a:ln>
            <a:noFill/>
          </a:ln>
          <a:effectLst/>
        </p:spPr>
        <p:txBody>
          <a:bodyPr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i="0">
                <a:latin typeface="Symbol" charset="2"/>
                <a:sym typeface="Symbol" charset="2"/>
              </a:rPr>
              <a:t></a:t>
            </a:r>
            <a:r>
              <a:rPr lang="en-US" altLang="en-US" sz="2400" baseline="-25000"/>
              <a:t>t</a:t>
            </a:r>
            <a:endParaRPr lang="en-US" altLang="en-US" sz="2400" i="0"/>
          </a:p>
        </p:txBody>
      </p:sp>
      <p:sp>
        <p:nvSpPr>
          <p:cNvPr id="14346" name="Freeform 13">
            <a:extLst>
              <a:ext uri="{FF2B5EF4-FFF2-40B4-BE49-F238E27FC236}">
                <a16:creationId xmlns:a16="http://schemas.microsoft.com/office/drawing/2014/main" id="{3E42C486-F9F2-3A4B-BE21-689DB5BAAA0D}"/>
              </a:ext>
            </a:extLst>
          </p:cNvPr>
          <p:cNvSpPr>
            <a:spLocks/>
          </p:cNvSpPr>
          <p:nvPr/>
        </p:nvSpPr>
        <p:spPr bwMode="auto">
          <a:xfrm>
            <a:off x="3738563" y="2651125"/>
            <a:ext cx="95250" cy="430213"/>
          </a:xfrm>
          <a:custGeom>
            <a:avLst/>
            <a:gdLst>
              <a:gd name="T0" fmla="*/ 2147483646 w 84"/>
              <a:gd name="T1" fmla="*/ 2147483646 h 328"/>
              <a:gd name="T2" fmla="*/ 2147483646 w 84"/>
              <a:gd name="T3" fmla="*/ 2147483646 h 328"/>
              <a:gd name="T4" fmla="*/ 0 w 84"/>
              <a:gd name="T5" fmla="*/ 0 h 328"/>
              <a:gd name="T6" fmla="*/ 0 60000 65536"/>
              <a:gd name="T7" fmla="*/ 0 60000 65536"/>
              <a:gd name="T8" fmla="*/ 0 60000 65536"/>
            </a:gdLst>
            <a:ahLst/>
            <a:cxnLst>
              <a:cxn ang="T6">
                <a:pos x="T0" y="T1"/>
              </a:cxn>
              <a:cxn ang="T7">
                <a:pos x="T2" y="T3"/>
              </a:cxn>
              <a:cxn ang="T8">
                <a:pos x="T4" y="T5"/>
              </a:cxn>
            </a:cxnLst>
            <a:rect l="0" t="0" r="r" b="b"/>
            <a:pathLst>
              <a:path w="84" h="328">
                <a:moveTo>
                  <a:pt x="72" y="328"/>
                </a:moveTo>
                <a:cubicBezTo>
                  <a:pt x="78" y="283"/>
                  <a:pt x="84" y="239"/>
                  <a:pt x="72" y="184"/>
                </a:cubicBezTo>
                <a:cubicBezTo>
                  <a:pt x="60" y="129"/>
                  <a:pt x="12" y="31"/>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 name="Text Box 14">
            <a:extLst>
              <a:ext uri="{FF2B5EF4-FFF2-40B4-BE49-F238E27FC236}">
                <a16:creationId xmlns:a16="http://schemas.microsoft.com/office/drawing/2014/main" id="{63CD69C3-1049-2349-80D2-C06EF5CB3E91}"/>
              </a:ext>
            </a:extLst>
          </p:cNvPr>
          <p:cNvSpPr txBox="1">
            <a:spLocks noChangeArrowheads="1"/>
          </p:cNvSpPr>
          <p:nvPr/>
        </p:nvSpPr>
        <p:spPr bwMode="auto">
          <a:xfrm>
            <a:off x="214313" y="3213100"/>
            <a:ext cx="946150" cy="457200"/>
          </a:xfrm>
          <a:prstGeom prst="rect">
            <a:avLst/>
          </a:prstGeom>
          <a:noFill/>
          <a:ln>
            <a:noFill/>
          </a:ln>
          <a:effectLst/>
        </p:spPr>
        <p:txBody>
          <a:bodyPr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i="0">
                <a:latin typeface="Symbol" charset="2"/>
                <a:sym typeface="Symbol" charset="2"/>
              </a:rPr>
              <a:t></a:t>
            </a:r>
            <a:r>
              <a:rPr lang="en-US" altLang="en-US" sz="2400" baseline="-25000"/>
              <a:t>i</a:t>
            </a:r>
            <a:endParaRPr lang="en-US" altLang="en-US" sz="2400" i="0"/>
          </a:p>
        </p:txBody>
      </p:sp>
      <p:sp>
        <p:nvSpPr>
          <p:cNvPr id="7181" name="Text Box 15">
            <a:extLst>
              <a:ext uri="{FF2B5EF4-FFF2-40B4-BE49-F238E27FC236}">
                <a16:creationId xmlns:a16="http://schemas.microsoft.com/office/drawing/2014/main" id="{DE6579A4-9EC3-4241-BAA5-8F39D7E22090}"/>
              </a:ext>
            </a:extLst>
          </p:cNvPr>
          <p:cNvSpPr txBox="1">
            <a:spLocks noChangeArrowheads="1"/>
          </p:cNvSpPr>
          <p:nvPr/>
        </p:nvSpPr>
        <p:spPr bwMode="auto">
          <a:xfrm>
            <a:off x="233363" y="2522538"/>
            <a:ext cx="946150" cy="457200"/>
          </a:xfrm>
          <a:prstGeom prst="rect">
            <a:avLst/>
          </a:prstGeom>
          <a:noFill/>
          <a:ln>
            <a:noFill/>
          </a:ln>
          <a:effectLst/>
        </p:spPr>
        <p:txBody>
          <a:bodyPr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i="0">
                <a:latin typeface="Symbol" charset="2"/>
                <a:sym typeface="Symbol" charset="2"/>
              </a:rPr>
              <a:t></a:t>
            </a:r>
            <a:r>
              <a:rPr lang="en-US" altLang="en-US" sz="2400" baseline="-25000"/>
              <a:t>r</a:t>
            </a:r>
            <a:endParaRPr lang="en-US" altLang="en-US" sz="2400" i="0"/>
          </a:p>
        </p:txBody>
      </p:sp>
      <p:sp>
        <p:nvSpPr>
          <p:cNvPr id="7182" name="Text Box 16">
            <a:extLst>
              <a:ext uri="{FF2B5EF4-FFF2-40B4-BE49-F238E27FC236}">
                <a16:creationId xmlns:a16="http://schemas.microsoft.com/office/drawing/2014/main" id="{283E8154-D4B4-834A-8748-A03A0960048D}"/>
              </a:ext>
            </a:extLst>
          </p:cNvPr>
          <p:cNvSpPr txBox="1">
            <a:spLocks noChangeArrowheads="1"/>
          </p:cNvSpPr>
          <p:nvPr/>
        </p:nvSpPr>
        <p:spPr bwMode="auto">
          <a:xfrm>
            <a:off x="784225" y="3816350"/>
            <a:ext cx="1511300" cy="366713"/>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1800"/>
              <a:t>Incident Beam</a:t>
            </a:r>
          </a:p>
        </p:txBody>
      </p:sp>
      <p:sp>
        <p:nvSpPr>
          <p:cNvPr id="7183" name="Text Box 17">
            <a:extLst>
              <a:ext uri="{FF2B5EF4-FFF2-40B4-BE49-F238E27FC236}">
                <a16:creationId xmlns:a16="http://schemas.microsoft.com/office/drawing/2014/main" id="{04E99E34-5CCB-1241-AB0D-4A9727B084BC}"/>
              </a:ext>
            </a:extLst>
          </p:cNvPr>
          <p:cNvSpPr txBox="1">
            <a:spLocks noChangeArrowheads="1"/>
          </p:cNvSpPr>
          <p:nvPr/>
        </p:nvSpPr>
        <p:spPr bwMode="auto">
          <a:xfrm>
            <a:off x="817563" y="1974850"/>
            <a:ext cx="1612900" cy="366713"/>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1800"/>
              <a:t>Reflected Beam</a:t>
            </a:r>
          </a:p>
        </p:txBody>
      </p:sp>
      <p:sp>
        <p:nvSpPr>
          <p:cNvPr id="7184" name="Text Box 18">
            <a:extLst>
              <a:ext uri="{FF2B5EF4-FFF2-40B4-BE49-F238E27FC236}">
                <a16:creationId xmlns:a16="http://schemas.microsoft.com/office/drawing/2014/main" id="{EA6F4D93-B8B5-664B-83CA-166C78CEBBEA}"/>
              </a:ext>
            </a:extLst>
          </p:cNvPr>
          <p:cNvSpPr txBox="1">
            <a:spLocks noChangeArrowheads="1"/>
          </p:cNvSpPr>
          <p:nvPr/>
        </p:nvSpPr>
        <p:spPr bwMode="auto">
          <a:xfrm>
            <a:off x="3525838" y="1663700"/>
            <a:ext cx="1695450" cy="64135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800"/>
              <a:t>Transmitted</a:t>
            </a:r>
          </a:p>
          <a:p>
            <a:pPr algn="ctr">
              <a:spcBef>
                <a:spcPct val="0"/>
              </a:spcBef>
              <a:buSzTx/>
              <a:buFontTx/>
              <a:buNone/>
              <a:defRPr/>
            </a:pPr>
            <a:r>
              <a:rPr lang="en-US" altLang="en-US" sz="1800"/>
              <a:t>(refracted)Beam</a:t>
            </a:r>
          </a:p>
        </p:txBody>
      </p:sp>
      <p:grpSp>
        <p:nvGrpSpPr>
          <p:cNvPr id="14352" name="Group 19">
            <a:extLst>
              <a:ext uri="{FF2B5EF4-FFF2-40B4-BE49-F238E27FC236}">
                <a16:creationId xmlns:a16="http://schemas.microsoft.com/office/drawing/2014/main" id="{11AEC746-DFFD-964E-A178-B3BE637641E9}"/>
              </a:ext>
            </a:extLst>
          </p:cNvPr>
          <p:cNvGrpSpPr>
            <a:grpSpLocks/>
          </p:cNvGrpSpPr>
          <p:nvPr/>
        </p:nvGrpSpPr>
        <p:grpSpPr bwMode="auto">
          <a:xfrm>
            <a:off x="3032125" y="4379913"/>
            <a:ext cx="2620963" cy="692150"/>
            <a:chOff x="3299" y="2406"/>
            <a:chExt cx="1856" cy="615"/>
          </a:xfrm>
        </p:grpSpPr>
        <p:sp>
          <p:nvSpPr>
            <p:cNvPr id="7190" name="AutoShape 20">
              <a:extLst>
                <a:ext uri="{FF2B5EF4-FFF2-40B4-BE49-F238E27FC236}">
                  <a16:creationId xmlns:a16="http://schemas.microsoft.com/office/drawing/2014/main" id="{3F20957B-9138-E54F-B298-F94540AF6492}"/>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7191" name="Text Box 21">
              <a:extLst>
                <a:ext uri="{FF2B5EF4-FFF2-40B4-BE49-F238E27FC236}">
                  <a16:creationId xmlns:a16="http://schemas.microsoft.com/office/drawing/2014/main" id="{EC51DAF4-9609-D84A-8B20-3E83C8F09DCF}"/>
                </a:ext>
              </a:extLst>
            </p:cNvPr>
            <p:cNvSpPr txBox="1">
              <a:spLocks noChangeArrowheads="1"/>
            </p:cNvSpPr>
            <p:nvPr/>
          </p:nvSpPr>
          <p:spPr bwMode="auto">
            <a:xfrm>
              <a:off x="3382" y="2496"/>
              <a:ext cx="1773" cy="353"/>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a:t>n</a:t>
              </a:r>
              <a:r>
                <a:rPr lang="en-US" altLang="en-US" sz="2000" i="0" baseline="-25000"/>
                <a:t>1</a:t>
              </a:r>
              <a:r>
                <a:rPr lang="en-US" altLang="en-US" sz="2000" i="0"/>
                <a:t> sin Ø</a:t>
              </a:r>
              <a:r>
                <a:rPr lang="en-US" altLang="en-US" sz="2000" baseline="-25000"/>
                <a:t>i</a:t>
              </a:r>
              <a:r>
                <a:rPr lang="en-US" altLang="en-US" sz="2000" i="0"/>
                <a:t> = </a:t>
              </a:r>
              <a:r>
                <a:rPr lang="en-US" altLang="en-US" sz="2000"/>
                <a:t>n</a:t>
              </a:r>
              <a:r>
                <a:rPr lang="en-US" altLang="en-US" sz="2000" i="0" baseline="-25000"/>
                <a:t>2</a:t>
              </a:r>
              <a:r>
                <a:rPr lang="en-US" altLang="en-US" sz="2000" i="0"/>
                <a:t> sin Ø</a:t>
              </a:r>
              <a:r>
                <a:rPr lang="en-US" altLang="en-US" sz="2000" baseline="-25000"/>
                <a:t>t</a:t>
              </a:r>
            </a:p>
          </p:txBody>
        </p:sp>
      </p:grpSp>
      <p:grpSp>
        <p:nvGrpSpPr>
          <p:cNvPr id="14353" name="Group 22">
            <a:extLst>
              <a:ext uri="{FF2B5EF4-FFF2-40B4-BE49-F238E27FC236}">
                <a16:creationId xmlns:a16="http://schemas.microsoft.com/office/drawing/2014/main" id="{7CDC243D-8118-D440-AA2E-4DD05F5749AE}"/>
              </a:ext>
            </a:extLst>
          </p:cNvPr>
          <p:cNvGrpSpPr>
            <a:grpSpLocks/>
          </p:cNvGrpSpPr>
          <p:nvPr/>
        </p:nvGrpSpPr>
        <p:grpSpPr bwMode="auto">
          <a:xfrm>
            <a:off x="3062288" y="5162550"/>
            <a:ext cx="3921125" cy="1139825"/>
            <a:chOff x="3299" y="2406"/>
            <a:chExt cx="1856" cy="615"/>
          </a:xfrm>
        </p:grpSpPr>
        <p:sp>
          <p:nvSpPr>
            <p:cNvPr id="7188" name="AutoShape 23">
              <a:extLst>
                <a:ext uri="{FF2B5EF4-FFF2-40B4-BE49-F238E27FC236}">
                  <a16:creationId xmlns:a16="http://schemas.microsoft.com/office/drawing/2014/main" id="{9C051B86-70B2-C740-B555-54B9DDF8A2C4}"/>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7189" name="Text Box 24">
              <a:extLst>
                <a:ext uri="{FF2B5EF4-FFF2-40B4-BE49-F238E27FC236}">
                  <a16:creationId xmlns:a16="http://schemas.microsoft.com/office/drawing/2014/main" id="{A5B9F593-D560-6A4E-AFD0-A6762E1FDF62}"/>
                </a:ext>
              </a:extLst>
            </p:cNvPr>
            <p:cNvSpPr txBox="1">
              <a:spLocks noChangeArrowheads="1"/>
            </p:cNvSpPr>
            <p:nvPr/>
          </p:nvSpPr>
          <p:spPr bwMode="auto">
            <a:xfrm>
              <a:off x="3382" y="2496"/>
              <a:ext cx="1773" cy="379"/>
            </a:xfrm>
            <a:prstGeom prst="rect">
              <a:avLst/>
            </a:prstGeom>
            <a:noFill/>
            <a:ln>
              <a:noFill/>
            </a:ln>
            <a:effec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a:t>The velocity of light in a material of refractive index n   is c/n</a:t>
              </a:r>
              <a:endParaRPr lang="en-US" altLang="en-US" sz="2000" baseline="-25000"/>
            </a:p>
          </p:txBody>
        </p:sp>
      </p:grpSp>
      <p:sp>
        <p:nvSpPr>
          <p:cNvPr id="7187" name="Rectangle 25">
            <a:extLst>
              <a:ext uri="{FF2B5EF4-FFF2-40B4-BE49-F238E27FC236}">
                <a16:creationId xmlns:a16="http://schemas.microsoft.com/office/drawing/2014/main" id="{C3047C78-369F-7B42-8FFD-233382F86538}"/>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90E601C-00B1-C243-AA68-BE5DA8771BC1}"/>
              </a:ext>
            </a:extLst>
          </p:cNvPr>
          <p:cNvSpPr>
            <a:spLocks noGrp="1" noChangeArrowheads="1"/>
          </p:cNvSpPr>
          <p:nvPr>
            <p:ph type="title"/>
          </p:nvPr>
        </p:nvSpPr>
        <p:spPr>
          <a:xfrm>
            <a:off x="736600" y="165100"/>
            <a:ext cx="7772400" cy="660400"/>
          </a:xfrm>
        </p:spPr>
        <p:txBody>
          <a:bodyPr/>
          <a:lstStyle/>
          <a:p>
            <a:pPr>
              <a:defRPr/>
            </a:pPr>
            <a:r>
              <a:rPr lang="en-US" altLang="en-US"/>
              <a:t>Properties of thin Lenses</a:t>
            </a:r>
          </a:p>
        </p:txBody>
      </p:sp>
      <p:sp>
        <p:nvSpPr>
          <p:cNvPr id="8195" name="Text Box 15">
            <a:extLst>
              <a:ext uri="{FF2B5EF4-FFF2-40B4-BE49-F238E27FC236}">
                <a16:creationId xmlns:a16="http://schemas.microsoft.com/office/drawing/2014/main" id="{BD4C5489-A772-774E-ACAA-F9E2970348F0}"/>
              </a:ext>
            </a:extLst>
          </p:cNvPr>
          <p:cNvSpPr txBox="1">
            <a:spLocks noChangeArrowheads="1"/>
          </p:cNvSpPr>
          <p:nvPr/>
        </p:nvSpPr>
        <p:spPr bwMode="auto">
          <a:xfrm>
            <a:off x="3213100" y="1176338"/>
            <a:ext cx="406400" cy="336550"/>
          </a:xfrm>
          <a:prstGeom prst="rect">
            <a:avLst/>
          </a:prstGeom>
          <a:noFill/>
          <a:ln>
            <a:noFill/>
          </a:ln>
          <a:effectLst/>
        </p:spPr>
        <p:txBody>
          <a:bodyPr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1600"/>
              <a:t>f</a:t>
            </a:r>
          </a:p>
        </p:txBody>
      </p:sp>
      <p:sp>
        <p:nvSpPr>
          <p:cNvPr id="8196" name="Text Box 17">
            <a:extLst>
              <a:ext uri="{FF2B5EF4-FFF2-40B4-BE49-F238E27FC236}">
                <a16:creationId xmlns:a16="http://schemas.microsoft.com/office/drawing/2014/main" id="{A1FE3598-B8DC-094E-8BEB-0AB20A970850}"/>
              </a:ext>
            </a:extLst>
          </p:cNvPr>
          <p:cNvSpPr txBox="1">
            <a:spLocks noChangeArrowheads="1"/>
          </p:cNvSpPr>
          <p:nvPr/>
        </p:nvSpPr>
        <p:spPr bwMode="auto">
          <a:xfrm>
            <a:off x="2809875" y="3956050"/>
            <a:ext cx="336550"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1</a:t>
            </a:r>
          </a:p>
        </p:txBody>
      </p:sp>
      <p:sp>
        <p:nvSpPr>
          <p:cNvPr id="8197" name="Line 18">
            <a:extLst>
              <a:ext uri="{FF2B5EF4-FFF2-40B4-BE49-F238E27FC236}">
                <a16:creationId xmlns:a16="http://schemas.microsoft.com/office/drawing/2014/main" id="{82D98C3C-767E-074A-B515-A9E13D30A057}"/>
              </a:ext>
            </a:extLst>
          </p:cNvPr>
          <p:cNvSpPr>
            <a:spLocks noChangeShapeType="1"/>
          </p:cNvSpPr>
          <p:nvPr/>
        </p:nvSpPr>
        <p:spPr bwMode="auto">
          <a:xfrm>
            <a:off x="2781300" y="4432300"/>
            <a:ext cx="469900" cy="0"/>
          </a:xfrm>
          <a:prstGeom prst="line">
            <a:avLst/>
          </a:prstGeom>
          <a:noFill/>
          <a:ln w="38100">
            <a:solidFill>
              <a:schemeClr val="tx1"/>
            </a:solidFill>
            <a:round/>
            <a:headEnd/>
            <a:tailEnd/>
          </a:ln>
          <a:effectLst/>
        </p:spPr>
        <p:txBody>
          <a:bodyPr wrap="none" anchor="ctr"/>
          <a:lstStyle/>
          <a:p>
            <a:pPr algn="ctr">
              <a:defRPr/>
            </a:pPr>
            <a:endParaRPr lang="en-US">
              <a:latin typeface="Times New Roman" charset="0"/>
            </a:endParaRPr>
          </a:p>
        </p:txBody>
      </p:sp>
      <p:sp>
        <p:nvSpPr>
          <p:cNvPr id="8198" name="Text Box 19">
            <a:extLst>
              <a:ext uri="{FF2B5EF4-FFF2-40B4-BE49-F238E27FC236}">
                <a16:creationId xmlns:a16="http://schemas.microsoft.com/office/drawing/2014/main" id="{322A67FC-D813-674F-8361-A2ED0597AAA3}"/>
              </a:ext>
            </a:extLst>
          </p:cNvPr>
          <p:cNvSpPr txBox="1">
            <a:spLocks noChangeArrowheads="1"/>
          </p:cNvSpPr>
          <p:nvPr/>
        </p:nvSpPr>
        <p:spPr bwMode="auto">
          <a:xfrm>
            <a:off x="2790825" y="4502150"/>
            <a:ext cx="336550"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p</a:t>
            </a:r>
          </a:p>
        </p:txBody>
      </p:sp>
      <p:sp>
        <p:nvSpPr>
          <p:cNvPr id="8199" name="Text Box 20">
            <a:extLst>
              <a:ext uri="{FF2B5EF4-FFF2-40B4-BE49-F238E27FC236}">
                <a16:creationId xmlns:a16="http://schemas.microsoft.com/office/drawing/2014/main" id="{A5606B4E-D964-7A4C-B3D1-24CAF64E199F}"/>
              </a:ext>
            </a:extLst>
          </p:cNvPr>
          <p:cNvSpPr txBox="1">
            <a:spLocks noChangeArrowheads="1"/>
          </p:cNvSpPr>
          <p:nvPr/>
        </p:nvSpPr>
        <p:spPr bwMode="auto">
          <a:xfrm>
            <a:off x="3513138" y="4260850"/>
            <a:ext cx="390525"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a:t>
            </a:r>
          </a:p>
        </p:txBody>
      </p:sp>
      <p:sp>
        <p:nvSpPr>
          <p:cNvPr id="8200" name="Text Box 21">
            <a:extLst>
              <a:ext uri="{FF2B5EF4-FFF2-40B4-BE49-F238E27FC236}">
                <a16:creationId xmlns:a16="http://schemas.microsoft.com/office/drawing/2014/main" id="{54944E2D-6B15-8D42-933D-7C6C9AD147DF}"/>
              </a:ext>
            </a:extLst>
          </p:cNvPr>
          <p:cNvSpPr txBox="1">
            <a:spLocks noChangeArrowheads="1"/>
          </p:cNvSpPr>
          <p:nvPr/>
        </p:nvSpPr>
        <p:spPr bwMode="auto">
          <a:xfrm>
            <a:off x="4194175" y="4006850"/>
            <a:ext cx="336550"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1</a:t>
            </a:r>
          </a:p>
        </p:txBody>
      </p:sp>
      <p:sp>
        <p:nvSpPr>
          <p:cNvPr id="8201" name="Line 22">
            <a:extLst>
              <a:ext uri="{FF2B5EF4-FFF2-40B4-BE49-F238E27FC236}">
                <a16:creationId xmlns:a16="http://schemas.microsoft.com/office/drawing/2014/main" id="{6DC3E078-1554-E145-B502-BC71223CC455}"/>
              </a:ext>
            </a:extLst>
          </p:cNvPr>
          <p:cNvSpPr>
            <a:spLocks noChangeShapeType="1"/>
          </p:cNvSpPr>
          <p:nvPr/>
        </p:nvSpPr>
        <p:spPr bwMode="auto">
          <a:xfrm>
            <a:off x="4165600" y="4483100"/>
            <a:ext cx="469900" cy="0"/>
          </a:xfrm>
          <a:prstGeom prst="line">
            <a:avLst/>
          </a:prstGeom>
          <a:noFill/>
          <a:ln w="38100">
            <a:solidFill>
              <a:schemeClr val="tx1"/>
            </a:solidFill>
            <a:round/>
            <a:headEnd/>
            <a:tailEnd/>
          </a:ln>
          <a:effectLst/>
        </p:spPr>
        <p:txBody>
          <a:bodyPr wrap="none" anchor="ctr"/>
          <a:lstStyle/>
          <a:p>
            <a:pPr algn="ctr">
              <a:defRPr/>
            </a:pPr>
            <a:endParaRPr lang="en-US">
              <a:latin typeface="Times New Roman" charset="0"/>
            </a:endParaRPr>
          </a:p>
        </p:txBody>
      </p:sp>
      <p:sp>
        <p:nvSpPr>
          <p:cNvPr id="8202" name="Text Box 23">
            <a:extLst>
              <a:ext uri="{FF2B5EF4-FFF2-40B4-BE49-F238E27FC236}">
                <a16:creationId xmlns:a16="http://schemas.microsoft.com/office/drawing/2014/main" id="{90881BF4-7578-2D4C-863A-58B657EA7CFA}"/>
              </a:ext>
            </a:extLst>
          </p:cNvPr>
          <p:cNvSpPr txBox="1">
            <a:spLocks noChangeArrowheads="1"/>
          </p:cNvSpPr>
          <p:nvPr/>
        </p:nvSpPr>
        <p:spPr bwMode="auto">
          <a:xfrm>
            <a:off x="4175125" y="4552950"/>
            <a:ext cx="336550"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q</a:t>
            </a:r>
          </a:p>
        </p:txBody>
      </p:sp>
      <p:sp>
        <p:nvSpPr>
          <p:cNvPr id="8203" name="Text Box 24">
            <a:extLst>
              <a:ext uri="{FF2B5EF4-FFF2-40B4-BE49-F238E27FC236}">
                <a16:creationId xmlns:a16="http://schemas.microsoft.com/office/drawing/2014/main" id="{A9EE2ADA-3A4E-D146-ABC8-B50DAE5A862D}"/>
              </a:ext>
            </a:extLst>
          </p:cNvPr>
          <p:cNvSpPr txBox="1">
            <a:spLocks noChangeArrowheads="1"/>
          </p:cNvSpPr>
          <p:nvPr/>
        </p:nvSpPr>
        <p:spPr bwMode="auto">
          <a:xfrm>
            <a:off x="5043488" y="4216400"/>
            <a:ext cx="390525"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a:t>
            </a:r>
          </a:p>
        </p:txBody>
      </p:sp>
      <p:sp>
        <p:nvSpPr>
          <p:cNvPr id="8204" name="Text Box 25">
            <a:extLst>
              <a:ext uri="{FF2B5EF4-FFF2-40B4-BE49-F238E27FC236}">
                <a16:creationId xmlns:a16="http://schemas.microsoft.com/office/drawing/2014/main" id="{3FA75C33-8D11-D445-9DF0-3BEAD80E1A1C}"/>
              </a:ext>
            </a:extLst>
          </p:cNvPr>
          <p:cNvSpPr txBox="1">
            <a:spLocks noChangeArrowheads="1"/>
          </p:cNvSpPr>
          <p:nvPr/>
        </p:nvSpPr>
        <p:spPr bwMode="auto">
          <a:xfrm>
            <a:off x="5718175" y="4044950"/>
            <a:ext cx="336550"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1</a:t>
            </a:r>
          </a:p>
        </p:txBody>
      </p:sp>
      <p:sp>
        <p:nvSpPr>
          <p:cNvPr id="8205" name="Line 26">
            <a:extLst>
              <a:ext uri="{FF2B5EF4-FFF2-40B4-BE49-F238E27FC236}">
                <a16:creationId xmlns:a16="http://schemas.microsoft.com/office/drawing/2014/main" id="{735CA422-A54A-8E46-B22D-26E116CC2F7A}"/>
              </a:ext>
            </a:extLst>
          </p:cNvPr>
          <p:cNvSpPr>
            <a:spLocks noChangeShapeType="1"/>
          </p:cNvSpPr>
          <p:nvPr/>
        </p:nvSpPr>
        <p:spPr bwMode="auto">
          <a:xfrm>
            <a:off x="5689600" y="4521200"/>
            <a:ext cx="469900" cy="0"/>
          </a:xfrm>
          <a:prstGeom prst="line">
            <a:avLst/>
          </a:prstGeom>
          <a:noFill/>
          <a:ln w="38100">
            <a:solidFill>
              <a:schemeClr val="tx1"/>
            </a:solidFill>
            <a:round/>
            <a:headEnd/>
            <a:tailEnd/>
          </a:ln>
          <a:effectLst/>
        </p:spPr>
        <p:txBody>
          <a:bodyPr wrap="none" anchor="ctr"/>
          <a:lstStyle/>
          <a:p>
            <a:pPr algn="ctr">
              <a:defRPr/>
            </a:pPr>
            <a:endParaRPr lang="en-US">
              <a:latin typeface="Times New Roman" charset="0"/>
            </a:endParaRPr>
          </a:p>
        </p:txBody>
      </p:sp>
      <p:sp>
        <p:nvSpPr>
          <p:cNvPr id="8206" name="Text Box 27">
            <a:extLst>
              <a:ext uri="{FF2B5EF4-FFF2-40B4-BE49-F238E27FC236}">
                <a16:creationId xmlns:a16="http://schemas.microsoft.com/office/drawing/2014/main" id="{73130C75-D3EF-134F-A45B-E6C7BFAECD11}"/>
              </a:ext>
            </a:extLst>
          </p:cNvPr>
          <p:cNvSpPr txBox="1">
            <a:spLocks noChangeArrowheads="1"/>
          </p:cNvSpPr>
          <p:nvPr/>
        </p:nvSpPr>
        <p:spPr bwMode="auto">
          <a:xfrm>
            <a:off x="5707063" y="4610100"/>
            <a:ext cx="331787" cy="457200"/>
          </a:xfrm>
          <a:prstGeom prst="rect">
            <a:avLst/>
          </a:prstGeom>
          <a:noFill/>
          <a:ln>
            <a:noFill/>
          </a:ln>
          <a:effectLst/>
        </p:spPr>
        <p:txBody>
          <a:bodyPr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f</a:t>
            </a:r>
          </a:p>
        </p:txBody>
      </p:sp>
      <p:sp>
        <p:nvSpPr>
          <p:cNvPr id="16398" name="Oval 3">
            <a:extLst>
              <a:ext uri="{FF2B5EF4-FFF2-40B4-BE49-F238E27FC236}">
                <a16:creationId xmlns:a16="http://schemas.microsoft.com/office/drawing/2014/main" id="{20F24B37-F343-A940-B136-FDDB9CC6DB24}"/>
              </a:ext>
            </a:extLst>
          </p:cNvPr>
          <p:cNvSpPr>
            <a:spLocks noChangeArrowheads="1"/>
          </p:cNvSpPr>
          <p:nvPr/>
        </p:nvSpPr>
        <p:spPr bwMode="auto">
          <a:xfrm>
            <a:off x="3695700" y="1676400"/>
            <a:ext cx="279400" cy="1955800"/>
          </a:xfrm>
          <a:prstGeom prst="ellipse">
            <a:avLst/>
          </a:prstGeom>
          <a:gradFill rotWithShape="0">
            <a:gsLst>
              <a:gs pos="0">
                <a:srgbClr val="FFFFFF"/>
              </a:gs>
              <a:gs pos="100000">
                <a:schemeClr val="accent1"/>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8208" name="Line 4">
            <a:extLst>
              <a:ext uri="{FF2B5EF4-FFF2-40B4-BE49-F238E27FC236}">
                <a16:creationId xmlns:a16="http://schemas.microsoft.com/office/drawing/2014/main" id="{62F6E218-AC7D-9043-8A98-DF4F13E798A9}"/>
              </a:ext>
            </a:extLst>
          </p:cNvPr>
          <p:cNvSpPr>
            <a:spLocks noChangeShapeType="1"/>
          </p:cNvSpPr>
          <p:nvPr/>
        </p:nvSpPr>
        <p:spPr bwMode="auto">
          <a:xfrm>
            <a:off x="2184400" y="2667000"/>
            <a:ext cx="4267200" cy="0"/>
          </a:xfrm>
          <a:prstGeom prst="line">
            <a:avLst/>
          </a:prstGeom>
          <a:noFill/>
          <a:ln w="12700">
            <a:solidFill>
              <a:schemeClr val="tx1"/>
            </a:solidFill>
            <a:round/>
            <a:headEnd/>
            <a:tailEnd/>
          </a:ln>
          <a:effectLst/>
        </p:spPr>
        <p:txBody>
          <a:bodyPr wrap="none" anchor="ctr"/>
          <a:lstStyle/>
          <a:p>
            <a:pPr algn="ctr">
              <a:defRPr/>
            </a:pPr>
            <a:endParaRPr lang="en-US">
              <a:latin typeface="Times New Roman" charset="0"/>
            </a:endParaRPr>
          </a:p>
        </p:txBody>
      </p:sp>
      <p:sp>
        <p:nvSpPr>
          <p:cNvPr id="8209" name="Line 5">
            <a:extLst>
              <a:ext uri="{FF2B5EF4-FFF2-40B4-BE49-F238E27FC236}">
                <a16:creationId xmlns:a16="http://schemas.microsoft.com/office/drawing/2014/main" id="{1E75BC70-B02A-084F-9717-C40F8C444A04}"/>
              </a:ext>
            </a:extLst>
          </p:cNvPr>
          <p:cNvSpPr>
            <a:spLocks noChangeShapeType="1"/>
          </p:cNvSpPr>
          <p:nvPr/>
        </p:nvSpPr>
        <p:spPr bwMode="auto">
          <a:xfrm>
            <a:off x="2425700" y="2235200"/>
            <a:ext cx="0" cy="431800"/>
          </a:xfrm>
          <a:prstGeom prst="line">
            <a:avLst/>
          </a:prstGeom>
          <a:noFill/>
          <a:ln w="28575">
            <a:solidFill>
              <a:schemeClr val="hlink"/>
            </a:solidFill>
            <a:round/>
            <a:headEnd type="triangle" w="med" len="med"/>
            <a:tailEnd/>
          </a:ln>
          <a:effectLst/>
        </p:spPr>
        <p:txBody>
          <a:bodyPr wrap="none" anchor="ctr"/>
          <a:lstStyle/>
          <a:p>
            <a:pPr algn="ctr">
              <a:defRPr/>
            </a:pPr>
            <a:endParaRPr lang="en-US">
              <a:latin typeface="Times New Roman" charset="0"/>
            </a:endParaRPr>
          </a:p>
        </p:txBody>
      </p:sp>
      <p:sp>
        <p:nvSpPr>
          <p:cNvPr id="8210" name="Line 8">
            <a:extLst>
              <a:ext uri="{FF2B5EF4-FFF2-40B4-BE49-F238E27FC236}">
                <a16:creationId xmlns:a16="http://schemas.microsoft.com/office/drawing/2014/main" id="{AAE03BDE-4D11-8A41-BA5A-E284B3A3E3E0}"/>
              </a:ext>
            </a:extLst>
          </p:cNvPr>
          <p:cNvSpPr>
            <a:spLocks noChangeShapeType="1"/>
          </p:cNvSpPr>
          <p:nvPr/>
        </p:nvSpPr>
        <p:spPr bwMode="auto">
          <a:xfrm>
            <a:off x="2425700" y="2273300"/>
            <a:ext cx="4064000" cy="1104900"/>
          </a:xfrm>
          <a:prstGeom prst="line">
            <a:avLst/>
          </a:prstGeom>
          <a:noFill/>
          <a:ln w="12700">
            <a:solidFill>
              <a:schemeClr val="tx1"/>
            </a:solidFill>
            <a:round/>
            <a:headEnd/>
            <a:tailEnd/>
          </a:ln>
          <a:effectLst/>
        </p:spPr>
        <p:txBody>
          <a:bodyPr wrap="none" anchor="ctr"/>
          <a:lstStyle/>
          <a:p>
            <a:pPr algn="ctr">
              <a:defRPr/>
            </a:pPr>
            <a:endParaRPr lang="en-US">
              <a:latin typeface="Times New Roman" charset="0"/>
            </a:endParaRPr>
          </a:p>
        </p:txBody>
      </p:sp>
      <p:sp>
        <p:nvSpPr>
          <p:cNvPr id="8211" name="Line 9">
            <a:extLst>
              <a:ext uri="{FF2B5EF4-FFF2-40B4-BE49-F238E27FC236}">
                <a16:creationId xmlns:a16="http://schemas.microsoft.com/office/drawing/2014/main" id="{5936A35B-306B-C745-AFD9-6E75FE7749EE}"/>
              </a:ext>
            </a:extLst>
          </p:cNvPr>
          <p:cNvSpPr>
            <a:spLocks noChangeShapeType="1"/>
          </p:cNvSpPr>
          <p:nvPr/>
        </p:nvSpPr>
        <p:spPr bwMode="auto">
          <a:xfrm flipV="1">
            <a:off x="6438900" y="1549400"/>
            <a:ext cx="0" cy="1104900"/>
          </a:xfrm>
          <a:prstGeom prst="line">
            <a:avLst/>
          </a:prstGeom>
          <a:noFill/>
          <a:ln w="9525">
            <a:solidFill>
              <a:schemeClr val="tx1"/>
            </a:solidFill>
            <a:round/>
            <a:headEnd/>
            <a:tailEnd/>
          </a:ln>
          <a:effectLst/>
        </p:spPr>
        <p:txBody>
          <a:bodyPr wrap="none" anchor="ctr"/>
          <a:lstStyle/>
          <a:p>
            <a:pPr algn="ctr">
              <a:defRPr/>
            </a:pPr>
            <a:endParaRPr lang="en-US">
              <a:latin typeface="Times New Roman" charset="0"/>
            </a:endParaRPr>
          </a:p>
        </p:txBody>
      </p:sp>
      <p:sp>
        <p:nvSpPr>
          <p:cNvPr id="16403" name="Freeform 10">
            <a:extLst>
              <a:ext uri="{FF2B5EF4-FFF2-40B4-BE49-F238E27FC236}">
                <a16:creationId xmlns:a16="http://schemas.microsoft.com/office/drawing/2014/main" id="{97ED1C65-B061-2240-8E67-294BB4CDBF10}"/>
              </a:ext>
            </a:extLst>
          </p:cNvPr>
          <p:cNvSpPr>
            <a:spLocks/>
          </p:cNvSpPr>
          <p:nvPr/>
        </p:nvSpPr>
        <p:spPr bwMode="auto">
          <a:xfrm>
            <a:off x="2425700" y="2260600"/>
            <a:ext cx="4038600" cy="1066800"/>
          </a:xfrm>
          <a:custGeom>
            <a:avLst/>
            <a:gdLst>
              <a:gd name="T0" fmla="*/ 0 w 2544"/>
              <a:gd name="T1" fmla="*/ 0 h 672"/>
              <a:gd name="T2" fmla="*/ 2147483646 w 2544"/>
              <a:gd name="T3" fmla="*/ 0 h 672"/>
              <a:gd name="T4" fmla="*/ 2147483646 w 2544"/>
              <a:gd name="T5" fmla="*/ 2147483646 h 672"/>
              <a:gd name="T6" fmla="*/ 0 60000 65536"/>
              <a:gd name="T7" fmla="*/ 0 60000 65536"/>
              <a:gd name="T8" fmla="*/ 0 60000 65536"/>
            </a:gdLst>
            <a:ahLst/>
            <a:cxnLst>
              <a:cxn ang="T6">
                <a:pos x="T0" y="T1"/>
              </a:cxn>
              <a:cxn ang="T7">
                <a:pos x="T2" y="T3"/>
              </a:cxn>
              <a:cxn ang="T8">
                <a:pos x="T4" y="T5"/>
              </a:cxn>
            </a:cxnLst>
            <a:rect l="0" t="0" r="r" b="b"/>
            <a:pathLst>
              <a:path w="2544" h="672">
                <a:moveTo>
                  <a:pt x="0" y="0"/>
                </a:moveTo>
                <a:lnTo>
                  <a:pt x="896" y="0"/>
                </a:lnTo>
                <a:lnTo>
                  <a:pt x="2544" y="672"/>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3" name="Line 11">
            <a:extLst>
              <a:ext uri="{FF2B5EF4-FFF2-40B4-BE49-F238E27FC236}">
                <a16:creationId xmlns:a16="http://schemas.microsoft.com/office/drawing/2014/main" id="{4A7657D7-061F-C14D-B126-9CA470E60B2E}"/>
              </a:ext>
            </a:extLst>
          </p:cNvPr>
          <p:cNvSpPr>
            <a:spLocks noChangeShapeType="1"/>
          </p:cNvSpPr>
          <p:nvPr/>
        </p:nvSpPr>
        <p:spPr bwMode="auto">
          <a:xfrm flipV="1">
            <a:off x="2844800" y="1447800"/>
            <a:ext cx="0" cy="1206500"/>
          </a:xfrm>
          <a:prstGeom prst="line">
            <a:avLst/>
          </a:prstGeom>
          <a:noFill/>
          <a:ln w="9525" cap="rnd">
            <a:solidFill>
              <a:schemeClr val="tx1"/>
            </a:solidFill>
            <a:prstDash val="sysDot"/>
            <a:round/>
            <a:headEnd/>
            <a:tailEnd/>
          </a:ln>
          <a:effectLst/>
        </p:spPr>
        <p:txBody>
          <a:bodyPr wrap="none" anchor="ctr"/>
          <a:lstStyle/>
          <a:p>
            <a:pPr algn="ctr">
              <a:defRPr/>
            </a:pPr>
            <a:endParaRPr lang="en-US">
              <a:latin typeface="Times New Roman" charset="0"/>
            </a:endParaRPr>
          </a:p>
        </p:txBody>
      </p:sp>
      <p:sp>
        <p:nvSpPr>
          <p:cNvPr id="8214" name="Line 12">
            <a:extLst>
              <a:ext uri="{FF2B5EF4-FFF2-40B4-BE49-F238E27FC236}">
                <a16:creationId xmlns:a16="http://schemas.microsoft.com/office/drawing/2014/main" id="{0CE0AAFC-A2E2-CF43-97D5-67D529C406EF}"/>
              </a:ext>
            </a:extLst>
          </p:cNvPr>
          <p:cNvSpPr>
            <a:spLocks noChangeShapeType="1"/>
          </p:cNvSpPr>
          <p:nvPr/>
        </p:nvSpPr>
        <p:spPr bwMode="auto">
          <a:xfrm flipV="1">
            <a:off x="4851400" y="1447800"/>
            <a:ext cx="0" cy="1206500"/>
          </a:xfrm>
          <a:prstGeom prst="line">
            <a:avLst/>
          </a:prstGeom>
          <a:noFill/>
          <a:ln w="9525" cap="rnd">
            <a:solidFill>
              <a:schemeClr val="tx1"/>
            </a:solidFill>
            <a:prstDash val="sysDot"/>
            <a:round/>
            <a:headEnd/>
            <a:tailEnd/>
          </a:ln>
          <a:effectLst/>
        </p:spPr>
        <p:txBody>
          <a:bodyPr wrap="none" anchor="ctr"/>
          <a:lstStyle/>
          <a:p>
            <a:pPr algn="ctr">
              <a:defRPr/>
            </a:pPr>
            <a:endParaRPr lang="en-US">
              <a:latin typeface="Times New Roman" charset="0"/>
            </a:endParaRPr>
          </a:p>
        </p:txBody>
      </p:sp>
      <p:sp>
        <p:nvSpPr>
          <p:cNvPr id="8215" name="Line 13">
            <a:extLst>
              <a:ext uri="{FF2B5EF4-FFF2-40B4-BE49-F238E27FC236}">
                <a16:creationId xmlns:a16="http://schemas.microsoft.com/office/drawing/2014/main" id="{20F941CA-9854-1047-8A8A-2F83D5C699D1}"/>
              </a:ext>
            </a:extLst>
          </p:cNvPr>
          <p:cNvSpPr>
            <a:spLocks noChangeShapeType="1"/>
          </p:cNvSpPr>
          <p:nvPr/>
        </p:nvSpPr>
        <p:spPr bwMode="auto">
          <a:xfrm>
            <a:off x="2857500" y="1485900"/>
            <a:ext cx="2006600" cy="0"/>
          </a:xfrm>
          <a:prstGeom prst="line">
            <a:avLst/>
          </a:prstGeom>
          <a:noFill/>
          <a:ln w="12700">
            <a:solidFill>
              <a:schemeClr val="tx1"/>
            </a:solidFill>
            <a:round/>
            <a:headEnd type="triangle" w="med" len="med"/>
            <a:tailEnd type="triangle" w="med" len="med"/>
          </a:ln>
          <a:effectLst/>
        </p:spPr>
        <p:txBody>
          <a:bodyPr wrap="none" anchor="ctr"/>
          <a:lstStyle/>
          <a:p>
            <a:pPr algn="ctr">
              <a:defRPr/>
            </a:pPr>
            <a:endParaRPr lang="en-US">
              <a:latin typeface="Times New Roman" charset="0"/>
            </a:endParaRPr>
          </a:p>
        </p:txBody>
      </p:sp>
      <p:sp>
        <p:nvSpPr>
          <p:cNvPr id="8216" name="Line 14">
            <a:extLst>
              <a:ext uri="{FF2B5EF4-FFF2-40B4-BE49-F238E27FC236}">
                <a16:creationId xmlns:a16="http://schemas.microsoft.com/office/drawing/2014/main" id="{38AACFC7-86D5-5D41-A306-4EC539C0298F}"/>
              </a:ext>
            </a:extLst>
          </p:cNvPr>
          <p:cNvSpPr>
            <a:spLocks noChangeShapeType="1"/>
          </p:cNvSpPr>
          <p:nvPr/>
        </p:nvSpPr>
        <p:spPr bwMode="auto">
          <a:xfrm flipV="1">
            <a:off x="3822700" y="1447800"/>
            <a:ext cx="0" cy="63500"/>
          </a:xfrm>
          <a:prstGeom prst="line">
            <a:avLst/>
          </a:prstGeom>
          <a:noFill/>
          <a:ln w="38100">
            <a:solidFill>
              <a:schemeClr val="tx1"/>
            </a:solidFill>
            <a:round/>
            <a:headEnd/>
            <a:tailEnd/>
          </a:ln>
          <a:effectLst/>
        </p:spPr>
        <p:txBody>
          <a:bodyPr wrap="none" anchor="ctr"/>
          <a:lstStyle/>
          <a:p>
            <a:pPr algn="ctr">
              <a:defRPr/>
            </a:pPr>
            <a:endParaRPr lang="en-US">
              <a:latin typeface="Times New Roman" charset="0"/>
            </a:endParaRPr>
          </a:p>
        </p:txBody>
      </p:sp>
      <p:sp>
        <p:nvSpPr>
          <p:cNvPr id="8217" name="Text Box 16">
            <a:extLst>
              <a:ext uri="{FF2B5EF4-FFF2-40B4-BE49-F238E27FC236}">
                <a16:creationId xmlns:a16="http://schemas.microsoft.com/office/drawing/2014/main" id="{3D2187FE-11BD-D94E-BF99-F56F13AC5E27}"/>
              </a:ext>
            </a:extLst>
          </p:cNvPr>
          <p:cNvSpPr txBox="1">
            <a:spLocks noChangeArrowheads="1"/>
          </p:cNvSpPr>
          <p:nvPr/>
        </p:nvSpPr>
        <p:spPr bwMode="auto">
          <a:xfrm>
            <a:off x="4165600" y="1182688"/>
            <a:ext cx="241300" cy="33655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1600"/>
              <a:t>f</a:t>
            </a:r>
          </a:p>
        </p:txBody>
      </p:sp>
      <p:sp>
        <p:nvSpPr>
          <p:cNvPr id="8218" name="Line 28">
            <a:extLst>
              <a:ext uri="{FF2B5EF4-FFF2-40B4-BE49-F238E27FC236}">
                <a16:creationId xmlns:a16="http://schemas.microsoft.com/office/drawing/2014/main" id="{0CF4A72C-5C04-F444-890F-C22417EDAA25}"/>
              </a:ext>
            </a:extLst>
          </p:cNvPr>
          <p:cNvSpPr>
            <a:spLocks noChangeShapeType="1"/>
          </p:cNvSpPr>
          <p:nvPr/>
        </p:nvSpPr>
        <p:spPr bwMode="auto">
          <a:xfrm>
            <a:off x="2438400" y="3810000"/>
            <a:ext cx="4064000" cy="0"/>
          </a:xfrm>
          <a:prstGeom prst="line">
            <a:avLst/>
          </a:prstGeom>
          <a:noFill/>
          <a:ln w="38100">
            <a:solidFill>
              <a:schemeClr val="tx1"/>
            </a:solidFill>
            <a:round/>
            <a:headEnd type="triangle" w="med" len="med"/>
            <a:tailEnd type="triangle" w="med" len="med"/>
          </a:ln>
          <a:effectLst/>
        </p:spPr>
        <p:txBody>
          <a:bodyPr wrap="none" anchor="ctr"/>
          <a:lstStyle/>
          <a:p>
            <a:pPr algn="ctr">
              <a:defRPr/>
            </a:pPr>
            <a:endParaRPr lang="en-US">
              <a:latin typeface="Times New Roman" charset="0"/>
            </a:endParaRPr>
          </a:p>
        </p:txBody>
      </p:sp>
      <p:sp>
        <p:nvSpPr>
          <p:cNvPr id="8219" name="Line 29">
            <a:extLst>
              <a:ext uri="{FF2B5EF4-FFF2-40B4-BE49-F238E27FC236}">
                <a16:creationId xmlns:a16="http://schemas.microsoft.com/office/drawing/2014/main" id="{1ADF4108-2F29-0645-8119-454E930D1527}"/>
              </a:ext>
            </a:extLst>
          </p:cNvPr>
          <p:cNvSpPr>
            <a:spLocks noChangeShapeType="1"/>
          </p:cNvSpPr>
          <p:nvPr/>
        </p:nvSpPr>
        <p:spPr bwMode="auto">
          <a:xfrm flipV="1">
            <a:off x="3835400" y="3746500"/>
            <a:ext cx="0" cy="139700"/>
          </a:xfrm>
          <a:prstGeom prst="line">
            <a:avLst/>
          </a:prstGeom>
          <a:noFill/>
          <a:ln w="38100">
            <a:solidFill>
              <a:schemeClr val="tx1"/>
            </a:solidFill>
            <a:round/>
            <a:headEnd/>
            <a:tailEnd/>
          </a:ln>
          <a:effectLst/>
        </p:spPr>
        <p:txBody>
          <a:bodyPr wrap="none" anchor="ctr"/>
          <a:lstStyle/>
          <a:p>
            <a:pPr algn="ctr">
              <a:defRPr/>
            </a:pPr>
            <a:endParaRPr lang="en-US">
              <a:latin typeface="Times New Roman" charset="0"/>
            </a:endParaRPr>
          </a:p>
        </p:txBody>
      </p:sp>
      <p:sp>
        <p:nvSpPr>
          <p:cNvPr id="8220" name="Text Box 33">
            <a:extLst>
              <a:ext uri="{FF2B5EF4-FFF2-40B4-BE49-F238E27FC236}">
                <a16:creationId xmlns:a16="http://schemas.microsoft.com/office/drawing/2014/main" id="{5A426B6C-5A8E-0A44-8721-7AB5E58BC4F1}"/>
              </a:ext>
            </a:extLst>
          </p:cNvPr>
          <p:cNvSpPr txBox="1">
            <a:spLocks noChangeArrowheads="1"/>
          </p:cNvSpPr>
          <p:nvPr/>
        </p:nvSpPr>
        <p:spPr bwMode="auto">
          <a:xfrm>
            <a:off x="3070225" y="3333750"/>
            <a:ext cx="336550"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p</a:t>
            </a:r>
          </a:p>
        </p:txBody>
      </p:sp>
      <p:sp>
        <p:nvSpPr>
          <p:cNvPr id="8221" name="Text Box 34">
            <a:extLst>
              <a:ext uri="{FF2B5EF4-FFF2-40B4-BE49-F238E27FC236}">
                <a16:creationId xmlns:a16="http://schemas.microsoft.com/office/drawing/2014/main" id="{F8537B21-A8A2-224A-BEF5-544FCDE42337}"/>
              </a:ext>
            </a:extLst>
          </p:cNvPr>
          <p:cNvSpPr txBox="1">
            <a:spLocks noChangeArrowheads="1"/>
          </p:cNvSpPr>
          <p:nvPr/>
        </p:nvSpPr>
        <p:spPr bwMode="auto">
          <a:xfrm>
            <a:off x="4873625" y="3359150"/>
            <a:ext cx="336550"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q</a:t>
            </a:r>
          </a:p>
        </p:txBody>
      </p:sp>
      <p:sp>
        <p:nvSpPr>
          <p:cNvPr id="8222" name="Line 35">
            <a:extLst>
              <a:ext uri="{FF2B5EF4-FFF2-40B4-BE49-F238E27FC236}">
                <a16:creationId xmlns:a16="http://schemas.microsoft.com/office/drawing/2014/main" id="{38A930BE-5EC8-E940-BCAF-EA5BDB089E79}"/>
              </a:ext>
            </a:extLst>
          </p:cNvPr>
          <p:cNvSpPr>
            <a:spLocks noChangeShapeType="1"/>
          </p:cNvSpPr>
          <p:nvPr/>
        </p:nvSpPr>
        <p:spPr bwMode="auto">
          <a:xfrm>
            <a:off x="6438900" y="2667000"/>
            <a:ext cx="0" cy="698500"/>
          </a:xfrm>
          <a:prstGeom prst="line">
            <a:avLst/>
          </a:prstGeom>
          <a:noFill/>
          <a:ln w="38100">
            <a:solidFill>
              <a:schemeClr val="hlink"/>
            </a:solidFill>
            <a:round/>
            <a:headEnd/>
            <a:tailEnd type="triangle" w="med" len="med"/>
          </a:ln>
          <a:effectLst/>
        </p:spPr>
        <p:txBody>
          <a:bodyPr wrap="none" anchor="ctr"/>
          <a:lstStyle/>
          <a:p>
            <a:pPr algn="ctr">
              <a:defRPr/>
            </a:pPr>
            <a:endParaRPr lang="en-US">
              <a:latin typeface="Times New Roman" charset="0"/>
            </a:endParaRPr>
          </a:p>
        </p:txBody>
      </p:sp>
      <p:grpSp>
        <p:nvGrpSpPr>
          <p:cNvPr id="16414" name="Group 43">
            <a:extLst>
              <a:ext uri="{FF2B5EF4-FFF2-40B4-BE49-F238E27FC236}">
                <a16:creationId xmlns:a16="http://schemas.microsoft.com/office/drawing/2014/main" id="{7F3B80F0-FFBA-524E-9FF6-8FB4EB0B8D95}"/>
              </a:ext>
            </a:extLst>
          </p:cNvPr>
          <p:cNvGrpSpPr>
            <a:grpSpLocks/>
          </p:cNvGrpSpPr>
          <p:nvPr/>
        </p:nvGrpSpPr>
        <p:grpSpPr bwMode="auto">
          <a:xfrm>
            <a:off x="301625" y="5033963"/>
            <a:ext cx="4200525" cy="1189037"/>
            <a:chOff x="758" y="3043"/>
            <a:chExt cx="2646" cy="749"/>
          </a:xfrm>
        </p:grpSpPr>
        <p:sp>
          <p:nvSpPr>
            <p:cNvPr id="8235" name="Text Box 37">
              <a:extLst>
                <a:ext uri="{FF2B5EF4-FFF2-40B4-BE49-F238E27FC236}">
                  <a16:creationId xmlns:a16="http://schemas.microsoft.com/office/drawing/2014/main" id="{96DEA181-375A-E94D-A3BA-5C94C57B63E5}"/>
                </a:ext>
              </a:extLst>
            </p:cNvPr>
            <p:cNvSpPr txBox="1">
              <a:spLocks noChangeArrowheads="1"/>
            </p:cNvSpPr>
            <p:nvPr/>
          </p:nvSpPr>
          <p:spPr bwMode="auto">
            <a:xfrm>
              <a:off x="758" y="3268"/>
              <a:ext cx="2020" cy="288"/>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Resolution (R) =  0.61  x</a:t>
              </a:r>
            </a:p>
          </p:txBody>
        </p:sp>
        <p:sp>
          <p:nvSpPr>
            <p:cNvPr id="8236" name="Text Box 39">
              <a:extLst>
                <a:ext uri="{FF2B5EF4-FFF2-40B4-BE49-F238E27FC236}">
                  <a16:creationId xmlns:a16="http://schemas.microsoft.com/office/drawing/2014/main" id="{6DFB33EC-A0C8-8340-9B46-FCE8B237304E}"/>
                </a:ext>
              </a:extLst>
            </p:cNvPr>
            <p:cNvSpPr txBox="1">
              <a:spLocks noChangeArrowheads="1"/>
            </p:cNvSpPr>
            <p:nvPr/>
          </p:nvSpPr>
          <p:spPr bwMode="auto">
            <a:xfrm>
              <a:off x="2679" y="3043"/>
              <a:ext cx="673" cy="404"/>
            </a:xfrm>
            <a:prstGeom prst="rect">
              <a:avLst/>
            </a:prstGeom>
            <a:noFill/>
            <a:ln>
              <a:noFill/>
            </a:ln>
            <a:effectLst/>
          </p:spPr>
          <p:txBody>
            <a:bodyPr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3600">
                  <a:latin typeface="Symbol" charset="2"/>
                </a:rPr>
                <a:t>l</a:t>
              </a:r>
            </a:p>
          </p:txBody>
        </p:sp>
        <p:sp>
          <p:nvSpPr>
            <p:cNvPr id="8237" name="Line 40">
              <a:extLst>
                <a:ext uri="{FF2B5EF4-FFF2-40B4-BE49-F238E27FC236}">
                  <a16:creationId xmlns:a16="http://schemas.microsoft.com/office/drawing/2014/main" id="{74CB6DB8-F3F9-0043-A843-CF86C0369403}"/>
                </a:ext>
              </a:extLst>
            </p:cNvPr>
            <p:cNvSpPr>
              <a:spLocks noChangeShapeType="1"/>
            </p:cNvSpPr>
            <p:nvPr/>
          </p:nvSpPr>
          <p:spPr bwMode="auto">
            <a:xfrm>
              <a:off x="2920" y="3432"/>
              <a:ext cx="296" cy="0"/>
            </a:xfrm>
            <a:prstGeom prst="line">
              <a:avLst/>
            </a:prstGeom>
            <a:noFill/>
            <a:ln w="38100">
              <a:solidFill>
                <a:schemeClr val="tx1"/>
              </a:solidFill>
              <a:round/>
              <a:headEnd/>
              <a:tailEnd/>
            </a:ln>
            <a:effectLst/>
          </p:spPr>
          <p:txBody>
            <a:bodyPr wrap="none" anchor="ctr"/>
            <a:lstStyle/>
            <a:p>
              <a:pPr algn="ctr">
                <a:defRPr/>
              </a:pPr>
              <a:endParaRPr lang="en-US">
                <a:latin typeface="Times New Roman" charset="0"/>
              </a:endParaRPr>
            </a:p>
          </p:txBody>
        </p:sp>
        <p:sp>
          <p:nvSpPr>
            <p:cNvPr id="8238" name="Text Box 41">
              <a:extLst>
                <a:ext uri="{FF2B5EF4-FFF2-40B4-BE49-F238E27FC236}">
                  <a16:creationId xmlns:a16="http://schemas.microsoft.com/office/drawing/2014/main" id="{771CF6D5-7194-9142-8BDA-9671883B0220}"/>
                </a:ext>
              </a:extLst>
            </p:cNvPr>
            <p:cNvSpPr txBox="1">
              <a:spLocks noChangeArrowheads="1"/>
            </p:cNvSpPr>
            <p:nvPr/>
          </p:nvSpPr>
          <p:spPr bwMode="auto">
            <a:xfrm>
              <a:off x="2667" y="3504"/>
              <a:ext cx="737" cy="288"/>
            </a:xfrm>
            <a:prstGeom prst="rect">
              <a:avLst/>
            </a:prstGeom>
            <a:noFill/>
            <a:ln>
              <a:noFill/>
            </a:ln>
            <a:effectLst/>
          </p:spPr>
          <p:txBody>
            <a:bodyPr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NA</a:t>
              </a:r>
            </a:p>
          </p:txBody>
        </p:sp>
      </p:grpSp>
      <p:sp>
        <p:nvSpPr>
          <p:cNvPr id="8224" name="Text Box 44">
            <a:extLst>
              <a:ext uri="{FF2B5EF4-FFF2-40B4-BE49-F238E27FC236}">
                <a16:creationId xmlns:a16="http://schemas.microsoft.com/office/drawing/2014/main" id="{4C128AB5-5769-4F43-82AC-D5FE429692BC}"/>
              </a:ext>
            </a:extLst>
          </p:cNvPr>
          <p:cNvSpPr txBox="1">
            <a:spLocks noChangeArrowheads="1"/>
          </p:cNvSpPr>
          <p:nvPr/>
        </p:nvSpPr>
        <p:spPr bwMode="auto">
          <a:xfrm>
            <a:off x="5329238" y="5473700"/>
            <a:ext cx="2266950"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Magnification = </a:t>
            </a:r>
          </a:p>
        </p:txBody>
      </p:sp>
      <p:sp>
        <p:nvSpPr>
          <p:cNvPr id="8225" name="Text Box 45">
            <a:extLst>
              <a:ext uri="{FF2B5EF4-FFF2-40B4-BE49-F238E27FC236}">
                <a16:creationId xmlns:a16="http://schemas.microsoft.com/office/drawing/2014/main" id="{B423026D-45A9-B14B-9CF9-3EB201237C4A}"/>
              </a:ext>
            </a:extLst>
          </p:cNvPr>
          <p:cNvSpPr txBox="1">
            <a:spLocks noChangeArrowheads="1"/>
          </p:cNvSpPr>
          <p:nvPr/>
        </p:nvSpPr>
        <p:spPr bwMode="auto">
          <a:xfrm>
            <a:off x="7934325" y="5060950"/>
            <a:ext cx="336550"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q</a:t>
            </a:r>
          </a:p>
        </p:txBody>
      </p:sp>
      <p:sp>
        <p:nvSpPr>
          <p:cNvPr id="8226" name="Text Box 46">
            <a:extLst>
              <a:ext uri="{FF2B5EF4-FFF2-40B4-BE49-F238E27FC236}">
                <a16:creationId xmlns:a16="http://schemas.microsoft.com/office/drawing/2014/main" id="{A617D86E-3F56-BF46-AB6A-3F7820055F4E}"/>
              </a:ext>
            </a:extLst>
          </p:cNvPr>
          <p:cNvSpPr txBox="1">
            <a:spLocks noChangeArrowheads="1"/>
          </p:cNvSpPr>
          <p:nvPr/>
        </p:nvSpPr>
        <p:spPr bwMode="auto">
          <a:xfrm>
            <a:off x="7972425" y="5638800"/>
            <a:ext cx="336550"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2400"/>
              <a:t>p</a:t>
            </a:r>
          </a:p>
        </p:txBody>
      </p:sp>
      <p:sp>
        <p:nvSpPr>
          <p:cNvPr id="8227" name="Line 47">
            <a:extLst>
              <a:ext uri="{FF2B5EF4-FFF2-40B4-BE49-F238E27FC236}">
                <a16:creationId xmlns:a16="http://schemas.microsoft.com/office/drawing/2014/main" id="{EAB8B8CF-F561-F84B-B01B-F8CEDE9E7A0D}"/>
              </a:ext>
            </a:extLst>
          </p:cNvPr>
          <p:cNvSpPr>
            <a:spLocks noChangeShapeType="1"/>
          </p:cNvSpPr>
          <p:nvPr/>
        </p:nvSpPr>
        <p:spPr bwMode="auto">
          <a:xfrm>
            <a:off x="7912100" y="5664200"/>
            <a:ext cx="495300" cy="0"/>
          </a:xfrm>
          <a:prstGeom prst="line">
            <a:avLst/>
          </a:prstGeom>
          <a:noFill/>
          <a:ln w="38100">
            <a:solidFill>
              <a:schemeClr val="tx1"/>
            </a:solidFill>
            <a:round/>
            <a:headEnd/>
            <a:tailEnd/>
          </a:ln>
          <a:effectLst/>
        </p:spPr>
        <p:txBody>
          <a:bodyPr wrap="none" anchor="ctr"/>
          <a:lstStyle/>
          <a:p>
            <a:pPr algn="ctr">
              <a:defRPr/>
            </a:pPr>
            <a:endParaRPr lang="en-US">
              <a:latin typeface="Times New Roman" charset="0"/>
            </a:endParaRPr>
          </a:p>
        </p:txBody>
      </p:sp>
      <p:sp>
        <p:nvSpPr>
          <p:cNvPr id="8228" name="Text Box 48">
            <a:extLst>
              <a:ext uri="{FF2B5EF4-FFF2-40B4-BE49-F238E27FC236}">
                <a16:creationId xmlns:a16="http://schemas.microsoft.com/office/drawing/2014/main" id="{9130FC6D-ACC5-6546-839A-3934762F85B6}"/>
              </a:ext>
            </a:extLst>
          </p:cNvPr>
          <p:cNvSpPr txBox="1">
            <a:spLocks noChangeArrowheads="1"/>
          </p:cNvSpPr>
          <p:nvPr/>
        </p:nvSpPr>
        <p:spPr bwMode="auto">
          <a:xfrm>
            <a:off x="590550" y="5676900"/>
            <a:ext cx="946150" cy="366713"/>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1800"/>
              <a:t>(lateral)</a:t>
            </a:r>
          </a:p>
        </p:txBody>
      </p:sp>
      <p:sp>
        <p:nvSpPr>
          <p:cNvPr id="8229" name="Text Box 49">
            <a:extLst>
              <a:ext uri="{FF2B5EF4-FFF2-40B4-BE49-F238E27FC236}">
                <a16:creationId xmlns:a16="http://schemas.microsoft.com/office/drawing/2014/main" id="{C60CB2C5-6108-9145-A7F1-F31B4DD7D9FE}"/>
              </a:ext>
            </a:extLst>
          </p:cNvPr>
          <p:cNvSpPr txBox="1">
            <a:spLocks noChangeArrowheads="1"/>
          </p:cNvSpPr>
          <p:nvPr/>
        </p:nvSpPr>
        <p:spPr bwMode="auto">
          <a:xfrm>
            <a:off x="387350" y="5956300"/>
            <a:ext cx="1993900" cy="366713"/>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r>
              <a:rPr lang="en-US" altLang="en-US" sz="1800" i="0"/>
              <a:t>(Rayleigh criterion)</a:t>
            </a:r>
          </a:p>
        </p:txBody>
      </p:sp>
      <p:sp>
        <p:nvSpPr>
          <p:cNvPr id="8230" name="Line 50">
            <a:extLst>
              <a:ext uri="{FF2B5EF4-FFF2-40B4-BE49-F238E27FC236}">
                <a16:creationId xmlns:a16="http://schemas.microsoft.com/office/drawing/2014/main" id="{F54D03D5-5574-9A47-8B58-4F2B1B4C6F25}"/>
              </a:ext>
            </a:extLst>
          </p:cNvPr>
          <p:cNvSpPr>
            <a:spLocks noChangeShapeType="1"/>
          </p:cNvSpPr>
          <p:nvPr/>
        </p:nvSpPr>
        <p:spPr bwMode="auto">
          <a:xfrm>
            <a:off x="2844800" y="2397125"/>
            <a:ext cx="0" cy="269875"/>
          </a:xfrm>
          <a:prstGeom prst="line">
            <a:avLst/>
          </a:prstGeom>
          <a:noFill/>
          <a:ln w="28575">
            <a:solidFill>
              <a:srgbClr val="1620E8"/>
            </a:solidFill>
            <a:round/>
            <a:headEnd type="triangle" w="med" len="med"/>
            <a:tailEnd/>
          </a:ln>
          <a:effectLst/>
        </p:spPr>
        <p:txBody>
          <a:bodyPr wrap="none" anchor="ctr"/>
          <a:lstStyle/>
          <a:p>
            <a:pPr algn="ctr">
              <a:defRPr/>
            </a:pPr>
            <a:endParaRPr lang="en-US">
              <a:latin typeface="Times New Roman" charset="0"/>
            </a:endParaRPr>
          </a:p>
        </p:txBody>
      </p:sp>
      <p:sp>
        <p:nvSpPr>
          <p:cNvPr id="8231" name="Line 51">
            <a:extLst>
              <a:ext uri="{FF2B5EF4-FFF2-40B4-BE49-F238E27FC236}">
                <a16:creationId xmlns:a16="http://schemas.microsoft.com/office/drawing/2014/main" id="{B132E8C5-B7D0-3E45-9516-6C469E4C8269}"/>
              </a:ext>
            </a:extLst>
          </p:cNvPr>
          <p:cNvSpPr>
            <a:spLocks noChangeShapeType="1"/>
          </p:cNvSpPr>
          <p:nvPr/>
        </p:nvSpPr>
        <p:spPr bwMode="auto">
          <a:xfrm flipV="1">
            <a:off x="4835525" y="2654300"/>
            <a:ext cx="0" cy="269875"/>
          </a:xfrm>
          <a:prstGeom prst="line">
            <a:avLst/>
          </a:prstGeom>
          <a:noFill/>
          <a:ln w="28575">
            <a:solidFill>
              <a:srgbClr val="1620E8"/>
            </a:solidFill>
            <a:round/>
            <a:headEnd type="triangle" w="med" len="med"/>
            <a:tailEnd/>
          </a:ln>
          <a:effectLst/>
        </p:spPr>
        <p:txBody>
          <a:bodyPr wrap="none" anchor="ctr"/>
          <a:lstStyle/>
          <a:p>
            <a:pPr algn="ctr">
              <a:defRPr/>
            </a:pPr>
            <a:endParaRPr lang="en-US">
              <a:latin typeface="Times New Roman" charset="0"/>
            </a:endParaRPr>
          </a:p>
        </p:txBody>
      </p:sp>
      <p:sp>
        <p:nvSpPr>
          <p:cNvPr id="8232" name="Rectangle 52">
            <a:extLst>
              <a:ext uri="{FF2B5EF4-FFF2-40B4-BE49-F238E27FC236}">
                <a16:creationId xmlns:a16="http://schemas.microsoft.com/office/drawing/2014/main" id="{719C3EAC-884C-E247-AEC0-3251376FE08B}"/>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
        <p:nvSpPr>
          <p:cNvPr id="16424" name="Oval 1">
            <a:extLst>
              <a:ext uri="{FF2B5EF4-FFF2-40B4-BE49-F238E27FC236}">
                <a16:creationId xmlns:a16="http://schemas.microsoft.com/office/drawing/2014/main" id="{6670A263-4CED-2F48-BBD1-F8CFE50613CE}"/>
              </a:ext>
            </a:extLst>
          </p:cNvPr>
          <p:cNvSpPr>
            <a:spLocks noChangeArrowheads="1"/>
          </p:cNvSpPr>
          <p:nvPr/>
        </p:nvSpPr>
        <p:spPr bwMode="auto">
          <a:xfrm>
            <a:off x="5872163" y="2397125"/>
            <a:ext cx="1193800" cy="12350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16425" name="Oval 45">
            <a:extLst>
              <a:ext uri="{FF2B5EF4-FFF2-40B4-BE49-F238E27FC236}">
                <a16:creationId xmlns:a16="http://schemas.microsoft.com/office/drawing/2014/main" id="{4F92D6A4-5598-204C-BEBB-FFC1072285FB}"/>
              </a:ext>
            </a:extLst>
          </p:cNvPr>
          <p:cNvSpPr>
            <a:spLocks noChangeArrowheads="1"/>
          </p:cNvSpPr>
          <p:nvPr/>
        </p:nvSpPr>
        <p:spPr bwMode="auto">
          <a:xfrm>
            <a:off x="1901825" y="1851025"/>
            <a:ext cx="1192213" cy="12350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0054B35-B349-124F-9150-B659BD883176}"/>
              </a:ext>
            </a:extLst>
          </p:cNvPr>
          <p:cNvSpPr>
            <a:spLocks noGrp="1" noChangeArrowheads="1"/>
          </p:cNvSpPr>
          <p:nvPr>
            <p:ph type="title"/>
          </p:nvPr>
        </p:nvSpPr>
        <p:spPr>
          <a:xfrm>
            <a:off x="685800" y="0"/>
            <a:ext cx="7772400" cy="1143000"/>
          </a:xfrm>
        </p:spPr>
        <p:txBody>
          <a:bodyPr/>
          <a:lstStyle/>
          <a:p>
            <a:pPr>
              <a:defRPr/>
            </a:pPr>
            <a:r>
              <a:rPr lang="en-US" altLang="en-US"/>
              <a:t>Microscope Components</a:t>
            </a:r>
          </a:p>
        </p:txBody>
      </p:sp>
      <p:sp>
        <p:nvSpPr>
          <p:cNvPr id="9219" name="Rectangle 3">
            <a:extLst>
              <a:ext uri="{FF2B5EF4-FFF2-40B4-BE49-F238E27FC236}">
                <a16:creationId xmlns:a16="http://schemas.microsoft.com/office/drawing/2014/main" id="{8BB00F08-E0E5-9346-A7CE-51AFE73EADA8}"/>
              </a:ext>
            </a:extLst>
          </p:cNvPr>
          <p:cNvSpPr>
            <a:spLocks noGrp="1" noChangeArrowheads="1"/>
          </p:cNvSpPr>
          <p:nvPr>
            <p:ph type="body" idx="1"/>
          </p:nvPr>
        </p:nvSpPr>
        <p:spPr>
          <a:xfrm>
            <a:off x="1797050" y="1620838"/>
            <a:ext cx="4664075" cy="4114800"/>
          </a:xfrm>
        </p:spPr>
        <p:txBody>
          <a:bodyPr/>
          <a:lstStyle/>
          <a:p>
            <a:pPr>
              <a:defRPr/>
            </a:pPr>
            <a:r>
              <a:rPr lang="en-US" altLang="en-US" sz="2800"/>
              <a:t>Ocular </a:t>
            </a:r>
          </a:p>
          <a:p>
            <a:pPr>
              <a:defRPr/>
            </a:pPr>
            <a:r>
              <a:rPr lang="en-US" altLang="en-US" sz="2800"/>
              <a:t>Objectives</a:t>
            </a:r>
          </a:p>
          <a:p>
            <a:pPr>
              <a:defRPr/>
            </a:pPr>
            <a:r>
              <a:rPr lang="en-US" altLang="en-US" sz="2800"/>
              <a:t>Condenser </a:t>
            </a:r>
          </a:p>
          <a:p>
            <a:pPr>
              <a:defRPr/>
            </a:pPr>
            <a:r>
              <a:rPr lang="en-US" altLang="en-US" sz="2800"/>
              <a:t>Numerical Aperture</a:t>
            </a:r>
          </a:p>
          <a:p>
            <a:pPr>
              <a:defRPr/>
            </a:pPr>
            <a:r>
              <a:rPr lang="en-US" altLang="en-US" sz="2800"/>
              <a:t>Refractive Index</a:t>
            </a:r>
          </a:p>
          <a:p>
            <a:pPr>
              <a:defRPr/>
            </a:pPr>
            <a:r>
              <a:rPr lang="en-US" altLang="en-US" sz="2800"/>
              <a:t>Aberrations</a:t>
            </a:r>
          </a:p>
          <a:p>
            <a:pPr>
              <a:defRPr/>
            </a:pPr>
            <a:r>
              <a:rPr lang="en-US" altLang="en-US" sz="2800"/>
              <a:t>Optical Filters</a:t>
            </a:r>
          </a:p>
          <a:p>
            <a:pPr>
              <a:defRPr/>
            </a:pPr>
            <a:endParaRPr lang="en-US" altLang="en-US" sz="2800"/>
          </a:p>
          <a:p>
            <a:pPr>
              <a:defRPr/>
            </a:pPr>
            <a:endParaRPr lang="en-US" altLang="en-US" sz="2800"/>
          </a:p>
        </p:txBody>
      </p:sp>
      <p:sp>
        <p:nvSpPr>
          <p:cNvPr id="9220" name="Rectangle 4">
            <a:extLst>
              <a:ext uri="{FF2B5EF4-FFF2-40B4-BE49-F238E27FC236}">
                <a16:creationId xmlns:a16="http://schemas.microsoft.com/office/drawing/2014/main" id="{E300B246-5A45-F341-8E3F-4B8CA6790474}"/>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6" descr="huyram">
            <a:extLst>
              <a:ext uri="{FF2B5EF4-FFF2-40B4-BE49-F238E27FC236}">
                <a16:creationId xmlns:a16="http://schemas.microsoft.com/office/drawing/2014/main" id="{096EE426-73C0-CB45-85DF-D1777A129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040"/>
          <a:stretch>
            <a:fillRect/>
          </a:stretch>
        </p:blipFill>
        <p:spPr bwMode="auto">
          <a:xfrm>
            <a:off x="5156200" y="3740150"/>
            <a:ext cx="39243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31817EC3-4F38-7E48-8EF6-D93ECCDFDC93}"/>
              </a:ext>
            </a:extLst>
          </p:cNvPr>
          <p:cNvSpPr>
            <a:spLocks noGrp="1" noChangeArrowheads="1"/>
          </p:cNvSpPr>
          <p:nvPr>
            <p:ph type="title"/>
          </p:nvPr>
        </p:nvSpPr>
        <p:spPr>
          <a:xfrm>
            <a:off x="725488" y="254000"/>
            <a:ext cx="7772400" cy="423863"/>
          </a:xfrm>
        </p:spPr>
        <p:txBody>
          <a:bodyPr/>
          <a:lstStyle/>
          <a:p>
            <a:pPr>
              <a:defRPr/>
            </a:pPr>
            <a:r>
              <a:rPr lang="en-US" altLang="en-US" sz="3600" dirty="0"/>
              <a:t>Ocular - Eyepiece</a:t>
            </a:r>
          </a:p>
        </p:txBody>
      </p:sp>
      <p:sp>
        <p:nvSpPr>
          <p:cNvPr id="10244" name="Rectangle 3">
            <a:extLst>
              <a:ext uri="{FF2B5EF4-FFF2-40B4-BE49-F238E27FC236}">
                <a16:creationId xmlns:a16="http://schemas.microsoft.com/office/drawing/2014/main" id="{7B1CA581-041F-AE43-A4C4-9615FDF6AF60}"/>
              </a:ext>
            </a:extLst>
          </p:cNvPr>
          <p:cNvSpPr>
            <a:spLocks noGrp="1" noChangeArrowheads="1"/>
          </p:cNvSpPr>
          <p:nvPr>
            <p:ph type="body" idx="1"/>
          </p:nvPr>
        </p:nvSpPr>
        <p:spPr>
          <a:xfrm>
            <a:off x="58738" y="1379538"/>
            <a:ext cx="5384800" cy="4114800"/>
          </a:xfrm>
        </p:spPr>
        <p:txBody>
          <a:bodyPr/>
          <a:lstStyle/>
          <a:p>
            <a:pPr>
              <a:lnSpc>
                <a:spcPct val="90000"/>
              </a:lnSpc>
              <a:defRPr/>
            </a:pPr>
            <a:r>
              <a:rPr lang="en-US" altLang="en-US" sz="1800"/>
              <a:t>Essentially a </a:t>
            </a:r>
            <a:r>
              <a:rPr lang="en-US" altLang="en-US" sz="1800">
                <a:solidFill>
                  <a:schemeClr val="hlink"/>
                </a:solidFill>
              </a:rPr>
              <a:t>projection lens</a:t>
            </a:r>
            <a:r>
              <a:rPr lang="en-US" altLang="en-US" sz="1800"/>
              <a:t> (5x to 15x magnification) </a:t>
            </a:r>
            <a:r>
              <a:rPr lang="en-US" altLang="en-US" sz="1600" i="1"/>
              <a:t>Note</a:t>
            </a:r>
            <a:r>
              <a:rPr lang="en-US" altLang="en-US" sz="1600"/>
              <a:t>: there is usually an adjustment call the inter-pupillary distance on eyepieces for personal focusing</a:t>
            </a:r>
            <a:endParaRPr lang="en-US" altLang="en-US" sz="1800"/>
          </a:p>
          <a:p>
            <a:pPr>
              <a:lnSpc>
                <a:spcPct val="90000"/>
              </a:lnSpc>
              <a:defRPr/>
            </a:pPr>
            <a:r>
              <a:rPr lang="en-US" altLang="en-US" sz="1800" b="1">
                <a:solidFill>
                  <a:schemeClr val="hlink"/>
                </a:solidFill>
              </a:rPr>
              <a:t>Huygenian</a:t>
            </a:r>
            <a:endParaRPr lang="en-US" altLang="en-US" sz="1800"/>
          </a:p>
          <a:p>
            <a:pPr lvl="1">
              <a:lnSpc>
                <a:spcPct val="90000"/>
              </a:lnSpc>
              <a:defRPr/>
            </a:pPr>
            <a:r>
              <a:rPr lang="en-US" altLang="en-US" sz="1600"/>
              <a:t>Projects the image onto the retina of the eye</a:t>
            </a:r>
          </a:p>
          <a:p>
            <a:pPr lvl="1">
              <a:lnSpc>
                <a:spcPct val="90000"/>
              </a:lnSpc>
              <a:defRPr/>
            </a:pPr>
            <a:r>
              <a:rPr lang="en-US" altLang="en-US" sz="1600"/>
              <a:t>your eye </a:t>
            </a:r>
            <a:r>
              <a:rPr lang="en-US" altLang="en-US" sz="1400"/>
              <a:t>should not be right on the lens, but </a:t>
            </a:r>
          </a:p>
          <a:p>
            <a:pPr lvl="1">
              <a:lnSpc>
                <a:spcPct val="90000"/>
              </a:lnSpc>
              <a:buFontTx/>
              <a:buNone/>
              <a:defRPr/>
            </a:pPr>
            <a:r>
              <a:rPr lang="en-US" altLang="en-US" sz="1400"/>
              <a:t>	back from it (</a:t>
            </a:r>
            <a:r>
              <a:rPr lang="en-US" altLang="en-US" sz="1400">
                <a:solidFill>
                  <a:schemeClr val="hlink"/>
                </a:solidFill>
              </a:rPr>
              <a:t>eyecups</a:t>
            </a:r>
            <a:r>
              <a:rPr lang="en-US" altLang="en-US" sz="1600">
                <a:solidFill>
                  <a:schemeClr val="hlink"/>
                </a:solidFill>
              </a:rPr>
              <a:t> create this space</a:t>
            </a:r>
            <a:r>
              <a:rPr lang="en-US" altLang="en-US" sz="1600"/>
              <a:t>)</a:t>
            </a:r>
          </a:p>
          <a:p>
            <a:pPr>
              <a:lnSpc>
                <a:spcPct val="90000"/>
              </a:lnSpc>
              <a:defRPr/>
            </a:pPr>
            <a:r>
              <a:rPr lang="en-US" altLang="en-US" sz="1800" b="1">
                <a:solidFill>
                  <a:schemeClr val="hlink"/>
                </a:solidFill>
              </a:rPr>
              <a:t>Compensating</a:t>
            </a:r>
            <a:endParaRPr lang="en-US" altLang="en-US" sz="1800"/>
          </a:p>
          <a:p>
            <a:pPr lvl="1">
              <a:lnSpc>
                <a:spcPct val="90000"/>
              </a:lnSpc>
              <a:defRPr/>
            </a:pPr>
            <a:r>
              <a:rPr lang="en-US" altLang="en-US" sz="1600"/>
              <a:t>designed to work with specific apochromatic or flat field objectives - it is color compensated and cannot be mixed with other objectives (or microscopes)</a:t>
            </a:r>
          </a:p>
          <a:p>
            <a:pPr>
              <a:lnSpc>
                <a:spcPct val="90000"/>
              </a:lnSpc>
              <a:defRPr/>
            </a:pPr>
            <a:r>
              <a:rPr lang="en-US" altLang="en-US" sz="1800" b="1">
                <a:solidFill>
                  <a:schemeClr val="hlink"/>
                </a:solidFill>
              </a:rPr>
              <a:t>Photo-adapter</a:t>
            </a:r>
            <a:endParaRPr lang="en-US" altLang="en-US" sz="1800"/>
          </a:p>
          <a:p>
            <a:pPr lvl="1">
              <a:lnSpc>
                <a:spcPct val="90000"/>
              </a:lnSpc>
              <a:defRPr/>
            </a:pPr>
            <a:r>
              <a:rPr lang="en-US" altLang="en-US" sz="1600"/>
              <a:t>designed to project the image on the film in the camera - usually a longer distance and lower magnification from 0.5x to 5x</a:t>
            </a:r>
          </a:p>
        </p:txBody>
      </p:sp>
      <p:sp>
        <p:nvSpPr>
          <p:cNvPr id="10245" name="Text Box 4">
            <a:extLst>
              <a:ext uri="{FF2B5EF4-FFF2-40B4-BE49-F238E27FC236}">
                <a16:creationId xmlns:a16="http://schemas.microsoft.com/office/drawing/2014/main" id="{422A592B-69D4-CD40-8BB0-FDFEB4A6433B}"/>
              </a:ext>
            </a:extLst>
          </p:cNvPr>
          <p:cNvSpPr txBox="1">
            <a:spLocks noChangeArrowheads="1"/>
          </p:cNvSpPr>
          <p:nvPr/>
        </p:nvSpPr>
        <p:spPr bwMode="auto">
          <a:xfrm>
            <a:off x="7080250" y="2605088"/>
            <a:ext cx="184150" cy="457200"/>
          </a:xfrm>
          <a:prstGeom prst="rect">
            <a:avLst/>
          </a:prstGeom>
          <a:noFill/>
          <a:ln>
            <a:noFill/>
          </a:ln>
          <a:effectLst/>
        </p:spPr>
        <p:txBody>
          <a:bodyPr wrap="none" anchor="ct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50000"/>
              </a:spcBef>
              <a:buSzTx/>
              <a:buFontTx/>
              <a:buNone/>
              <a:defRPr/>
            </a:pPr>
            <a:endParaRPr lang="en-US" altLang="en-US" sz="2400"/>
          </a:p>
        </p:txBody>
      </p:sp>
      <p:pic>
        <p:nvPicPr>
          <p:cNvPr id="20485" name="Picture 5" descr="DSC00026(37)">
            <a:extLst>
              <a:ext uri="{FF2B5EF4-FFF2-40B4-BE49-F238E27FC236}">
                <a16:creationId xmlns:a16="http://schemas.microsoft.com/office/drawing/2014/main" id="{513E5BF0-A946-5349-B862-553290824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0413" y="1263650"/>
            <a:ext cx="24415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7">
            <a:extLst>
              <a:ext uri="{FF2B5EF4-FFF2-40B4-BE49-F238E27FC236}">
                <a16:creationId xmlns:a16="http://schemas.microsoft.com/office/drawing/2014/main" id="{81213D9B-1551-0449-88B0-DA653A2335DA}"/>
              </a:ext>
            </a:extLst>
          </p:cNvPr>
          <p:cNvSpPr txBox="1">
            <a:spLocks noChangeArrowheads="1"/>
          </p:cNvSpPr>
          <p:nvPr/>
        </p:nvSpPr>
        <p:spPr bwMode="auto">
          <a:xfrm>
            <a:off x="4964113" y="5994400"/>
            <a:ext cx="3890962" cy="261938"/>
          </a:xfrm>
          <a:prstGeom prst="rect">
            <a:avLst/>
          </a:prstGeom>
          <a:noFill/>
          <a:ln>
            <a:noFill/>
          </a:ln>
          <a:effec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80000"/>
              </a:lnSpc>
              <a:buFontTx/>
              <a:buNone/>
              <a:defRPr/>
            </a:pPr>
            <a:r>
              <a:rPr lang="en-US" altLang="en-US" sz="1400">
                <a:solidFill>
                  <a:schemeClr val="tx2"/>
                </a:solidFill>
              </a:rPr>
              <a:t>Images from http://micro.magnet.fsu.edu/index.html</a:t>
            </a:r>
            <a:endParaRPr lang="en-US" altLang="en-US" sz="2400"/>
          </a:p>
        </p:txBody>
      </p:sp>
      <p:sp>
        <p:nvSpPr>
          <p:cNvPr id="10248" name="Rectangle 9">
            <a:extLst>
              <a:ext uri="{FF2B5EF4-FFF2-40B4-BE49-F238E27FC236}">
                <a16:creationId xmlns:a16="http://schemas.microsoft.com/office/drawing/2014/main" id="{CCA77253-2E23-0E42-AD92-B6883C01AECA}"/>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spTree>
  </p:cSld>
  <p:clrMapOvr>
    <a:masterClrMapping/>
  </p:clrMapOvr>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185</TotalTime>
  <Pages>21</Pages>
  <Words>2498</Words>
  <Application>Microsoft Macintosh PowerPoint</Application>
  <PresentationFormat>On-screen Show (4:3)</PresentationFormat>
  <Paragraphs>336</Paragraphs>
  <Slides>46</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Comic Sans MS</vt:lpstr>
      <vt:lpstr>Symbol</vt:lpstr>
      <vt:lpstr>Times New Roman</vt:lpstr>
      <vt:lpstr>Confoc</vt:lpstr>
      <vt:lpstr>BMS 524 - “Introduction to Confocal Microscopy and Image Analysis” </vt:lpstr>
      <vt:lpstr>Review</vt:lpstr>
      <vt:lpstr>Learning Objective - Lecture 3</vt:lpstr>
      <vt:lpstr>Microscope Basics: Magnification</vt:lpstr>
      <vt:lpstr>Refraction &amp; Dispersion</vt:lpstr>
      <vt:lpstr>Reflection and Refraction</vt:lpstr>
      <vt:lpstr>Properties of thin Lenses</vt:lpstr>
      <vt:lpstr>Microscope Components</vt:lpstr>
      <vt:lpstr>Ocular - Eyepiece</vt:lpstr>
      <vt:lpstr>Condenser</vt:lpstr>
      <vt:lpstr>Microscope Objectives</vt:lpstr>
      <vt:lpstr>Nikon Objectives</vt:lpstr>
      <vt:lpstr>Corrective Collars</vt:lpstr>
      <vt:lpstr>Objectives are designed for every application</vt:lpstr>
      <vt:lpstr>Nikon Objectives</vt:lpstr>
      <vt:lpstr>PowerPoint Presentation</vt:lpstr>
      <vt:lpstr>Chromatic Aberrations</vt:lpstr>
      <vt:lpstr>Chromatic Aberration</vt:lpstr>
      <vt:lpstr>Chromatic Aberration</vt:lpstr>
      <vt:lpstr>PowerPoint Presentation</vt:lpstr>
      <vt:lpstr>PowerPoint Presentation</vt:lpstr>
      <vt:lpstr>PowerPoint Presentation</vt:lpstr>
      <vt:lpstr>PowerPoint Presentation</vt:lpstr>
      <vt:lpstr>PowerPoint Presentation</vt:lpstr>
      <vt:lpstr>Useful Factoids</vt:lpstr>
      <vt:lpstr>Fluorescence Microscopes</vt:lpstr>
      <vt:lpstr>Fluorescent  Microscope</vt:lpstr>
      <vt:lpstr>Interference in Thin Films  How optical filters are made</vt:lpstr>
      <vt:lpstr>Interference and Diffraction: Gratings</vt:lpstr>
      <vt:lpstr>Polarization &amp; Phase: Interference</vt:lpstr>
      <vt:lpstr>Interference</vt:lpstr>
      <vt:lpstr>Construction of Filters</vt:lpstr>
      <vt:lpstr>Anti-Reflection Coatings</vt:lpstr>
      <vt:lpstr>PowerPoint Presentation</vt:lpstr>
      <vt:lpstr>PowerPoint Presentation</vt:lpstr>
      <vt:lpstr>Standard Long Pass Filters</vt:lpstr>
      <vt:lpstr>Optical Filters</vt:lpstr>
      <vt:lpstr>Filter Properties -Light Transmission</vt:lpstr>
      <vt:lpstr>Microscope Fluorescence Filter Blocks</vt:lpstr>
      <vt:lpstr>PowerPoint Presentation</vt:lpstr>
      <vt:lpstr>Chroma Spectra Viewer  </vt:lpstr>
      <vt:lpstr>PowerPoint Presentation</vt:lpstr>
      <vt:lpstr>BD Spectrum Viewer</vt:lpstr>
      <vt:lpstr>PowerPoint Presentation</vt:lpstr>
      <vt:lpstr>We can learn about dyes and filters by going to several sites to reveal properties</vt:lpstr>
      <vt:lpstr>Lecture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524 - “Introduction to Confocal Microscopy and Image Analysis” </dc:title>
  <dc:creator>J.Paul Robinson</dc:creator>
  <cp:keywords>4-Lect-4-Robinson</cp:keywords>
  <cp:lastModifiedBy>Robinson, Joseph Paul</cp:lastModifiedBy>
  <cp:revision>46</cp:revision>
  <cp:lastPrinted>2000-01-18T14:33:23Z</cp:lastPrinted>
  <dcterms:created xsi:type="dcterms:W3CDTF">2018-01-22T03:15:36Z</dcterms:created>
  <dcterms:modified xsi:type="dcterms:W3CDTF">2021-02-10T14:45:46Z</dcterms:modified>
</cp:coreProperties>
</file>