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theme/themeOverride2.xml" ContentType="application/vnd.openxmlformats-officedocument.themeOverride+xml"/>
  <Override PartName="/ppt/notesSlides/notesSlide23.xml" ContentType="application/vnd.openxmlformats-officedocument.presentationml.notesSlide+xml"/>
  <Override PartName="/ppt/theme/themeOverride3.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handoutMasterIdLst>
    <p:handoutMasterId r:id="rId38"/>
  </p:handoutMasterIdLst>
  <p:sldIdLst>
    <p:sldId id="277" r:id="rId2"/>
    <p:sldId id="291" r:id="rId3"/>
    <p:sldId id="257" r:id="rId4"/>
    <p:sldId id="258" r:id="rId5"/>
    <p:sldId id="259" r:id="rId6"/>
    <p:sldId id="260" r:id="rId7"/>
    <p:sldId id="261" r:id="rId8"/>
    <p:sldId id="288" r:id="rId9"/>
    <p:sldId id="262" r:id="rId10"/>
    <p:sldId id="263" r:id="rId11"/>
    <p:sldId id="264" r:id="rId12"/>
    <p:sldId id="265" r:id="rId13"/>
    <p:sldId id="266" r:id="rId14"/>
    <p:sldId id="289" r:id="rId15"/>
    <p:sldId id="290" r:id="rId16"/>
    <p:sldId id="267" r:id="rId17"/>
    <p:sldId id="268" r:id="rId18"/>
    <p:sldId id="269" r:id="rId19"/>
    <p:sldId id="270" r:id="rId20"/>
    <p:sldId id="271" r:id="rId21"/>
    <p:sldId id="272" r:id="rId22"/>
    <p:sldId id="273" r:id="rId23"/>
    <p:sldId id="279" r:id="rId24"/>
    <p:sldId id="281" r:id="rId25"/>
    <p:sldId id="280" r:id="rId26"/>
    <p:sldId id="274" r:id="rId27"/>
    <p:sldId id="275" r:id="rId28"/>
    <p:sldId id="276" r:id="rId29"/>
    <p:sldId id="282" r:id="rId30"/>
    <p:sldId id="286" r:id="rId31"/>
    <p:sldId id="285" r:id="rId32"/>
    <p:sldId id="287" r:id="rId33"/>
    <p:sldId id="284" r:id="rId34"/>
    <p:sldId id="283" r:id="rId35"/>
    <p:sldId id="278" r:id="rId36"/>
  </p:sldIdLst>
  <p:sldSz cx="12192000" cy="6858000"/>
  <p:notesSz cx="70104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i="1"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55"/>
    <p:restoredTop sz="94704"/>
  </p:normalViewPr>
  <p:slideViewPr>
    <p:cSldViewPr>
      <p:cViewPr varScale="1">
        <p:scale>
          <a:sx n="168" d="100"/>
          <a:sy n="168" d="100"/>
        </p:scale>
        <p:origin x="1600" y="20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72"/>
    </p:cViewPr>
  </p:sorterViewPr>
  <p:notesViewPr>
    <p:cSldViewPr>
      <p:cViewPr varScale="1">
        <p:scale>
          <a:sx n="70" d="100"/>
          <a:sy n="70" d="100"/>
        </p:scale>
        <p:origin x="-280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96AAD3B-5EB5-2A4A-B725-CB37A373161C}"/>
              </a:ext>
            </a:extLst>
          </p:cNvPr>
          <p:cNvSpPr>
            <a:spLocks noGrp="1" noChangeArrowheads="1"/>
          </p:cNvSpPr>
          <p:nvPr>
            <p:ph type="body" sz="quarter" idx="3"/>
          </p:nvPr>
        </p:nvSpPr>
        <p:spPr bwMode="auto">
          <a:xfrm>
            <a:off x="933450" y="4416425"/>
            <a:ext cx="5143500" cy="4184650"/>
          </a:xfrm>
          <a:prstGeom prst="rect">
            <a:avLst/>
          </a:prstGeom>
          <a:noFill/>
          <a:ln w="12700">
            <a:noFill/>
            <a:miter lim="800000"/>
            <a:headEnd/>
            <a:tailEnd/>
          </a:ln>
          <a:effectLst/>
        </p:spPr>
        <p:txBody>
          <a:bodyPr vert="horz" wrap="square" lIns="92243" tIns="45312" rIns="92243" bIns="453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1" name="Rectangle 3">
            <a:extLst>
              <a:ext uri="{FF2B5EF4-FFF2-40B4-BE49-F238E27FC236}">
                <a16:creationId xmlns:a16="http://schemas.microsoft.com/office/drawing/2014/main" id="{5A32EEE6-F39C-C741-924C-35110FC4E44D}"/>
              </a:ext>
            </a:extLst>
          </p:cNvPr>
          <p:cNvSpPr>
            <a:spLocks noGrp="1" noRot="1" noChangeAspect="1" noChangeArrowheads="1" noTextEdit="1"/>
          </p:cNvSpPr>
          <p:nvPr>
            <p:ph type="sldImg" idx="2"/>
          </p:nvPr>
        </p:nvSpPr>
        <p:spPr bwMode="auto">
          <a:xfrm>
            <a:off x="403225" y="693738"/>
            <a:ext cx="6203950" cy="34909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243D564E-7CFB-0B45-9008-3DA5B27F558E}"/>
              </a:ext>
            </a:extLst>
          </p:cNvPr>
          <p:cNvSpPr>
            <a:spLocks noGrp="1" noRot="1" noChangeAspect="1" noChangeArrowheads="1" noTextEdit="1"/>
          </p:cNvSpPr>
          <p:nvPr>
            <p:ph type="sldImg"/>
          </p:nvPr>
        </p:nvSpPr>
        <p:spPr>
          <a:xfrm>
            <a:off x="403225" y="693738"/>
            <a:ext cx="6203950" cy="3490912"/>
          </a:xfrm>
          <a:ln/>
        </p:spPr>
      </p:sp>
      <p:sp>
        <p:nvSpPr>
          <p:cNvPr id="5122" name="Rectangle 3">
            <a:extLst>
              <a:ext uri="{FF2B5EF4-FFF2-40B4-BE49-F238E27FC236}">
                <a16:creationId xmlns:a16="http://schemas.microsoft.com/office/drawing/2014/main" id="{E93F27C4-4FB1-3848-8480-CE1718CEFF5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D9F72791-A8D0-E147-82D6-DC465B17BE6E}"/>
              </a:ext>
            </a:extLst>
          </p:cNvPr>
          <p:cNvSpPr>
            <a:spLocks noGrp="1" noRot="1" noChangeAspect="1" noChangeArrowheads="1" noTextEdit="1"/>
          </p:cNvSpPr>
          <p:nvPr>
            <p:ph type="sldImg"/>
          </p:nvPr>
        </p:nvSpPr>
        <p:spPr>
          <a:xfrm>
            <a:off x="403225" y="693738"/>
            <a:ext cx="6203950" cy="3490912"/>
          </a:xfrm>
          <a:ln/>
        </p:spPr>
      </p:sp>
      <p:sp>
        <p:nvSpPr>
          <p:cNvPr id="24578" name="Rectangle 3">
            <a:extLst>
              <a:ext uri="{FF2B5EF4-FFF2-40B4-BE49-F238E27FC236}">
                <a16:creationId xmlns:a16="http://schemas.microsoft.com/office/drawing/2014/main" id="{C1D0F37B-96EB-0A49-A62A-588A36C07AE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65C12AF4-11AD-3B46-8DAB-3F33CF9ECDE0}"/>
              </a:ext>
            </a:extLst>
          </p:cNvPr>
          <p:cNvSpPr>
            <a:spLocks noGrp="1" noRot="1" noChangeAspect="1" noChangeArrowheads="1" noTextEdit="1"/>
          </p:cNvSpPr>
          <p:nvPr>
            <p:ph type="sldImg"/>
          </p:nvPr>
        </p:nvSpPr>
        <p:spPr>
          <a:xfrm>
            <a:off x="403225" y="693738"/>
            <a:ext cx="6203950" cy="3490912"/>
          </a:xfrm>
          <a:ln/>
        </p:spPr>
      </p:sp>
      <p:sp>
        <p:nvSpPr>
          <p:cNvPr id="26626" name="Rectangle 3">
            <a:extLst>
              <a:ext uri="{FF2B5EF4-FFF2-40B4-BE49-F238E27FC236}">
                <a16:creationId xmlns:a16="http://schemas.microsoft.com/office/drawing/2014/main" id="{50109E2E-2AA1-3849-892D-44D0A393646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0D73C3EA-317A-B94B-AEB8-F1C28EA84041}"/>
              </a:ext>
            </a:extLst>
          </p:cNvPr>
          <p:cNvSpPr>
            <a:spLocks noGrp="1" noRot="1" noChangeAspect="1" noChangeArrowheads="1" noTextEdit="1"/>
          </p:cNvSpPr>
          <p:nvPr>
            <p:ph type="sldImg"/>
          </p:nvPr>
        </p:nvSpPr>
        <p:spPr>
          <a:xfrm>
            <a:off x="403225" y="693738"/>
            <a:ext cx="6203950" cy="3490912"/>
          </a:xfrm>
          <a:ln/>
        </p:spPr>
      </p:sp>
      <p:sp>
        <p:nvSpPr>
          <p:cNvPr id="28674" name="Rectangle 3">
            <a:extLst>
              <a:ext uri="{FF2B5EF4-FFF2-40B4-BE49-F238E27FC236}">
                <a16:creationId xmlns:a16="http://schemas.microsoft.com/office/drawing/2014/main" id="{F27FDD73-12C3-3C4B-8B49-2DC5CD7CE45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3FE9ED9C-1071-DF41-8AE9-E6F05B24D304}"/>
              </a:ext>
            </a:extLst>
          </p:cNvPr>
          <p:cNvSpPr>
            <a:spLocks noGrp="1" noRot="1" noChangeAspect="1" noChangeArrowheads="1" noTextEdit="1"/>
          </p:cNvSpPr>
          <p:nvPr>
            <p:ph type="sldImg"/>
          </p:nvPr>
        </p:nvSpPr>
        <p:spPr>
          <a:xfrm>
            <a:off x="403225" y="693738"/>
            <a:ext cx="6203950" cy="3490912"/>
          </a:xfrm>
          <a:ln/>
        </p:spPr>
      </p:sp>
      <p:sp>
        <p:nvSpPr>
          <p:cNvPr id="30722" name="Notes Placeholder 2">
            <a:extLst>
              <a:ext uri="{FF2B5EF4-FFF2-40B4-BE49-F238E27FC236}">
                <a16:creationId xmlns:a16="http://schemas.microsoft.com/office/drawing/2014/main" id="{9EB26196-19A5-F844-991F-59D4BF9209D0}"/>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AF107F5E-7790-E94F-9B19-BB3D34795274}"/>
              </a:ext>
            </a:extLst>
          </p:cNvPr>
          <p:cNvSpPr>
            <a:spLocks noGrp="1" noRot="1" noChangeAspect="1" noChangeArrowheads="1" noTextEdit="1"/>
          </p:cNvSpPr>
          <p:nvPr>
            <p:ph type="sldImg"/>
          </p:nvPr>
        </p:nvSpPr>
        <p:spPr>
          <a:xfrm>
            <a:off x="403225" y="693738"/>
            <a:ext cx="6203950" cy="3490912"/>
          </a:xfrm>
          <a:ln/>
        </p:spPr>
      </p:sp>
      <p:sp>
        <p:nvSpPr>
          <p:cNvPr id="32770" name="Notes Placeholder 2">
            <a:extLst>
              <a:ext uri="{FF2B5EF4-FFF2-40B4-BE49-F238E27FC236}">
                <a16:creationId xmlns:a16="http://schemas.microsoft.com/office/drawing/2014/main" id="{7A969450-7436-C145-A11A-41D9A673A674}"/>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0EA2B851-1DFE-8E4E-8173-087C071437F5}"/>
              </a:ext>
            </a:extLst>
          </p:cNvPr>
          <p:cNvSpPr>
            <a:spLocks noGrp="1" noRot="1" noChangeAspect="1" noChangeArrowheads="1" noTextEdit="1"/>
          </p:cNvSpPr>
          <p:nvPr>
            <p:ph type="sldImg"/>
          </p:nvPr>
        </p:nvSpPr>
        <p:spPr>
          <a:xfrm>
            <a:off x="403225" y="693738"/>
            <a:ext cx="6203950" cy="3490912"/>
          </a:xfrm>
          <a:ln/>
        </p:spPr>
      </p:sp>
      <p:sp>
        <p:nvSpPr>
          <p:cNvPr id="34818" name="Rectangle 3">
            <a:extLst>
              <a:ext uri="{FF2B5EF4-FFF2-40B4-BE49-F238E27FC236}">
                <a16:creationId xmlns:a16="http://schemas.microsoft.com/office/drawing/2014/main" id="{13679843-1AAD-3745-B59C-D6CF6F2346A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975AFBF7-4682-B14A-9858-ED2026AE7E0F}"/>
              </a:ext>
            </a:extLst>
          </p:cNvPr>
          <p:cNvSpPr>
            <a:spLocks noGrp="1" noRot="1" noChangeAspect="1" noChangeArrowheads="1" noTextEdit="1"/>
          </p:cNvSpPr>
          <p:nvPr>
            <p:ph type="sldImg"/>
          </p:nvPr>
        </p:nvSpPr>
        <p:spPr>
          <a:xfrm>
            <a:off x="403225" y="693738"/>
            <a:ext cx="6203950" cy="3490912"/>
          </a:xfrm>
          <a:ln/>
        </p:spPr>
      </p:sp>
      <p:sp>
        <p:nvSpPr>
          <p:cNvPr id="36866" name="Rectangle 3">
            <a:extLst>
              <a:ext uri="{FF2B5EF4-FFF2-40B4-BE49-F238E27FC236}">
                <a16:creationId xmlns:a16="http://schemas.microsoft.com/office/drawing/2014/main" id="{118DE55D-BBF4-F141-93EA-424AF4A4171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8ED7B812-88E3-E747-9B56-46E3246BCE4A}"/>
              </a:ext>
            </a:extLst>
          </p:cNvPr>
          <p:cNvSpPr>
            <a:spLocks noGrp="1" noRot="1" noChangeAspect="1" noChangeArrowheads="1" noTextEdit="1"/>
          </p:cNvSpPr>
          <p:nvPr>
            <p:ph type="sldImg"/>
          </p:nvPr>
        </p:nvSpPr>
        <p:spPr>
          <a:xfrm>
            <a:off x="403225" y="693738"/>
            <a:ext cx="6203950" cy="3490912"/>
          </a:xfrm>
          <a:ln/>
        </p:spPr>
      </p:sp>
      <p:sp>
        <p:nvSpPr>
          <p:cNvPr id="38914" name="Rectangle 3">
            <a:extLst>
              <a:ext uri="{FF2B5EF4-FFF2-40B4-BE49-F238E27FC236}">
                <a16:creationId xmlns:a16="http://schemas.microsoft.com/office/drawing/2014/main" id="{E4D49BBA-9116-8D47-91D0-A6B8727D50A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5046CAF9-2792-1448-981D-A97234035F38}"/>
              </a:ext>
            </a:extLst>
          </p:cNvPr>
          <p:cNvSpPr>
            <a:spLocks noGrp="1" noRot="1" noChangeAspect="1" noChangeArrowheads="1" noTextEdit="1"/>
          </p:cNvSpPr>
          <p:nvPr>
            <p:ph type="sldImg"/>
          </p:nvPr>
        </p:nvSpPr>
        <p:spPr>
          <a:xfrm>
            <a:off x="403225" y="693738"/>
            <a:ext cx="6203950" cy="3490912"/>
          </a:xfrm>
          <a:ln/>
        </p:spPr>
      </p:sp>
      <p:sp>
        <p:nvSpPr>
          <p:cNvPr id="40962" name="Rectangle 3">
            <a:extLst>
              <a:ext uri="{FF2B5EF4-FFF2-40B4-BE49-F238E27FC236}">
                <a16:creationId xmlns:a16="http://schemas.microsoft.com/office/drawing/2014/main" id="{3CBD996D-FDCF-A94D-9524-34B4E2B667F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2F2F7BA6-A589-954B-95A9-ADA64A801D5D}"/>
              </a:ext>
            </a:extLst>
          </p:cNvPr>
          <p:cNvSpPr>
            <a:spLocks noGrp="1" noRot="1" noChangeAspect="1" noChangeArrowheads="1" noTextEdit="1"/>
          </p:cNvSpPr>
          <p:nvPr>
            <p:ph type="sldImg"/>
          </p:nvPr>
        </p:nvSpPr>
        <p:spPr>
          <a:xfrm>
            <a:off x="403225" y="693738"/>
            <a:ext cx="6203950" cy="3490912"/>
          </a:xfrm>
          <a:ln/>
        </p:spPr>
      </p:sp>
      <p:sp>
        <p:nvSpPr>
          <p:cNvPr id="43010" name="Rectangle 3">
            <a:extLst>
              <a:ext uri="{FF2B5EF4-FFF2-40B4-BE49-F238E27FC236}">
                <a16:creationId xmlns:a16="http://schemas.microsoft.com/office/drawing/2014/main" id="{30C75F0E-4136-F54C-B5D9-E6BA210276D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a:extLst>
              <a:ext uri="{FF2B5EF4-FFF2-40B4-BE49-F238E27FC236}">
                <a16:creationId xmlns:a16="http://schemas.microsoft.com/office/drawing/2014/main" id="{B6D00C6B-FE17-A44C-9C22-EDEC2886635B}"/>
              </a:ext>
            </a:extLst>
          </p:cNvPr>
          <p:cNvSpPr>
            <a:spLocks noGrp="1" noRot="1" noChangeAspect="1" noChangeArrowheads="1" noTextEdit="1"/>
          </p:cNvSpPr>
          <p:nvPr>
            <p:ph type="sldImg"/>
          </p:nvPr>
        </p:nvSpPr>
        <p:spPr>
          <a:xfrm>
            <a:off x="403225" y="693738"/>
            <a:ext cx="6203950" cy="3490912"/>
          </a:xfrm>
          <a:ln/>
        </p:spPr>
      </p:sp>
      <p:sp>
        <p:nvSpPr>
          <p:cNvPr id="8194" name="Rectangle 3">
            <a:extLst>
              <a:ext uri="{FF2B5EF4-FFF2-40B4-BE49-F238E27FC236}">
                <a16:creationId xmlns:a16="http://schemas.microsoft.com/office/drawing/2014/main" id="{56D00D5D-8C1C-A14B-B17E-75127508B5D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2121AC16-4F97-014A-A3CB-D4B785B0D037}"/>
              </a:ext>
            </a:extLst>
          </p:cNvPr>
          <p:cNvSpPr>
            <a:spLocks noGrp="1" noRot="1" noChangeAspect="1" noChangeArrowheads="1" noTextEdit="1"/>
          </p:cNvSpPr>
          <p:nvPr>
            <p:ph type="sldImg"/>
          </p:nvPr>
        </p:nvSpPr>
        <p:spPr>
          <a:xfrm>
            <a:off x="403225" y="693738"/>
            <a:ext cx="6203950" cy="3490912"/>
          </a:xfrm>
          <a:ln/>
        </p:spPr>
      </p:sp>
      <p:sp>
        <p:nvSpPr>
          <p:cNvPr id="45058" name="Rectangle 3">
            <a:extLst>
              <a:ext uri="{FF2B5EF4-FFF2-40B4-BE49-F238E27FC236}">
                <a16:creationId xmlns:a16="http://schemas.microsoft.com/office/drawing/2014/main" id="{ED16D1DA-E678-5240-8244-3CA26734AD1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37468462-0ED6-DA40-B49C-D672B0C8C4E3}"/>
              </a:ext>
            </a:extLst>
          </p:cNvPr>
          <p:cNvSpPr>
            <a:spLocks noGrp="1" noRot="1" noChangeAspect="1" noChangeArrowheads="1" noTextEdit="1"/>
          </p:cNvSpPr>
          <p:nvPr>
            <p:ph type="sldImg"/>
          </p:nvPr>
        </p:nvSpPr>
        <p:spPr>
          <a:xfrm>
            <a:off x="403225" y="693738"/>
            <a:ext cx="6203950" cy="3490912"/>
          </a:xfrm>
          <a:ln/>
        </p:spPr>
      </p:sp>
      <p:sp>
        <p:nvSpPr>
          <p:cNvPr id="47106" name="Rectangle 3">
            <a:extLst>
              <a:ext uri="{FF2B5EF4-FFF2-40B4-BE49-F238E27FC236}">
                <a16:creationId xmlns:a16="http://schemas.microsoft.com/office/drawing/2014/main" id="{D7F151EB-87E1-5047-A7B4-24BB15D0D93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C6913200-4E28-4749-8C4C-A49DFACC385E}"/>
              </a:ext>
            </a:extLst>
          </p:cNvPr>
          <p:cNvSpPr>
            <a:spLocks noGrp="1" noRot="1" noChangeAspect="1" noChangeArrowheads="1" noTextEdit="1"/>
          </p:cNvSpPr>
          <p:nvPr>
            <p:ph type="sldImg"/>
          </p:nvPr>
        </p:nvSpPr>
        <p:spPr>
          <a:xfrm>
            <a:off x="403225" y="693738"/>
            <a:ext cx="6203950" cy="3490912"/>
          </a:xfrm>
          <a:ln/>
        </p:spPr>
      </p:sp>
      <p:sp>
        <p:nvSpPr>
          <p:cNvPr id="49154" name="Rectangle 3">
            <a:extLst>
              <a:ext uri="{FF2B5EF4-FFF2-40B4-BE49-F238E27FC236}">
                <a16:creationId xmlns:a16="http://schemas.microsoft.com/office/drawing/2014/main" id="{3A5DCC78-09E4-EB42-B6D4-D3EF8117D2C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A1F46D31-E1FF-154F-9C93-34F82A11B1C1}"/>
              </a:ext>
            </a:extLst>
          </p:cNvPr>
          <p:cNvSpPr>
            <a:spLocks noGrp="1" noRot="1" noChangeAspect="1" noChangeArrowheads="1" noTextEdit="1"/>
          </p:cNvSpPr>
          <p:nvPr>
            <p:ph type="sldImg"/>
          </p:nvPr>
        </p:nvSpPr>
        <p:spPr>
          <a:xfrm>
            <a:off x="403225" y="693738"/>
            <a:ext cx="6203950" cy="3490912"/>
          </a:xfrm>
          <a:ln/>
        </p:spPr>
      </p:sp>
      <p:sp>
        <p:nvSpPr>
          <p:cNvPr id="51202" name="Rectangle 3">
            <a:extLst>
              <a:ext uri="{FF2B5EF4-FFF2-40B4-BE49-F238E27FC236}">
                <a16:creationId xmlns:a16="http://schemas.microsoft.com/office/drawing/2014/main" id="{23D9E9D7-1DAB-6E48-860E-FB5B7AA20F1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D6F4BA94-FB90-0A46-ABA2-3861260519A9}"/>
              </a:ext>
            </a:extLst>
          </p:cNvPr>
          <p:cNvSpPr>
            <a:spLocks noGrp="1" noRot="1" noChangeAspect="1" noChangeArrowheads="1" noTextEdit="1"/>
          </p:cNvSpPr>
          <p:nvPr>
            <p:ph type="sldImg"/>
          </p:nvPr>
        </p:nvSpPr>
        <p:spPr>
          <a:xfrm>
            <a:off x="403225" y="693738"/>
            <a:ext cx="6203950" cy="3490912"/>
          </a:xfrm>
          <a:ln/>
        </p:spPr>
      </p:sp>
      <p:sp>
        <p:nvSpPr>
          <p:cNvPr id="53250" name="Rectangle 3">
            <a:extLst>
              <a:ext uri="{FF2B5EF4-FFF2-40B4-BE49-F238E27FC236}">
                <a16:creationId xmlns:a16="http://schemas.microsoft.com/office/drawing/2014/main" id="{7322A71E-7DAE-A748-890E-3B17F2B4508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4BE4BF6A-CDBE-8643-B141-F8B7EFA5F789}"/>
              </a:ext>
            </a:extLst>
          </p:cNvPr>
          <p:cNvSpPr>
            <a:spLocks noGrp="1" noRot="1" noChangeAspect="1" noChangeArrowheads="1" noTextEdit="1"/>
          </p:cNvSpPr>
          <p:nvPr>
            <p:ph type="sldImg"/>
          </p:nvPr>
        </p:nvSpPr>
        <p:spPr>
          <a:xfrm>
            <a:off x="403225" y="693738"/>
            <a:ext cx="6203950" cy="3490912"/>
          </a:xfrm>
          <a:ln/>
        </p:spPr>
      </p:sp>
      <p:sp>
        <p:nvSpPr>
          <p:cNvPr id="55298" name="Rectangle 3">
            <a:extLst>
              <a:ext uri="{FF2B5EF4-FFF2-40B4-BE49-F238E27FC236}">
                <a16:creationId xmlns:a16="http://schemas.microsoft.com/office/drawing/2014/main" id="{E45A1FE5-233E-F448-B0F6-28CBB6C729E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CE773BFC-9484-BC48-B3D5-BDDD9148AADD}"/>
              </a:ext>
            </a:extLst>
          </p:cNvPr>
          <p:cNvSpPr>
            <a:spLocks noGrp="1" noRot="1" noChangeAspect="1" noChangeArrowheads="1" noTextEdit="1"/>
          </p:cNvSpPr>
          <p:nvPr>
            <p:ph type="sldImg"/>
          </p:nvPr>
        </p:nvSpPr>
        <p:spPr>
          <a:xfrm>
            <a:off x="403225" y="693738"/>
            <a:ext cx="6203950" cy="3490912"/>
          </a:xfrm>
          <a:ln/>
        </p:spPr>
      </p:sp>
      <p:sp>
        <p:nvSpPr>
          <p:cNvPr id="57346" name="Rectangle 3">
            <a:extLst>
              <a:ext uri="{FF2B5EF4-FFF2-40B4-BE49-F238E27FC236}">
                <a16:creationId xmlns:a16="http://schemas.microsoft.com/office/drawing/2014/main" id="{D260C44E-8374-AD42-A024-AE0C52375A2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C6EA9B96-C349-AB40-923E-A923E8808A08}"/>
              </a:ext>
            </a:extLst>
          </p:cNvPr>
          <p:cNvSpPr>
            <a:spLocks noGrp="1" noRot="1" noChangeAspect="1" noChangeArrowheads="1" noTextEdit="1"/>
          </p:cNvSpPr>
          <p:nvPr>
            <p:ph type="sldImg"/>
          </p:nvPr>
        </p:nvSpPr>
        <p:spPr>
          <a:xfrm>
            <a:off x="403225" y="693738"/>
            <a:ext cx="6203950" cy="3490912"/>
          </a:xfrm>
          <a:ln/>
        </p:spPr>
      </p:sp>
      <p:sp>
        <p:nvSpPr>
          <p:cNvPr id="59394" name="Rectangle 3">
            <a:extLst>
              <a:ext uri="{FF2B5EF4-FFF2-40B4-BE49-F238E27FC236}">
                <a16:creationId xmlns:a16="http://schemas.microsoft.com/office/drawing/2014/main" id="{224CF01A-272B-3C4A-892D-D168A230032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6CB17C26-FDC9-5F40-8264-4EA1DB2C9C3B}"/>
              </a:ext>
            </a:extLst>
          </p:cNvPr>
          <p:cNvSpPr>
            <a:spLocks noGrp="1" noRot="1" noChangeAspect="1" noChangeArrowheads="1" noTextEdit="1"/>
          </p:cNvSpPr>
          <p:nvPr>
            <p:ph type="sldImg"/>
          </p:nvPr>
        </p:nvSpPr>
        <p:spPr>
          <a:xfrm>
            <a:off x="403225" y="693738"/>
            <a:ext cx="6203950" cy="3490912"/>
          </a:xfrm>
          <a:ln/>
        </p:spPr>
      </p:sp>
      <p:sp>
        <p:nvSpPr>
          <p:cNvPr id="61442" name="Rectangle 3">
            <a:extLst>
              <a:ext uri="{FF2B5EF4-FFF2-40B4-BE49-F238E27FC236}">
                <a16:creationId xmlns:a16="http://schemas.microsoft.com/office/drawing/2014/main" id="{30A00864-4E24-FF42-B4D6-4E7D626E804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7ED6495C-5A88-D849-B80B-0293FDB360AD}"/>
              </a:ext>
            </a:extLst>
          </p:cNvPr>
          <p:cNvSpPr>
            <a:spLocks noGrp="1" noRot="1" noChangeAspect="1" noChangeArrowheads="1" noTextEdit="1"/>
          </p:cNvSpPr>
          <p:nvPr>
            <p:ph type="sldImg"/>
          </p:nvPr>
        </p:nvSpPr>
        <p:spPr>
          <a:xfrm>
            <a:off x="403225" y="693738"/>
            <a:ext cx="6203950" cy="3490912"/>
          </a:xfrm>
          <a:ln/>
        </p:spPr>
      </p:sp>
      <p:sp>
        <p:nvSpPr>
          <p:cNvPr id="63490" name="Notes Placeholder 2">
            <a:extLst>
              <a:ext uri="{FF2B5EF4-FFF2-40B4-BE49-F238E27FC236}">
                <a16:creationId xmlns:a16="http://schemas.microsoft.com/office/drawing/2014/main" id="{966DA1DA-9BC3-B146-84F4-DC516493B97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9E03F5B8-01E1-7549-82E5-84767F25D097}"/>
              </a:ext>
            </a:extLst>
          </p:cNvPr>
          <p:cNvSpPr>
            <a:spLocks noGrp="1" noRot="1" noChangeAspect="1" noChangeArrowheads="1" noTextEdit="1"/>
          </p:cNvSpPr>
          <p:nvPr>
            <p:ph type="sldImg"/>
          </p:nvPr>
        </p:nvSpPr>
        <p:spPr>
          <a:xfrm>
            <a:off x="403225" y="693738"/>
            <a:ext cx="6203950" cy="3490912"/>
          </a:xfrm>
          <a:ln/>
        </p:spPr>
      </p:sp>
      <p:sp>
        <p:nvSpPr>
          <p:cNvPr id="10242" name="Rectangle 3">
            <a:extLst>
              <a:ext uri="{FF2B5EF4-FFF2-40B4-BE49-F238E27FC236}">
                <a16:creationId xmlns:a16="http://schemas.microsoft.com/office/drawing/2014/main" id="{70591710-D118-C843-88E5-9A4AD3503F9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D10DDCA9-FB88-0140-BEC7-B863A42DB727}"/>
              </a:ext>
            </a:extLst>
          </p:cNvPr>
          <p:cNvSpPr>
            <a:spLocks noGrp="1" noRot="1" noChangeAspect="1" noChangeArrowheads="1" noTextEdit="1"/>
          </p:cNvSpPr>
          <p:nvPr>
            <p:ph type="sldImg"/>
          </p:nvPr>
        </p:nvSpPr>
        <p:spPr>
          <a:xfrm>
            <a:off x="403225" y="693738"/>
            <a:ext cx="6203950" cy="3490912"/>
          </a:xfrm>
          <a:ln/>
        </p:spPr>
      </p:sp>
      <p:sp>
        <p:nvSpPr>
          <p:cNvPr id="65538" name="Notes Placeholder 2">
            <a:extLst>
              <a:ext uri="{FF2B5EF4-FFF2-40B4-BE49-F238E27FC236}">
                <a16:creationId xmlns:a16="http://schemas.microsoft.com/office/drawing/2014/main" id="{76C8E471-DC93-5B4C-95A4-8370AB4A42C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86058843-307D-0946-AE66-9702EB00BCB0}"/>
              </a:ext>
            </a:extLst>
          </p:cNvPr>
          <p:cNvSpPr>
            <a:spLocks noGrp="1" noRot="1" noChangeAspect="1" noChangeArrowheads="1" noTextEdit="1"/>
          </p:cNvSpPr>
          <p:nvPr>
            <p:ph type="sldImg"/>
          </p:nvPr>
        </p:nvSpPr>
        <p:spPr>
          <a:xfrm>
            <a:off x="403225" y="693738"/>
            <a:ext cx="6203950" cy="3490912"/>
          </a:xfrm>
          <a:ln/>
        </p:spPr>
      </p:sp>
      <p:sp>
        <p:nvSpPr>
          <p:cNvPr id="67586" name="Notes Placeholder 2">
            <a:extLst>
              <a:ext uri="{FF2B5EF4-FFF2-40B4-BE49-F238E27FC236}">
                <a16:creationId xmlns:a16="http://schemas.microsoft.com/office/drawing/2014/main" id="{64AD2A6D-8CF8-6641-87D8-D669CB0572B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54997BAF-B236-A744-8E86-6B67638D98BF}"/>
              </a:ext>
            </a:extLst>
          </p:cNvPr>
          <p:cNvSpPr>
            <a:spLocks noGrp="1" noRot="1" noChangeAspect="1" noChangeArrowheads="1" noTextEdit="1"/>
          </p:cNvSpPr>
          <p:nvPr>
            <p:ph type="sldImg"/>
          </p:nvPr>
        </p:nvSpPr>
        <p:spPr>
          <a:xfrm>
            <a:off x="403225" y="693738"/>
            <a:ext cx="6203950" cy="3490912"/>
          </a:xfrm>
          <a:ln/>
        </p:spPr>
      </p:sp>
      <p:sp>
        <p:nvSpPr>
          <p:cNvPr id="69634" name="Notes Placeholder 2">
            <a:extLst>
              <a:ext uri="{FF2B5EF4-FFF2-40B4-BE49-F238E27FC236}">
                <a16:creationId xmlns:a16="http://schemas.microsoft.com/office/drawing/2014/main" id="{CA111D5D-8B37-8446-9A49-0D92BF98CA0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34F81DF7-8AA9-2D40-A4E5-4C96E019B0B0}"/>
              </a:ext>
            </a:extLst>
          </p:cNvPr>
          <p:cNvSpPr>
            <a:spLocks noGrp="1" noRot="1" noChangeAspect="1" noChangeArrowheads="1" noTextEdit="1"/>
          </p:cNvSpPr>
          <p:nvPr>
            <p:ph type="sldImg"/>
          </p:nvPr>
        </p:nvSpPr>
        <p:spPr>
          <a:xfrm>
            <a:off x="403225" y="693738"/>
            <a:ext cx="6203950" cy="3490912"/>
          </a:xfrm>
          <a:ln/>
        </p:spPr>
      </p:sp>
      <p:sp>
        <p:nvSpPr>
          <p:cNvPr id="71682" name="Notes Placeholder 2">
            <a:extLst>
              <a:ext uri="{FF2B5EF4-FFF2-40B4-BE49-F238E27FC236}">
                <a16:creationId xmlns:a16="http://schemas.microsoft.com/office/drawing/2014/main" id="{D9AA35A6-1243-6848-A8EF-DCEFA0B2D374}"/>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02911F40-44CF-9945-A888-C56E3A284031}"/>
              </a:ext>
            </a:extLst>
          </p:cNvPr>
          <p:cNvSpPr>
            <a:spLocks noGrp="1" noRot="1" noChangeAspect="1" noChangeArrowheads="1" noTextEdit="1"/>
          </p:cNvSpPr>
          <p:nvPr>
            <p:ph type="sldImg"/>
          </p:nvPr>
        </p:nvSpPr>
        <p:spPr>
          <a:xfrm>
            <a:off x="403225" y="693738"/>
            <a:ext cx="6203950" cy="3490912"/>
          </a:xfrm>
          <a:ln/>
        </p:spPr>
      </p:sp>
      <p:sp>
        <p:nvSpPr>
          <p:cNvPr id="73730" name="Rectangle 3">
            <a:extLst>
              <a:ext uri="{FF2B5EF4-FFF2-40B4-BE49-F238E27FC236}">
                <a16:creationId xmlns:a16="http://schemas.microsoft.com/office/drawing/2014/main" id="{26B6B9B1-7DDE-864F-BE0C-F8D11E50E9A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96BDC554-1A58-764B-80B3-8CB958ED7BB6}"/>
              </a:ext>
            </a:extLst>
          </p:cNvPr>
          <p:cNvSpPr>
            <a:spLocks noGrp="1" noRot="1" noChangeAspect="1" noChangeArrowheads="1" noTextEdit="1"/>
          </p:cNvSpPr>
          <p:nvPr>
            <p:ph type="sldImg"/>
          </p:nvPr>
        </p:nvSpPr>
        <p:spPr>
          <a:xfrm>
            <a:off x="403225" y="693738"/>
            <a:ext cx="6203950" cy="3490912"/>
          </a:xfrm>
          <a:ln/>
        </p:spPr>
      </p:sp>
      <p:sp>
        <p:nvSpPr>
          <p:cNvPr id="12290" name="Rectangle 3">
            <a:extLst>
              <a:ext uri="{FF2B5EF4-FFF2-40B4-BE49-F238E27FC236}">
                <a16:creationId xmlns:a16="http://schemas.microsoft.com/office/drawing/2014/main" id="{32BD3B5F-777D-3D4E-83CE-535031A0152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969D12A1-91D0-1C4D-831C-9D108A8D38D1}"/>
              </a:ext>
            </a:extLst>
          </p:cNvPr>
          <p:cNvSpPr>
            <a:spLocks noGrp="1" noRot="1" noChangeAspect="1" noChangeArrowheads="1" noTextEdit="1"/>
          </p:cNvSpPr>
          <p:nvPr>
            <p:ph type="sldImg"/>
          </p:nvPr>
        </p:nvSpPr>
        <p:spPr>
          <a:xfrm>
            <a:off x="403225" y="693738"/>
            <a:ext cx="6203950" cy="3490912"/>
          </a:xfrm>
          <a:ln/>
        </p:spPr>
      </p:sp>
      <p:sp>
        <p:nvSpPr>
          <p:cNvPr id="14338" name="Rectangle 3">
            <a:extLst>
              <a:ext uri="{FF2B5EF4-FFF2-40B4-BE49-F238E27FC236}">
                <a16:creationId xmlns:a16="http://schemas.microsoft.com/office/drawing/2014/main" id="{35631C39-77A4-D941-A1AA-88AACD1B46D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EA8AA163-4ECF-1C42-B5B9-B9DFADFCCACD}"/>
              </a:ext>
            </a:extLst>
          </p:cNvPr>
          <p:cNvSpPr>
            <a:spLocks noGrp="1" noRot="1" noChangeAspect="1" noChangeArrowheads="1" noTextEdit="1"/>
          </p:cNvSpPr>
          <p:nvPr>
            <p:ph type="sldImg"/>
          </p:nvPr>
        </p:nvSpPr>
        <p:spPr>
          <a:xfrm>
            <a:off x="403225" y="693738"/>
            <a:ext cx="6203950" cy="3490912"/>
          </a:xfrm>
          <a:ln/>
        </p:spPr>
      </p:sp>
      <p:sp>
        <p:nvSpPr>
          <p:cNvPr id="16386" name="Rectangle 3">
            <a:extLst>
              <a:ext uri="{FF2B5EF4-FFF2-40B4-BE49-F238E27FC236}">
                <a16:creationId xmlns:a16="http://schemas.microsoft.com/office/drawing/2014/main" id="{B1BF8A29-A891-D247-8324-15C00B22A66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2A13D152-F865-4D40-B8EE-330A382386F4}"/>
              </a:ext>
            </a:extLst>
          </p:cNvPr>
          <p:cNvSpPr>
            <a:spLocks noGrp="1" noRot="1" noChangeAspect="1" noChangeArrowheads="1" noTextEdit="1"/>
          </p:cNvSpPr>
          <p:nvPr>
            <p:ph type="sldImg"/>
          </p:nvPr>
        </p:nvSpPr>
        <p:spPr>
          <a:xfrm>
            <a:off x="403225" y="693738"/>
            <a:ext cx="6203950" cy="3490912"/>
          </a:xfrm>
          <a:ln/>
        </p:spPr>
      </p:sp>
      <p:sp>
        <p:nvSpPr>
          <p:cNvPr id="18434" name="Notes Placeholder 2">
            <a:extLst>
              <a:ext uri="{FF2B5EF4-FFF2-40B4-BE49-F238E27FC236}">
                <a16:creationId xmlns:a16="http://schemas.microsoft.com/office/drawing/2014/main" id="{84044515-D426-4846-A046-889272EAF74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A1786C65-9040-EC46-91DF-486CD1FB3CFE}"/>
              </a:ext>
            </a:extLst>
          </p:cNvPr>
          <p:cNvSpPr>
            <a:spLocks noGrp="1" noRot="1" noChangeAspect="1" noChangeArrowheads="1" noTextEdit="1"/>
          </p:cNvSpPr>
          <p:nvPr>
            <p:ph type="sldImg"/>
          </p:nvPr>
        </p:nvSpPr>
        <p:spPr>
          <a:xfrm>
            <a:off x="403225" y="693738"/>
            <a:ext cx="6203950" cy="3490912"/>
          </a:xfrm>
          <a:ln/>
        </p:spPr>
      </p:sp>
      <p:sp>
        <p:nvSpPr>
          <p:cNvPr id="20482" name="Rectangle 3">
            <a:extLst>
              <a:ext uri="{FF2B5EF4-FFF2-40B4-BE49-F238E27FC236}">
                <a16:creationId xmlns:a16="http://schemas.microsoft.com/office/drawing/2014/main" id="{EFD05E7A-1ACF-5E4C-A883-62A4B146939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744E6BED-C195-2A4F-9814-4053D5FB156C}"/>
              </a:ext>
            </a:extLst>
          </p:cNvPr>
          <p:cNvSpPr>
            <a:spLocks noGrp="1" noRot="1" noChangeAspect="1" noChangeArrowheads="1" noTextEdit="1"/>
          </p:cNvSpPr>
          <p:nvPr>
            <p:ph type="sldImg"/>
          </p:nvPr>
        </p:nvSpPr>
        <p:spPr>
          <a:xfrm>
            <a:off x="403225" y="693738"/>
            <a:ext cx="6203950" cy="3490912"/>
          </a:xfrm>
          <a:ln/>
        </p:spPr>
      </p:sp>
      <p:sp>
        <p:nvSpPr>
          <p:cNvPr id="22530" name="Rectangle 3">
            <a:extLst>
              <a:ext uri="{FF2B5EF4-FFF2-40B4-BE49-F238E27FC236}">
                <a16:creationId xmlns:a16="http://schemas.microsoft.com/office/drawing/2014/main" id="{6E01A6EF-E5BE-5442-83AD-E1BFF4C64BA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42379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2667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98934" y="609600"/>
            <a:ext cx="2302933"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90133" y="609600"/>
            <a:ext cx="6705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0343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5170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36503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90133" y="1981200"/>
            <a:ext cx="45042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45042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6296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6165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14909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50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28702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217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BB6FF73-2A7E-DA40-87A2-79105F5168F7}"/>
              </a:ext>
            </a:extLst>
          </p:cNvPr>
          <p:cNvSpPr>
            <a:spLocks noGrp="1" noChangeArrowheads="1"/>
          </p:cNvSpPr>
          <p:nvPr>
            <p:ph type="title"/>
          </p:nvPr>
        </p:nvSpPr>
        <p:spPr bwMode="auto">
          <a:xfrm>
            <a:off x="1490134" y="609600"/>
            <a:ext cx="92117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A92537D-8B33-F340-B3CB-853233119CA5}"/>
              </a:ext>
            </a:extLst>
          </p:cNvPr>
          <p:cNvSpPr>
            <a:spLocks noGrp="1" noChangeArrowheads="1"/>
          </p:cNvSpPr>
          <p:nvPr>
            <p:ph type="body" idx="1"/>
          </p:nvPr>
        </p:nvSpPr>
        <p:spPr bwMode="auto">
          <a:xfrm>
            <a:off x="1490134" y="1981200"/>
            <a:ext cx="921173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7EAAB42-E7AF-204E-8BB6-9ADE9677D7EE}"/>
              </a:ext>
            </a:extLst>
          </p:cNvPr>
          <p:cNvSpPr>
            <a:spLocks noChangeArrowheads="1"/>
          </p:cNvSpPr>
          <p:nvPr/>
        </p:nvSpPr>
        <p:spPr bwMode="auto">
          <a:xfrm>
            <a:off x="7924801" y="6630988"/>
            <a:ext cx="3028074" cy="197490"/>
          </a:xfrm>
          <a:prstGeom prst="rect">
            <a:avLst/>
          </a:prstGeom>
          <a:noFill/>
          <a:ln>
            <a:noFill/>
          </a:ln>
        </p:spPr>
        <p:txBody>
          <a:bodyPr wrap="none" lIns="90488" tIns="44450" rIns="90488" bIns="44450">
            <a:spAutoFit/>
          </a:bodyPr>
          <a:lstStyle>
            <a:lvl1pPr>
              <a:defRPr sz="2400" i="1">
                <a:solidFill>
                  <a:schemeClr val="tx1"/>
                </a:solidFill>
                <a:latin typeface="Times New Roman" panose="02020603050405020304" pitchFamily="18" charset="0"/>
                <a:ea typeface="ＭＳ Ｐゴシック" panose="020B0600070205080204" pitchFamily="34" charset="-128"/>
              </a:defRPr>
            </a:lvl1pPr>
            <a:lvl2pPr marL="742950" indent="-285750">
              <a:defRPr sz="2400" i="1">
                <a:solidFill>
                  <a:schemeClr val="tx1"/>
                </a:solidFill>
                <a:latin typeface="Times New Roman" panose="02020603050405020304" pitchFamily="18" charset="0"/>
                <a:ea typeface="ＭＳ Ｐゴシック" panose="020B0600070205080204" pitchFamily="34" charset="-128"/>
              </a:defRPr>
            </a:lvl2pPr>
            <a:lvl3pPr marL="1143000" indent="-228600">
              <a:defRPr sz="2400" i="1">
                <a:solidFill>
                  <a:schemeClr val="tx1"/>
                </a:solidFill>
                <a:latin typeface="Times New Roman" panose="02020603050405020304" pitchFamily="18" charset="0"/>
                <a:ea typeface="ＭＳ Ｐゴシック" panose="020B0600070205080204" pitchFamily="34" charset="-128"/>
              </a:defRPr>
            </a:lvl3pPr>
            <a:lvl4pPr marL="1600200" indent="-228600">
              <a:defRPr sz="2400" i="1">
                <a:solidFill>
                  <a:schemeClr val="tx1"/>
                </a:solidFill>
                <a:latin typeface="Times New Roman" panose="02020603050405020304" pitchFamily="18" charset="0"/>
                <a:ea typeface="ＭＳ Ｐゴシック" panose="020B0600070205080204" pitchFamily="34" charset="-128"/>
              </a:defRPr>
            </a:lvl4pPr>
            <a:lvl5pPr marL="2057400" indent="-228600">
              <a:defRPr sz="2400" i="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9pPr>
          </a:lstStyle>
          <a:p>
            <a:pPr>
              <a:defRPr/>
            </a:pPr>
            <a:r>
              <a:rPr lang="en-US" altLang="en-US" sz="700" i="0" dirty="0"/>
              <a:t>Slide </a:t>
            </a:r>
            <a:fld id="{F1B80248-231D-0440-96FF-55B71B40486A}" type="slidenum">
              <a:rPr lang="en-US" altLang="en-US" sz="700" i="0" smtClean="0"/>
              <a:pPr>
                <a:defRPr/>
              </a:pPr>
              <a:t>‹#›</a:t>
            </a:fld>
            <a:r>
              <a:rPr lang="en-US" altLang="en-US" sz="700" i="0" dirty="0"/>
              <a:t>  t:/</a:t>
            </a:r>
            <a:r>
              <a:rPr lang="en-US" altLang="en-US" sz="700" i="0" dirty="0" err="1"/>
              <a:t>powerpnt</a:t>
            </a:r>
            <a:r>
              <a:rPr lang="en-US" altLang="en-US" sz="700" i="0" dirty="0"/>
              <a:t>/course/BMS524/BMS524-Lecture-10-sample prep-1.ppt</a:t>
            </a:r>
          </a:p>
        </p:txBody>
      </p:sp>
      <p:sp>
        <p:nvSpPr>
          <p:cNvPr id="1029" name="Rectangle 6">
            <a:extLst>
              <a:ext uri="{FF2B5EF4-FFF2-40B4-BE49-F238E27FC236}">
                <a16:creationId xmlns:a16="http://schemas.microsoft.com/office/drawing/2014/main" id="{087DDFEE-B03F-C144-9320-1A61C3F75773}"/>
              </a:ext>
            </a:extLst>
          </p:cNvPr>
          <p:cNvSpPr>
            <a:spLocks noChangeArrowheads="1"/>
          </p:cNvSpPr>
          <p:nvPr/>
        </p:nvSpPr>
        <p:spPr bwMode="auto">
          <a:xfrm>
            <a:off x="2108200" y="6614344"/>
            <a:ext cx="4090864" cy="243656"/>
          </a:xfrm>
          <a:prstGeom prst="rect">
            <a:avLst/>
          </a:prstGeom>
          <a:noFill/>
          <a:ln>
            <a:noFill/>
          </a:ln>
        </p:spPr>
        <p:txBody>
          <a:bodyPr wrap="none" lIns="90488" tIns="44450" rIns="90488" bIns="44450">
            <a:spAutoFit/>
          </a:bodyPr>
          <a:lstStyle>
            <a:lvl1pPr>
              <a:defRPr sz="2400" i="1">
                <a:solidFill>
                  <a:schemeClr val="tx1"/>
                </a:solidFill>
                <a:latin typeface="Times New Roman" panose="02020603050405020304" pitchFamily="18" charset="0"/>
                <a:ea typeface="ＭＳ Ｐゴシック" panose="020B0600070205080204" pitchFamily="34" charset="-128"/>
              </a:defRPr>
            </a:lvl1pPr>
            <a:lvl2pPr marL="742950" indent="-285750">
              <a:defRPr sz="2400" i="1">
                <a:solidFill>
                  <a:schemeClr val="tx1"/>
                </a:solidFill>
                <a:latin typeface="Times New Roman" panose="02020603050405020304" pitchFamily="18" charset="0"/>
                <a:ea typeface="ＭＳ Ｐゴシック" panose="020B0600070205080204" pitchFamily="34" charset="-128"/>
              </a:defRPr>
            </a:lvl2pPr>
            <a:lvl3pPr marL="1143000" indent="-228600">
              <a:defRPr sz="2400" i="1">
                <a:solidFill>
                  <a:schemeClr val="tx1"/>
                </a:solidFill>
                <a:latin typeface="Times New Roman" panose="02020603050405020304" pitchFamily="18" charset="0"/>
                <a:ea typeface="ＭＳ Ｐゴシック" panose="020B0600070205080204" pitchFamily="34" charset="-128"/>
              </a:defRPr>
            </a:lvl3pPr>
            <a:lvl4pPr marL="1600200" indent="-228600">
              <a:defRPr sz="2400" i="1">
                <a:solidFill>
                  <a:schemeClr val="tx1"/>
                </a:solidFill>
                <a:latin typeface="Times New Roman" panose="02020603050405020304" pitchFamily="18" charset="0"/>
                <a:ea typeface="ＭＳ Ｐゴシック" panose="020B0600070205080204" pitchFamily="34" charset="-128"/>
              </a:defRPr>
            </a:lvl4pPr>
            <a:lvl5pPr marL="2057400" indent="-228600">
              <a:defRPr sz="2400" i="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9pPr>
          </a:lstStyle>
          <a:p>
            <a:pPr>
              <a:defRPr/>
            </a:pPr>
            <a:r>
              <a:rPr lang="en-US" altLang="en-US" sz="1000" b="1" dirty="0"/>
              <a:t>© 1994-2024 J. Paul Robinson Purdue University Cytometry Laboratories</a:t>
            </a:r>
          </a:p>
        </p:txBody>
      </p:sp>
      <p:pic>
        <p:nvPicPr>
          <p:cNvPr id="1030" name="Picture 7" descr="puclnew">
            <a:extLst>
              <a:ext uri="{FF2B5EF4-FFF2-40B4-BE49-F238E27FC236}">
                <a16:creationId xmlns:a16="http://schemas.microsoft.com/office/drawing/2014/main" id="{91BC2A00-466B-6A41-A414-DC98A400B67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8152" y="6134760"/>
            <a:ext cx="1667933"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SzPct val="100000"/>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SzPct val="10000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SzPct val="100000"/>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yto.purdue.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ists.purdue.edu/pipermail/cytometry/2000-May/016518.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Vitamin_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DDB64113-CA68-9546-B4F3-442A134B29F7}"/>
              </a:ext>
            </a:extLst>
          </p:cNvPr>
          <p:cNvSpPr>
            <a:spLocks noGrp="1" noChangeArrowheads="1"/>
          </p:cNvSpPr>
          <p:nvPr>
            <p:ph type="ctrTitle"/>
          </p:nvPr>
        </p:nvSpPr>
        <p:spPr>
          <a:xfrm>
            <a:off x="1828801" y="304800"/>
            <a:ext cx="8628063" cy="2293938"/>
          </a:xfrm>
          <a:noFill/>
        </p:spPr>
        <p:txBody>
          <a:bodyPr/>
          <a:lstStyle/>
          <a:p>
            <a:r>
              <a:rPr lang="en-US" altLang="en-US" sz="4000">
                <a:ea typeface="ＭＳ Ｐゴシック" panose="020B0600070205080204" pitchFamily="34" charset="-128"/>
              </a:rPr>
              <a:t>Preparation Techniques for </a:t>
            </a:r>
            <a:br>
              <a:rPr lang="en-US" altLang="en-US" sz="4000">
                <a:ea typeface="ＭＳ Ｐゴシック" panose="020B0600070205080204" pitchFamily="34" charset="-128"/>
              </a:rPr>
            </a:br>
            <a:r>
              <a:rPr lang="en-US" altLang="en-US" sz="4000">
                <a:ea typeface="ＭＳ Ｐゴシック" panose="020B0600070205080204" pitchFamily="34" charset="-128"/>
              </a:rPr>
              <a:t>Confocal Microscopy</a:t>
            </a:r>
            <a:r>
              <a:rPr lang="en-US" altLang="en-US" sz="1600">
                <a:ea typeface="ＭＳ Ｐゴシック" panose="020B0600070205080204" pitchFamily="34" charset="-128"/>
              </a:rPr>
              <a:t> </a:t>
            </a:r>
            <a:br>
              <a:rPr lang="en-US" altLang="en-US" sz="1600">
                <a:ea typeface="ＭＳ Ｐゴシック" panose="020B0600070205080204" pitchFamily="34" charset="-128"/>
              </a:rPr>
            </a:br>
            <a:r>
              <a:rPr lang="en-US" altLang="en-US" sz="1600">
                <a:ea typeface="ＭＳ Ｐゴシック" panose="020B0600070205080204" pitchFamily="34" charset="-128"/>
              </a:rPr>
              <a:t>BMS 524 - “Introduction to Confocal Microscopy and Image Analysis”</a:t>
            </a:r>
            <a:br>
              <a:rPr lang="en-US" altLang="en-US" sz="1600">
                <a:ea typeface="ＭＳ Ｐゴシック" panose="020B0600070205080204" pitchFamily="34" charset="-128"/>
              </a:rPr>
            </a:br>
            <a:br>
              <a:rPr lang="en-US" altLang="en-US" sz="1600">
                <a:ea typeface="ＭＳ Ｐゴシック" panose="020B0600070205080204" pitchFamily="34" charset="-128"/>
              </a:rPr>
            </a:br>
            <a:r>
              <a:rPr lang="en-US" altLang="en-US" sz="1200">
                <a:ea typeface="ＭＳ Ｐゴシック" panose="020B0600070205080204" pitchFamily="34" charset="-128"/>
              </a:rPr>
              <a:t>1 Credit course offered by Purdue University Department of Basic Medical Sciences, College of Veterinary Medicine</a:t>
            </a:r>
            <a:endParaRPr lang="en-US" altLang="en-US" sz="1600">
              <a:ea typeface="ＭＳ Ｐゴシック" panose="020B0600070205080204" pitchFamily="34" charset="-128"/>
            </a:endParaRPr>
          </a:p>
        </p:txBody>
      </p:sp>
      <p:sp>
        <p:nvSpPr>
          <p:cNvPr id="4098" name="Text Box 4">
            <a:extLst>
              <a:ext uri="{FF2B5EF4-FFF2-40B4-BE49-F238E27FC236}">
                <a16:creationId xmlns:a16="http://schemas.microsoft.com/office/drawing/2014/main" id="{70FF200F-4DD4-F546-B382-8145EBE7B550}"/>
              </a:ext>
            </a:extLst>
          </p:cNvPr>
          <p:cNvSpPr txBox="1">
            <a:spLocks noChangeArrowheads="1"/>
          </p:cNvSpPr>
          <p:nvPr/>
        </p:nvSpPr>
        <p:spPr bwMode="auto">
          <a:xfrm>
            <a:off x="1752600" y="2590800"/>
            <a:ext cx="86550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SzTx/>
              <a:buFontTx/>
              <a:buNone/>
            </a:pPr>
            <a:r>
              <a:rPr lang="en-US" altLang="en-US" sz="2000" i="0" dirty="0"/>
              <a:t>J. Paul Robinson, Ph.D.</a:t>
            </a:r>
            <a:r>
              <a:rPr lang="en-US" altLang="en-US" sz="2000" i="0" dirty="0">
                <a:solidFill>
                  <a:schemeClr val="tx2"/>
                </a:solidFill>
              </a:rPr>
              <a:t> </a:t>
            </a:r>
          </a:p>
          <a:p>
            <a:pPr algn="ctr">
              <a:spcBef>
                <a:spcPct val="0"/>
              </a:spcBef>
              <a:buSzTx/>
              <a:buFontTx/>
              <a:buNone/>
            </a:pPr>
            <a:r>
              <a:rPr lang="en-US" altLang="en-US" sz="2000" i="0" dirty="0">
                <a:solidFill>
                  <a:schemeClr val="tx2"/>
                </a:solidFill>
              </a:rPr>
              <a:t>Distinguished Professor of Cytometry</a:t>
            </a:r>
          </a:p>
          <a:p>
            <a:pPr algn="ctr">
              <a:spcBef>
                <a:spcPct val="0"/>
              </a:spcBef>
              <a:buSzTx/>
              <a:buFontTx/>
              <a:buNone/>
            </a:pPr>
            <a:r>
              <a:rPr lang="en-US" altLang="en-US" sz="2000" i="0" dirty="0">
                <a:solidFill>
                  <a:schemeClr val="tx2"/>
                </a:solidFill>
              </a:rPr>
              <a:t>Professor of Biomedical Engineering</a:t>
            </a:r>
          </a:p>
          <a:p>
            <a:pPr algn="ctr">
              <a:spcBef>
                <a:spcPct val="0"/>
              </a:spcBef>
              <a:buSzTx/>
              <a:buFontTx/>
              <a:buNone/>
            </a:pPr>
            <a:r>
              <a:rPr lang="en-US" altLang="en-US" sz="2000" i="0" dirty="0">
                <a:solidFill>
                  <a:schemeClr val="tx2"/>
                </a:solidFill>
              </a:rPr>
              <a:t>Director, Purdue University Cytometry Laboratories</a:t>
            </a:r>
            <a:endParaRPr lang="en-US" altLang="en-US" sz="2000" b="1" i="0" dirty="0">
              <a:solidFill>
                <a:schemeClr val="tx2"/>
              </a:solidFill>
            </a:endParaRPr>
          </a:p>
          <a:p>
            <a:pPr algn="ctr">
              <a:spcBef>
                <a:spcPct val="0"/>
              </a:spcBef>
              <a:buSzTx/>
              <a:buFontTx/>
              <a:buNone/>
            </a:pPr>
            <a:r>
              <a:rPr lang="en-US" altLang="en-US" sz="2800" b="1" i="0" dirty="0">
                <a:solidFill>
                  <a:srgbClr val="0033CC"/>
                </a:solidFill>
                <a:hlinkClick r:id="rId3"/>
              </a:rPr>
              <a:t>www.cyto.purdue.edu</a:t>
            </a:r>
            <a:endParaRPr lang="en-US" altLang="en-US" sz="2800" b="1" i="0" dirty="0">
              <a:solidFill>
                <a:srgbClr val="0033CC"/>
              </a:solidFill>
            </a:endParaRPr>
          </a:p>
          <a:p>
            <a:pPr algn="ctr">
              <a:spcBef>
                <a:spcPct val="0"/>
              </a:spcBef>
              <a:buSzTx/>
              <a:buFontTx/>
              <a:buNone/>
            </a:pPr>
            <a:endParaRPr lang="en-US" altLang="en-US" sz="2000" b="1" i="0" dirty="0">
              <a:solidFill>
                <a:srgbClr val="0033CC"/>
              </a:solidFill>
            </a:endParaRPr>
          </a:p>
          <a:p>
            <a:pPr algn="ctr">
              <a:spcBef>
                <a:spcPct val="0"/>
              </a:spcBef>
              <a:buSzTx/>
              <a:buFontTx/>
              <a:buNone/>
            </a:pPr>
            <a:r>
              <a:rPr lang="en-US" altLang="en-US" sz="1200" b="1" i="0" dirty="0">
                <a:solidFill>
                  <a:schemeClr val="tx2"/>
                </a:solidFill>
              </a:rPr>
              <a:t>These slides are intended for use in a lecture series. Copies of the graphics are distributed and students encouraged to take their notes on these graphics. The intent is to have the student NOT try to reproduce the figures, but to LISTEN and UNDERSTAND the material. All material copyright J. Paul Robinson unless otherwise stated, however, the material may be freely used for lectures, tutorials and workshops. It may not be used for any commercial purpose and may not be uploaded to </a:t>
            </a:r>
            <a:r>
              <a:rPr lang="en-US" altLang="en-US" sz="1200" b="1" i="0" dirty="0" err="1">
                <a:solidFill>
                  <a:schemeClr val="tx2"/>
                </a:solidFill>
              </a:rPr>
              <a:t>CourseHero</a:t>
            </a:r>
            <a:r>
              <a:rPr lang="en-US" altLang="en-US" sz="1200" b="1" i="0" dirty="0">
                <a:solidFill>
                  <a:schemeClr val="tx2"/>
                </a:solidFill>
              </a:rPr>
              <a:t>.</a:t>
            </a:r>
          </a:p>
          <a:p>
            <a:pPr algn="ctr">
              <a:spcBef>
                <a:spcPct val="0"/>
              </a:spcBef>
              <a:buSzTx/>
              <a:buFontTx/>
              <a:buNone/>
            </a:pPr>
            <a:endParaRPr lang="en-US" altLang="en-US" sz="1200" b="1" i="0" dirty="0">
              <a:solidFill>
                <a:schemeClr val="tx2"/>
              </a:solidFill>
            </a:endParaRPr>
          </a:p>
          <a:p>
            <a:pPr algn="ctr">
              <a:spcBef>
                <a:spcPct val="0"/>
              </a:spcBef>
              <a:buSzTx/>
              <a:buFontTx/>
              <a:buNone/>
            </a:pPr>
            <a:r>
              <a:rPr lang="en-US" altLang="en-US" sz="1400" dirty="0">
                <a:solidFill>
                  <a:schemeClr val="tx2"/>
                </a:solidFill>
              </a:rPr>
              <a:t>The text for this course is Pawley “</a:t>
            </a:r>
            <a:r>
              <a:rPr lang="en-US" altLang="ja-JP" sz="1400" dirty="0">
                <a:solidFill>
                  <a:schemeClr val="hlink"/>
                </a:solidFill>
              </a:rPr>
              <a:t>Introduction to Confocal Microscopy</a:t>
            </a:r>
            <a:r>
              <a:rPr lang="en-US" altLang="en-US" sz="1400" dirty="0">
                <a:solidFill>
                  <a:schemeClr val="tx2"/>
                </a:solidFill>
              </a:rPr>
              <a:t>”</a:t>
            </a:r>
            <a:r>
              <a:rPr lang="en-US" altLang="ja-JP" sz="1400" dirty="0">
                <a:solidFill>
                  <a:schemeClr val="tx2"/>
                </a:solidFill>
              </a:rPr>
              <a:t>, Plenum Press, 2nd Ed.   A number of the ideas and figures in these lecture notes are taken from this text.</a:t>
            </a:r>
            <a:endParaRPr lang="en-US" altLang="en-US" sz="2000" dirty="0"/>
          </a:p>
        </p:txBody>
      </p:sp>
      <p:pic>
        <p:nvPicPr>
          <p:cNvPr id="4099" name="Picture 5" descr="paul">
            <a:extLst>
              <a:ext uri="{FF2B5EF4-FFF2-40B4-BE49-F238E27FC236}">
                <a16:creationId xmlns:a16="http://schemas.microsoft.com/office/drawing/2014/main" id="{17AE4688-88D8-954F-A6E9-2CDC96A550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401" y="2438400"/>
            <a:ext cx="11398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A093B3E3-A43A-D147-942D-6647055BDE73}"/>
              </a:ext>
            </a:extLst>
          </p:cNvPr>
          <p:cNvSpPr txBox="1">
            <a:spLocks noChangeArrowheads="1"/>
          </p:cNvSpPr>
          <p:nvPr/>
        </p:nvSpPr>
        <p:spPr bwMode="auto">
          <a:xfrm>
            <a:off x="3352800" y="6091239"/>
            <a:ext cx="17248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panose="02020603050405020304" pitchFamily="18" charset="0"/>
                <a:ea typeface="ＭＳ Ｐゴシック" panose="020B0600070205080204" pitchFamily="34" charset="-128"/>
              </a:defRPr>
            </a:lvl1pPr>
            <a:lvl2pPr marL="742950" indent="-285750">
              <a:defRPr sz="2400" i="1">
                <a:solidFill>
                  <a:schemeClr val="tx1"/>
                </a:solidFill>
                <a:latin typeface="Times New Roman" panose="02020603050405020304" pitchFamily="18" charset="0"/>
                <a:ea typeface="ＭＳ Ｐゴシック" panose="020B0600070205080204" pitchFamily="34" charset="-128"/>
              </a:defRPr>
            </a:lvl2pPr>
            <a:lvl3pPr marL="1143000" indent="-228600">
              <a:defRPr sz="2400" i="1">
                <a:solidFill>
                  <a:schemeClr val="tx1"/>
                </a:solidFill>
                <a:latin typeface="Times New Roman" panose="02020603050405020304" pitchFamily="18" charset="0"/>
                <a:ea typeface="ＭＳ Ｐゴシック" panose="020B0600070205080204" pitchFamily="34" charset="-128"/>
              </a:defRPr>
            </a:lvl3pPr>
            <a:lvl4pPr marL="1600200" indent="-228600">
              <a:defRPr sz="2400" i="1">
                <a:solidFill>
                  <a:schemeClr val="tx1"/>
                </a:solidFill>
                <a:latin typeface="Times New Roman" panose="02020603050405020304" pitchFamily="18" charset="0"/>
                <a:ea typeface="ＭＳ Ｐゴシック" panose="020B0600070205080204" pitchFamily="34" charset="-128"/>
              </a:defRPr>
            </a:lvl4pPr>
            <a:lvl5pPr marL="2057400" indent="-228600">
              <a:defRPr sz="2400" i="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9pPr>
          </a:lstStyle>
          <a:p>
            <a:r>
              <a:rPr lang="en-US" altLang="en-US" sz="1400" dirty="0"/>
              <a:t>Updated March 2024</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EA09623F-64C5-914E-9F9B-BDE8F7E7BEC1}"/>
              </a:ext>
            </a:extLst>
          </p:cNvPr>
          <p:cNvSpPr>
            <a:spLocks noGrp="1" noChangeArrowheads="1"/>
          </p:cNvSpPr>
          <p:nvPr>
            <p:ph type="title"/>
          </p:nvPr>
        </p:nvSpPr>
        <p:spPr>
          <a:xfrm>
            <a:off x="2590800" y="228600"/>
            <a:ext cx="6908800" cy="1143000"/>
          </a:xfrm>
          <a:noFill/>
        </p:spPr>
        <p:txBody>
          <a:bodyPr/>
          <a:lstStyle/>
          <a:p>
            <a:r>
              <a:rPr lang="en-US" altLang="en-US">
                <a:ea typeface="ＭＳ Ｐゴシック" panose="020B0600070205080204" pitchFamily="34" charset="-128"/>
              </a:rPr>
              <a:t>Crosslinking Fixatives</a:t>
            </a:r>
          </a:p>
        </p:txBody>
      </p:sp>
      <p:sp>
        <p:nvSpPr>
          <p:cNvPr id="21506" name="Rectangle 3">
            <a:extLst>
              <a:ext uri="{FF2B5EF4-FFF2-40B4-BE49-F238E27FC236}">
                <a16:creationId xmlns:a16="http://schemas.microsoft.com/office/drawing/2014/main" id="{684CFA0B-DA9B-F944-8CAC-3E0F0ED6B0EF}"/>
              </a:ext>
            </a:extLst>
          </p:cNvPr>
          <p:cNvSpPr>
            <a:spLocks noGrp="1" noChangeArrowheads="1"/>
          </p:cNvSpPr>
          <p:nvPr>
            <p:ph type="body" idx="1"/>
          </p:nvPr>
        </p:nvSpPr>
        <p:spPr>
          <a:xfrm>
            <a:off x="228600" y="1447800"/>
            <a:ext cx="11353800" cy="4114800"/>
          </a:xfrm>
          <a:noFill/>
        </p:spPr>
        <p:txBody>
          <a:bodyPr/>
          <a:lstStyle/>
          <a:p>
            <a:r>
              <a:rPr lang="en-US" altLang="en-US" dirty="0">
                <a:ea typeface="ＭＳ Ｐゴシック" panose="020B0600070205080204" pitchFamily="34" charset="-128"/>
              </a:rPr>
              <a:t>Form covalent crosslinks that are determined by the active groups of each compound</a:t>
            </a:r>
          </a:p>
          <a:p>
            <a:r>
              <a:rPr lang="en-US" altLang="en-US" dirty="0">
                <a:ea typeface="ＭＳ Ｐゴシック" panose="020B0600070205080204" pitchFamily="34" charset="-128"/>
              </a:rPr>
              <a:t>Since </a:t>
            </a:r>
            <a:r>
              <a:rPr lang="en-US" altLang="en-US" i="1" dirty="0">
                <a:ea typeface="ＭＳ Ｐゴシック" panose="020B0600070205080204" pitchFamily="34" charset="-128"/>
              </a:rPr>
              <a:t>glutaraldehyde</a:t>
            </a:r>
            <a:r>
              <a:rPr lang="en-US" altLang="en-US" dirty="0">
                <a:ea typeface="ＭＳ Ｐゴシック" panose="020B0600070205080204" pitchFamily="34" charset="-128"/>
              </a:rPr>
              <a:t> crosslinks many epitopes it will make the tissue </a:t>
            </a:r>
            <a:r>
              <a:rPr lang="en-US" altLang="en-US" dirty="0" err="1">
                <a:ea typeface="ＭＳ Ｐゴシック" panose="020B0600070205080204" pitchFamily="34" charset="-128"/>
              </a:rPr>
              <a:t>unlabelable</a:t>
            </a:r>
            <a:r>
              <a:rPr lang="en-US" altLang="en-US" dirty="0">
                <a:ea typeface="ＭＳ Ｐゴシック" panose="020B0600070205080204" pitchFamily="34" charset="-128"/>
              </a:rPr>
              <a:t> by many probes (including antibodies)</a:t>
            </a:r>
          </a:p>
          <a:p>
            <a:r>
              <a:rPr lang="en-US" altLang="en-US" i="1" dirty="0">
                <a:ea typeface="ＭＳ Ｐゴシック" panose="020B0600070205080204" pitchFamily="34" charset="-128"/>
              </a:rPr>
              <a:t>Paraformaldehyde </a:t>
            </a:r>
            <a:r>
              <a:rPr lang="en-US" altLang="en-US" dirty="0">
                <a:ea typeface="ＭＳ Ｐゴシック" panose="020B0600070205080204" pitchFamily="34" charset="-128"/>
              </a:rPr>
              <a:t>does preserve epitope structures and is an excellent fixative for immunolabeling</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882EBAC1-4BB7-2245-B61D-18A375D84F9C}"/>
              </a:ext>
            </a:extLst>
          </p:cNvPr>
          <p:cNvSpPr>
            <a:spLocks noGrp="1" noChangeArrowheads="1"/>
          </p:cNvSpPr>
          <p:nvPr>
            <p:ph type="title"/>
          </p:nvPr>
        </p:nvSpPr>
        <p:spPr>
          <a:xfrm>
            <a:off x="2819400" y="152400"/>
            <a:ext cx="6908800" cy="1143000"/>
          </a:xfrm>
          <a:noFill/>
        </p:spPr>
        <p:txBody>
          <a:bodyPr/>
          <a:lstStyle/>
          <a:p>
            <a:r>
              <a:rPr lang="en-US" altLang="en-US">
                <a:ea typeface="ＭＳ Ｐゴシック" panose="020B0600070205080204" pitchFamily="34" charset="-128"/>
              </a:rPr>
              <a:t>Glutaraldehyde</a:t>
            </a:r>
          </a:p>
        </p:txBody>
      </p:sp>
      <p:sp>
        <p:nvSpPr>
          <p:cNvPr id="23554" name="Rectangle 3">
            <a:extLst>
              <a:ext uri="{FF2B5EF4-FFF2-40B4-BE49-F238E27FC236}">
                <a16:creationId xmlns:a16="http://schemas.microsoft.com/office/drawing/2014/main" id="{666F34D3-491A-7443-B78D-BD1A74FCCA9F}"/>
              </a:ext>
            </a:extLst>
          </p:cNvPr>
          <p:cNvSpPr>
            <a:spLocks noGrp="1" noChangeArrowheads="1"/>
          </p:cNvSpPr>
          <p:nvPr>
            <p:ph type="body" idx="1"/>
          </p:nvPr>
        </p:nvSpPr>
        <p:spPr>
          <a:xfrm>
            <a:off x="304800" y="1143000"/>
            <a:ext cx="11353800" cy="4114800"/>
          </a:xfrm>
          <a:noFill/>
        </p:spPr>
        <p:txBody>
          <a:bodyPr/>
          <a:lstStyle/>
          <a:p>
            <a:r>
              <a:rPr lang="en-US" altLang="en-US" sz="2400" dirty="0">
                <a:ea typeface="ＭＳ Ｐゴシック" panose="020B0600070205080204" pitchFamily="34" charset="-128"/>
              </a:rPr>
              <a:t>First used in 1962 by Sabatini </a:t>
            </a:r>
            <a:r>
              <a:rPr lang="en-US" altLang="en-US" sz="2400" i="1" dirty="0">
                <a:ea typeface="ＭＳ Ｐゴシック" panose="020B0600070205080204" pitchFamily="34" charset="-128"/>
              </a:rPr>
              <a:t>et al</a:t>
            </a:r>
            <a:r>
              <a:rPr lang="en-US" altLang="en-US" sz="2400" dirty="0">
                <a:ea typeface="ＭＳ Ｐゴシック" panose="020B0600070205080204" pitchFamily="34" charset="-128"/>
              </a:rPr>
              <a:t>*</a:t>
            </a:r>
          </a:p>
          <a:p>
            <a:r>
              <a:rPr lang="en-US" altLang="en-US" sz="2400" dirty="0">
                <a:ea typeface="ＭＳ Ｐゴシック" panose="020B0600070205080204" pitchFamily="34" charset="-128"/>
              </a:rPr>
              <a:t>Shown to preserve properties of subcellular structures by EM</a:t>
            </a:r>
          </a:p>
          <a:p>
            <a:r>
              <a:rPr lang="en-US" altLang="en-US" sz="2400" dirty="0">
                <a:ea typeface="ＭＳ Ｐゴシック" panose="020B0600070205080204" pitchFamily="34" charset="-128"/>
              </a:rPr>
              <a:t>Renders tissue </a:t>
            </a:r>
            <a:r>
              <a:rPr lang="en-US" altLang="en-US" sz="2400" dirty="0" err="1">
                <a:solidFill>
                  <a:srgbClr val="FF0000"/>
                </a:solidFill>
                <a:ea typeface="ＭＳ Ｐゴシック" panose="020B0600070205080204" pitchFamily="34" charset="-128"/>
              </a:rPr>
              <a:t>autofluorescent</a:t>
            </a:r>
            <a:r>
              <a:rPr lang="en-US" altLang="en-US" sz="2400" dirty="0">
                <a:ea typeface="ＭＳ Ｐゴシック" panose="020B0600070205080204" pitchFamily="34" charset="-128"/>
              </a:rPr>
              <a:t> so less useful for fluorescence microscopy, but fluorescence can be attenuated by NaBH</a:t>
            </a:r>
            <a:r>
              <a:rPr lang="en-US" altLang="en-US" sz="2400" baseline="-25000" dirty="0">
                <a:ea typeface="ＭＳ Ｐゴシック" panose="020B0600070205080204" pitchFamily="34" charset="-128"/>
              </a:rPr>
              <a:t>4</a:t>
            </a:r>
            <a:r>
              <a:rPr lang="en-US" altLang="en-US" sz="2400" dirty="0">
                <a:ea typeface="ＭＳ Ｐゴシック" panose="020B0600070205080204" pitchFamily="34" charset="-128"/>
              </a:rPr>
              <a:t>.</a:t>
            </a:r>
          </a:p>
          <a:p>
            <a:r>
              <a:rPr lang="en-US" altLang="en-US" sz="2400" dirty="0">
                <a:ea typeface="ＭＳ Ｐゴシック" panose="020B0600070205080204" pitchFamily="34" charset="-128"/>
              </a:rPr>
              <a:t>Forms a </a:t>
            </a:r>
            <a:r>
              <a:rPr lang="en-US" altLang="en-US" sz="2400" dirty="0">
                <a:solidFill>
                  <a:schemeClr val="hlink"/>
                </a:solidFill>
                <a:ea typeface="ＭＳ Ｐゴシック" panose="020B0600070205080204" pitchFamily="34" charset="-128"/>
              </a:rPr>
              <a:t>Schiff’s base</a:t>
            </a:r>
            <a:r>
              <a:rPr lang="en-US" altLang="en-US" sz="2400" dirty="0">
                <a:ea typeface="ＭＳ Ｐゴシック" panose="020B0600070205080204" pitchFamily="34" charset="-128"/>
              </a:rPr>
              <a:t> with amino groups on proteins and polymerizes via Schiff’s base catalyzed reactions</a:t>
            </a:r>
          </a:p>
          <a:p>
            <a:r>
              <a:rPr lang="en-US" altLang="en-US" sz="2400" dirty="0">
                <a:ea typeface="ＭＳ Ｐゴシック" panose="020B0600070205080204" pitchFamily="34" charset="-128"/>
              </a:rPr>
              <a:t>Forms </a:t>
            </a:r>
            <a:r>
              <a:rPr lang="en-US" altLang="en-US" sz="2400" dirty="0">
                <a:solidFill>
                  <a:schemeClr val="hlink"/>
                </a:solidFill>
                <a:ea typeface="ＭＳ Ｐゴシック" panose="020B0600070205080204" pitchFamily="34" charset="-128"/>
              </a:rPr>
              <a:t>extensive crosslinks</a:t>
            </a:r>
            <a:r>
              <a:rPr lang="en-US" altLang="en-US" sz="2400" dirty="0">
                <a:ea typeface="ＭＳ Ｐゴシック" panose="020B0600070205080204" pitchFamily="34" charset="-128"/>
              </a:rPr>
              <a:t> - reacts with the </a:t>
            </a:r>
            <a:r>
              <a:rPr lang="en-US" altLang="en-US" sz="2400" dirty="0">
                <a:latin typeface="Symbol" pitchFamily="2" charset="2"/>
                <a:ea typeface="ＭＳ Ｐゴシック" panose="020B0600070205080204" pitchFamily="34" charset="-128"/>
              </a:rPr>
              <a:t></a:t>
            </a:r>
            <a:r>
              <a:rPr lang="en-US" altLang="en-US" sz="2400" dirty="0">
                <a:ea typeface="ＭＳ Ｐゴシック" panose="020B0600070205080204" pitchFamily="34" charset="-128"/>
              </a:rPr>
              <a:t>-amino group of lysine, </a:t>
            </a:r>
            <a:r>
              <a:rPr lang="en-US" altLang="en-US" sz="2400" dirty="0">
                <a:latin typeface="Symbol" pitchFamily="2" charset="2"/>
                <a:ea typeface="ＭＳ Ｐゴシック" panose="020B0600070205080204" pitchFamily="34" charset="-128"/>
              </a:rPr>
              <a:t></a:t>
            </a:r>
            <a:r>
              <a:rPr lang="en-US" altLang="en-US" sz="2400" dirty="0">
                <a:ea typeface="ＭＳ Ｐゴシック" panose="020B0600070205080204" pitchFamily="34" charset="-128"/>
              </a:rPr>
              <a:t>-amino group of amino acids - reacts with tyrosine, tryptophan, histidine, phenylalanine and cysteine</a:t>
            </a:r>
          </a:p>
          <a:p>
            <a:r>
              <a:rPr lang="en-US" altLang="en-US" sz="2400" dirty="0">
                <a:solidFill>
                  <a:srgbClr val="FF0000"/>
                </a:solidFill>
                <a:ea typeface="ＭＳ Ｐゴシック" panose="020B0600070205080204" pitchFamily="34" charset="-128"/>
              </a:rPr>
              <a:t>Fixes proteins rapidly</a:t>
            </a:r>
            <a:r>
              <a:rPr lang="en-US" altLang="en-US" sz="2400" dirty="0">
                <a:ea typeface="ＭＳ Ｐゴシック" panose="020B0600070205080204" pitchFamily="34" charset="-128"/>
              </a:rPr>
              <a:t>, but has </a:t>
            </a:r>
            <a:r>
              <a:rPr lang="en-US" altLang="en-US" sz="2400" dirty="0">
                <a:solidFill>
                  <a:srgbClr val="FF0000"/>
                </a:solidFill>
                <a:ea typeface="ＭＳ Ｐゴシック" panose="020B0600070205080204" pitchFamily="34" charset="-128"/>
              </a:rPr>
              <a:t>slow penetration </a:t>
            </a:r>
            <a:r>
              <a:rPr lang="en-US" altLang="en-US" sz="2400" dirty="0">
                <a:ea typeface="ＭＳ Ｐゴシック" panose="020B0600070205080204" pitchFamily="34" charset="-128"/>
              </a:rPr>
              <a:t>rate</a:t>
            </a:r>
          </a:p>
          <a:p>
            <a:r>
              <a:rPr lang="en-US" altLang="en-US" sz="2400" dirty="0">
                <a:ea typeface="ＭＳ Ｐゴシック" panose="020B0600070205080204" pitchFamily="34" charset="-128"/>
              </a:rPr>
              <a:t>Can cause cells to form membrane blebs</a:t>
            </a:r>
          </a:p>
        </p:txBody>
      </p:sp>
      <p:sp>
        <p:nvSpPr>
          <p:cNvPr id="23555" name="Rectangle 4">
            <a:extLst>
              <a:ext uri="{FF2B5EF4-FFF2-40B4-BE49-F238E27FC236}">
                <a16:creationId xmlns:a16="http://schemas.microsoft.com/office/drawing/2014/main" id="{AFBBBED2-5E56-CA4D-9D74-9EC633AC4542}"/>
              </a:ext>
            </a:extLst>
          </p:cNvPr>
          <p:cNvSpPr>
            <a:spLocks noChangeArrowheads="1"/>
          </p:cNvSpPr>
          <p:nvPr/>
        </p:nvSpPr>
        <p:spPr bwMode="auto">
          <a:xfrm>
            <a:off x="6203950" y="6218238"/>
            <a:ext cx="4656276"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1200"/>
              <a:t>*Sabatini, D.D., et al, “New means of fixation for electron</a:t>
            </a:r>
          </a:p>
          <a:p>
            <a:pPr>
              <a:spcBef>
                <a:spcPct val="0"/>
              </a:spcBef>
              <a:buSzTx/>
              <a:buFontTx/>
              <a:buNone/>
            </a:pPr>
            <a:r>
              <a:rPr lang="en-US" altLang="en-US" sz="1200"/>
              <a:t> microscopy and histochemistry. j. hISTOCHEM.cYTOCHEM. 37:61-65.</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A9EE512B-8639-F844-8E07-AE1CCC730D86}"/>
              </a:ext>
            </a:extLst>
          </p:cNvPr>
          <p:cNvSpPr>
            <a:spLocks noGrp="1" noChangeArrowheads="1"/>
          </p:cNvSpPr>
          <p:nvPr>
            <p:ph type="title"/>
          </p:nvPr>
        </p:nvSpPr>
        <p:spPr>
          <a:noFill/>
        </p:spPr>
        <p:txBody>
          <a:bodyPr/>
          <a:lstStyle/>
          <a:p>
            <a:r>
              <a:rPr lang="en-US" altLang="en-US">
                <a:ea typeface="ＭＳ Ｐゴシック" panose="020B0600070205080204" pitchFamily="34" charset="-128"/>
              </a:rPr>
              <a:t>Glutaraldehyde</a:t>
            </a:r>
          </a:p>
        </p:txBody>
      </p:sp>
      <p:sp>
        <p:nvSpPr>
          <p:cNvPr id="25602" name="Rectangle 3">
            <a:extLst>
              <a:ext uri="{FF2B5EF4-FFF2-40B4-BE49-F238E27FC236}">
                <a16:creationId xmlns:a16="http://schemas.microsoft.com/office/drawing/2014/main" id="{14D2ED44-C1EE-F946-A90E-BC5F6CA4E698}"/>
              </a:ext>
            </a:extLst>
          </p:cNvPr>
          <p:cNvSpPr>
            <a:spLocks noGrp="1" noChangeArrowheads="1"/>
          </p:cNvSpPr>
          <p:nvPr>
            <p:ph type="body" idx="1"/>
          </p:nvPr>
        </p:nvSpPr>
        <p:spPr>
          <a:xfrm>
            <a:off x="304800" y="1905000"/>
            <a:ext cx="11582399" cy="3048000"/>
          </a:xfrm>
          <a:noFill/>
        </p:spPr>
        <p:txBody>
          <a:bodyPr/>
          <a:lstStyle/>
          <a:p>
            <a:r>
              <a:rPr lang="en-US" altLang="en-US" sz="2400" dirty="0">
                <a:ea typeface="ＭＳ Ｐゴシック" panose="020B0600070205080204" pitchFamily="34" charset="-128"/>
              </a:rPr>
              <a:t>Supplied commercially as either 25% or 8% solution</a:t>
            </a:r>
          </a:p>
          <a:p>
            <a:r>
              <a:rPr lang="en-US" altLang="en-US" sz="2400" dirty="0">
                <a:ea typeface="ＭＳ Ｐゴシック" panose="020B0600070205080204" pitchFamily="34" charset="-128"/>
              </a:rPr>
              <a:t>Must be careful of the impurities - can change fixation properties - best product from </a:t>
            </a:r>
            <a:r>
              <a:rPr lang="en-US" altLang="en-US" sz="2400" dirty="0" err="1">
                <a:ea typeface="ＭＳ Ｐゴシック" panose="020B0600070205080204" pitchFamily="34" charset="-128"/>
              </a:rPr>
              <a:t>Polysciences</a:t>
            </a:r>
            <a:r>
              <a:rPr lang="en-US" altLang="en-US" sz="2400" dirty="0">
                <a:ea typeface="ＭＳ Ｐゴシック" panose="020B0600070205080204" pitchFamily="34" charset="-128"/>
              </a:rPr>
              <a:t> (Worthington, PA)</a:t>
            </a:r>
          </a:p>
          <a:p>
            <a:r>
              <a:rPr lang="en-US" altLang="en-US" sz="2400" dirty="0">
                <a:ea typeface="ＭＳ Ｐゴシック" panose="020B0600070205080204" pitchFamily="34" charset="-128"/>
              </a:rPr>
              <a:t>As solution ages, it polymerizes and turns yellow.</a:t>
            </a:r>
          </a:p>
          <a:p>
            <a:r>
              <a:rPr lang="en-US" altLang="en-US" sz="2400" dirty="0">
                <a:ea typeface="ＭＳ Ｐゴシック" panose="020B0600070205080204" pitchFamily="34" charset="-128"/>
              </a:rPr>
              <a:t>Store at -20 °C and thaw for daily use. Discard.</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DCD63613-2DCB-9F4C-9A9D-B78F85E1DDD3}"/>
              </a:ext>
            </a:extLst>
          </p:cNvPr>
          <p:cNvSpPr>
            <a:spLocks noGrp="1" noChangeArrowheads="1"/>
          </p:cNvSpPr>
          <p:nvPr>
            <p:ph type="title"/>
          </p:nvPr>
        </p:nvSpPr>
        <p:spPr>
          <a:xfrm>
            <a:off x="2641600" y="109538"/>
            <a:ext cx="6908800" cy="881062"/>
          </a:xfrm>
          <a:noFill/>
        </p:spPr>
        <p:txBody>
          <a:bodyPr/>
          <a:lstStyle/>
          <a:p>
            <a:r>
              <a:rPr lang="en-US" altLang="en-US">
                <a:ea typeface="ＭＳ Ｐゴシック" panose="020B0600070205080204" pitchFamily="34" charset="-128"/>
              </a:rPr>
              <a:t>Formaldehyde</a:t>
            </a:r>
          </a:p>
        </p:txBody>
      </p:sp>
      <p:sp>
        <p:nvSpPr>
          <p:cNvPr id="27650" name="Rectangle 3">
            <a:extLst>
              <a:ext uri="{FF2B5EF4-FFF2-40B4-BE49-F238E27FC236}">
                <a16:creationId xmlns:a16="http://schemas.microsoft.com/office/drawing/2014/main" id="{D9EE0AE4-DD77-4244-BC88-D23623A2CE45}"/>
              </a:ext>
            </a:extLst>
          </p:cNvPr>
          <p:cNvSpPr>
            <a:spLocks noGrp="1" noChangeArrowheads="1"/>
          </p:cNvSpPr>
          <p:nvPr>
            <p:ph type="body" idx="1"/>
          </p:nvPr>
        </p:nvSpPr>
        <p:spPr>
          <a:xfrm>
            <a:off x="685800" y="1143000"/>
            <a:ext cx="10972800" cy="5334000"/>
          </a:xfrm>
          <a:noFill/>
        </p:spPr>
        <p:txBody>
          <a:bodyPr/>
          <a:lstStyle/>
          <a:p>
            <a:r>
              <a:rPr lang="en-US" altLang="en-US" sz="1600" dirty="0">
                <a:ea typeface="ＭＳ Ｐゴシック" panose="020B0600070205080204" pitchFamily="34" charset="-128"/>
              </a:rPr>
              <a:t>Purchase as: </a:t>
            </a:r>
          </a:p>
          <a:p>
            <a:pPr lvl="1"/>
            <a:r>
              <a:rPr lang="en-US" altLang="en-US" sz="1600" dirty="0">
                <a:ea typeface="ＭＳ Ｐゴシック" panose="020B0600070205080204" pitchFamily="34" charset="-128"/>
              </a:rPr>
              <a:t>35% formaldehyde solution without methanol</a:t>
            </a:r>
          </a:p>
          <a:p>
            <a:pPr lvl="1"/>
            <a:r>
              <a:rPr lang="en-US" altLang="en-US" sz="1600" dirty="0">
                <a:ea typeface="ＭＳ Ｐゴシック" panose="020B0600070205080204" pitchFamily="34" charset="-128"/>
              </a:rPr>
              <a:t>37% formaldehyde solution with 10% methanol  (careful of using this!!)</a:t>
            </a:r>
          </a:p>
          <a:p>
            <a:pPr lvl="1"/>
            <a:r>
              <a:rPr lang="en-US" altLang="en-US" sz="1600" dirty="0">
                <a:ea typeface="ＭＳ Ｐゴシック" panose="020B0600070205080204" pitchFamily="34" charset="-128"/>
              </a:rPr>
              <a:t>Paraformaldehyde (solid polymer) (8-10 formaldehyde units per molecule)</a:t>
            </a:r>
          </a:p>
          <a:p>
            <a:r>
              <a:rPr lang="en-US" altLang="en-US" sz="1600" dirty="0">
                <a:ea typeface="ＭＳ Ｐゴシック" panose="020B0600070205080204" pitchFamily="34" charset="-128"/>
              </a:rPr>
              <a:t>Crosslinks proteins by forming methylene bridges between reactive groups</a:t>
            </a:r>
          </a:p>
          <a:p>
            <a:r>
              <a:rPr lang="en-US" altLang="en-US" sz="1600" dirty="0">
                <a:ea typeface="ＭＳ Ｐゴシック" panose="020B0600070205080204" pitchFamily="34" charset="-128"/>
              </a:rPr>
              <a:t>The rate-limiting step is the de-protonation of amino groups, thus the pH dependence of the crosslinking</a:t>
            </a:r>
          </a:p>
          <a:p>
            <a:r>
              <a:rPr lang="en-US" altLang="en-US" sz="1600" dirty="0">
                <a:ea typeface="ＭＳ Ｐゴシック" panose="020B0600070205080204" pitchFamily="34" charset="-128"/>
              </a:rPr>
              <a:t>Functional groups that are reactive are amido, guanidino, thiol, phenol, imidazole and indolyl groups</a:t>
            </a:r>
          </a:p>
          <a:p>
            <a:r>
              <a:rPr lang="en-US" altLang="en-US" sz="1600" dirty="0">
                <a:ea typeface="ＭＳ Ｐゴシック" panose="020B0600070205080204" pitchFamily="34" charset="-128"/>
              </a:rPr>
              <a:t>Can crosslink nucleic acids</a:t>
            </a:r>
          </a:p>
          <a:p>
            <a:r>
              <a:rPr lang="en-US" altLang="en-US" sz="1600" dirty="0">
                <a:ea typeface="ＭＳ Ｐゴシック" panose="020B0600070205080204" pitchFamily="34" charset="-128"/>
              </a:rPr>
              <a:t>Therefore, the preferred fixative for </a:t>
            </a:r>
            <a:r>
              <a:rPr lang="en-US" altLang="en-US" sz="1600" i="1" dirty="0">
                <a:ea typeface="ＭＳ Ｐゴシック" panose="020B0600070205080204" pitchFamily="34" charset="-128"/>
              </a:rPr>
              <a:t>in situ </a:t>
            </a:r>
            <a:r>
              <a:rPr lang="en-US" altLang="en-US" sz="1600" dirty="0">
                <a:ea typeface="ＭＳ Ｐゴシック" panose="020B0600070205080204" pitchFamily="34" charset="-128"/>
              </a:rPr>
              <a:t>hybridization</a:t>
            </a:r>
          </a:p>
          <a:p>
            <a:r>
              <a:rPr lang="en-US" altLang="en-US" sz="1600" dirty="0">
                <a:ea typeface="ＭＳ Ｐゴシック" panose="020B0600070205080204" pitchFamily="34" charset="-128"/>
              </a:rPr>
              <a:t>Does not crosslink lipids but can produce extensive vesiculation of the plasma membrane which can be averted by addition of CaCl</a:t>
            </a:r>
            <a:r>
              <a:rPr lang="en-US" altLang="en-US" sz="1600" baseline="-25000" dirty="0">
                <a:ea typeface="ＭＳ Ｐゴシック" panose="020B0600070205080204" pitchFamily="34" charset="-128"/>
              </a:rPr>
              <a:t>2</a:t>
            </a:r>
            <a:endParaRPr lang="en-US" altLang="en-US" sz="1600" dirty="0">
              <a:ea typeface="ＭＳ Ｐゴシック" panose="020B0600070205080204" pitchFamily="34" charset="-128"/>
            </a:endParaRPr>
          </a:p>
          <a:p>
            <a:r>
              <a:rPr lang="en-US" altLang="en-US" sz="1600" dirty="0">
                <a:ea typeface="ＭＳ Ｐゴシック" panose="020B0600070205080204" pitchFamily="34" charset="-128"/>
              </a:rPr>
              <a:t>Not good preservative for microtubules at physiologic pH</a:t>
            </a:r>
          </a:p>
          <a:p>
            <a:r>
              <a:rPr lang="en-US" altLang="en-US" sz="1600" dirty="0">
                <a:ea typeface="ＭＳ Ｐゴシック" panose="020B0600070205080204" pitchFamily="34" charset="-128"/>
              </a:rPr>
              <a:t>Protein crosslinking is slower than for glutaraldehyde, but formaldehyde penetrates 10 times faster.</a:t>
            </a:r>
          </a:p>
          <a:p>
            <a:r>
              <a:rPr lang="en-US" altLang="en-US" sz="1600" dirty="0">
                <a:ea typeface="ＭＳ Ｐゴシック" panose="020B0600070205080204" pitchFamily="34" charset="-128"/>
              </a:rPr>
              <a:t>It is possible to mix the two and there may be some advantage for preservation of the 3D nature of some structures.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4D4E816F-ADB4-4146-BE15-54C8766C0C96}"/>
              </a:ext>
            </a:extLst>
          </p:cNvPr>
          <p:cNvSpPr>
            <a:spLocks noGrp="1" noChangeArrowheads="1"/>
          </p:cNvSpPr>
          <p:nvPr>
            <p:ph type="title"/>
          </p:nvPr>
        </p:nvSpPr>
        <p:spPr>
          <a:xfrm>
            <a:off x="1676400" y="381000"/>
            <a:ext cx="8610600" cy="609600"/>
          </a:xfrm>
        </p:spPr>
        <p:txBody>
          <a:bodyPr/>
          <a:lstStyle/>
          <a:p>
            <a:r>
              <a:rPr lang="en-US" altLang="en-US" sz="3200" b="1" dirty="0">
                <a:ea typeface="ＭＳ Ｐゴシック" panose="020B0600070205080204" pitchFamily="34" charset="-128"/>
              </a:rPr>
              <a:t>Paraformaldehyde vs Formaldehyde</a:t>
            </a:r>
          </a:p>
        </p:txBody>
      </p:sp>
      <p:sp>
        <p:nvSpPr>
          <p:cNvPr id="29698" name="Content Placeholder 2">
            <a:extLst>
              <a:ext uri="{FF2B5EF4-FFF2-40B4-BE49-F238E27FC236}">
                <a16:creationId xmlns:a16="http://schemas.microsoft.com/office/drawing/2014/main" id="{2FCB3376-8E5B-AF47-9091-8DA58C4FAF9C}"/>
              </a:ext>
            </a:extLst>
          </p:cNvPr>
          <p:cNvSpPr>
            <a:spLocks noGrp="1" noChangeArrowheads="1"/>
          </p:cNvSpPr>
          <p:nvPr>
            <p:ph idx="1"/>
          </p:nvPr>
        </p:nvSpPr>
        <p:spPr>
          <a:xfrm>
            <a:off x="762000" y="1600200"/>
            <a:ext cx="10591800" cy="2057400"/>
          </a:xfrm>
        </p:spPr>
        <p:txBody>
          <a:bodyPr/>
          <a:lstStyle/>
          <a:p>
            <a:r>
              <a:rPr lang="en-US" altLang="en-US" sz="2800" dirty="0">
                <a:ea typeface="ＭＳ Ｐゴシック" panose="020B0600070205080204" pitchFamily="34" charset="-128"/>
              </a:rPr>
              <a:t>The "fixation efficiency" in terms of the rate of </a:t>
            </a:r>
            <a:r>
              <a:rPr lang="en-US" altLang="en-US" sz="2800" dirty="0" err="1">
                <a:ea typeface="ＭＳ Ｐゴシック" panose="020B0600070205080204" pitchFamily="34" charset="-128"/>
              </a:rPr>
              <a:t>crsoss</a:t>
            </a:r>
            <a:r>
              <a:rPr lang="en-US" altLang="en-US" sz="2800" dirty="0">
                <a:ea typeface="ＭＳ Ｐゴシック" panose="020B0600070205080204" pitchFamily="34" charset="-128"/>
              </a:rPr>
              <a:t>-linking and other formaldehyde reactions should be quite similar in solutions that contain methanol-free formaldehyde vs. formaldehyde with minor contamination of methanol (e.g. about 0-3% methanol at 1 % formaldehyde concentration)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7442C5B4-E915-074E-981E-E064F0EA9A21}"/>
              </a:ext>
            </a:extLst>
          </p:cNvPr>
          <p:cNvSpPr>
            <a:spLocks noGrp="1" noChangeArrowheads="1"/>
          </p:cNvSpPr>
          <p:nvPr>
            <p:ph type="title"/>
          </p:nvPr>
        </p:nvSpPr>
        <p:spPr>
          <a:xfrm>
            <a:off x="2362200" y="0"/>
            <a:ext cx="7518400" cy="533400"/>
          </a:xfrm>
        </p:spPr>
        <p:txBody>
          <a:bodyPr/>
          <a:lstStyle/>
          <a:p>
            <a:r>
              <a:rPr lang="en-US" altLang="en-US" sz="3600">
                <a:ea typeface="ＭＳ Ｐゴシック" panose="020B0600070205080204" pitchFamily="34" charset="-128"/>
              </a:rPr>
              <a:t>Paraformaldehyde vs Formaldehyde</a:t>
            </a:r>
          </a:p>
        </p:txBody>
      </p:sp>
      <p:sp>
        <p:nvSpPr>
          <p:cNvPr id="31746" name="Content Placeholder 3">
            <a:extLst>
              <a:ext uri="{FF2B5EF4-FFF2-40B4-BE49-F238E27FC236}">
                <a16:creationId xmlns:a16="http://schemas.microsoft.com/office/drawing/2014/main" id="{C0F0AE64-FDEA-8441-8D07-C3FCFC659DD3}"/>
              </a:ext>
            </a:extLst>
          </p:cNvPr>
          <p:cNvSpPr>
            <a:spLocks noGrp="1" noChangeArrowheads="1"/>
          </p:cNvSpPr>
          <p:nvPr>
            <p:ph idx="1"/>
          </p:nvPr>
        </p:nvSpPr>
        <p:spPr>
          <a:xfrm>
            <a:off x="330200" y="990600"/>
            <a:ext cx="11582400" cy="4029308"/>
          </a:xfrm>
        </p:spPr>
        <p:txBody>
          <a:bodyPr wrap="square">
            <a:spAutoFit/>
          </a:bodyPr>
          <a:lstStyle/>
          <a:p>
            <a:r>
              <a:rPr lang="en-US" altLang="en-US" sz="1600" dirty="0">
                <a:ea typeface="ＭＳ Ｐゴシック" panose="020B0600070205080204" pitchFamily="34" charset="-128"/>
              </a:rPr>
              <a:t>Paraformaldehyde is a polymerized form of </a:t>
            </a:r>
            <a:r>
              <a:rPr lang="en-US" altLang="en-US" sz="1600" b="1" dirty="0">
                <a:ea typeface="ＭＳ Ｐゴシック" panose="020B0600070205080204" pitchFamily="34" charset="-128"/>
              </a:rPr>
              <a:t>formaldehyde</a:t>
            </a:r>
            <a:r>
              <a:rPr lang="en-US" altLang="en-US" sz="1600" dirty="0">
                <a:ea typeface="ＭＳ Ｐゴシック" panose="020B0600070205080204" pitchFamily="34" charset="-128"/>
              </a:rPr>
              <a:t>.</a:t>
            </a:r>
          </a:p>
          <a:p>
            <a:r>
              <a:rPr lang="en-US" altLang="en-US" sz="1600" dirty="0">
                <a:ea typeface="ＭＳ Ｐゴシック" panose="020B0600070205080204" pitchFamily="34" charset="-128"/>
              </a:rPr>
              <a:t>It is hardly soluble, and it </a:t>
            </a:r>
            <a:r>
              <a:rPr lang="en-US" altLang="en-US" sz="1600" dirty="0">
                <a:solidFill>
                  <a:srgbClr val="FF0000"/>
                </a:solidFill>
                <a:ea typeface="ＭＳ Ｐゴシック" panose="020B0600070205080204" pitchFamily="34" charset="-128"/>
              </a:rPr>
              <a:t>cannot be used as a fixative</a:t>
            </a:r>
            <a:r>
              <a:rPr lang="en-US" altLang="en-US" sz="1600" dirty="0">
                <a:ea typeface="ＭＳ Ｐゴシック" panose="020B0600070205080204" pitchFamily="34" charset="-128"/>
              </a:rPr>
              <a:t>. </a:t>
            </a:r>
          </a:p>
          <a:p>
            <a:r>
              <a:rPr lang="en-US" altLang="en-US" sz="1600" i="1" u="sng" dirty="0">
                <a:ea typeface="ＭＳ Ｐゴシック" panose="020B0600070205080204" pitchFamily="34" charset="-128"/>
              </a:rPr>
              <a:t>Only formaldehyde is used as a  fixative</a:t>
            </a:r>
            <a:r>
              <a:rPr lang="en-US" altLang="en-US" sz="1600" dirty="0">
                <a:ea typeface="ＭＳ Ｐゴシック" panose="020B0600070205080204" pitchFamily="34" charset="-128"/>
              </a:rPr>
              <a:t>. However, formaldehyde in aqueous solutions spontaneously polymerizes. Therefore, methanol is often added to slowdown the polymerization reaction. </a:t>
            </a:r>
          </a:p>
          <a:p>
            <a:r>
              <a:rPr lang="en-US" altLang="en-US" sz="1600" dirty="0">
                <a:ea typeface="ＭＳ Ｐゴシック" panose="020B0600070205080204" pitchFamily="34" charset="-128"/>
              </a:rPr>
              <a:t>Solutions of formaldehyde (usually~37%) in water, containing10-15 % methanol as a preservative are generally called "formaldehyde"; such solutions are being sold by most reagent companies.</a:t>
            </a:r>
          </a:p>
          <a:p>
            <a:r>
              <a:rPr lang="en-US" altLang="en-US" sz="1600" dirty="0">
                <a:ea typeface="ＭＳ Ｐゴシック" panose="020B0600070205080204" pitchFamily="34" charset="-128"/>
              </a:rPr>
              <a:t>Solutions further diluted (4-10 %) received name "formalin". Methanol-free formaldehyde, which sometimes is preferred (e.g. for fixing cells for some some histochemical reactions or in immunocytochemistry), can be obtained by hydrolysis of paraformaldehyde. This is usually done by extensive heating of paraformaldehyde solutions. Because of this procedure the methanol-free formaldehyde received (</a:t>
            </a:r>
            <a:r>
              <a:rPr lang="en-US" altLang="en-US" sz="1600" dirty="0" err="1">
                <a:ea typeface="ＭＳ Ｐゴシック" panose="020B0600070205080204" pitchFamily="34" charset="-128"/>
              </a:rPr>
              <a:t>incorrrectly</a:t>
            </a:r>
            <a:r>
              <a:rPr lang="en-US" altLang="en-US" sz="1600" dirty="0">
                <a:ea typeface="ＭＳ Ｐゴシック" panose="020B0600070205080204" pitchFamily="34" charset="-128"/>
              </a:rPr>
              <a:t>) uses he name "paraformaldehyde". In the past, this was the most common way to obtain methanol-free formaldehyde. Unfortunately, this incorrect name is still often used in the literature, generating the confusion. </a:t>
            </a:r>
          </a:p>
          <a:p>
            <a:r>
              <a:rPr lang="en-US" altLang="en-US" sz="1600" dirty="0">
                <a:ea typeface="ＭＳ Ｐゴシック" panose="020B0600070205080204" pitchFamily="34" charset="-128"/>
              </a:rPr>
              <a:t>The methanol-free formaldehyde solutions can now be purchased. Some are called "ultrapure". We  purchase such solutions (10%) from </a:t>
            </a:r>
            <a:r>
              <a:rPr lang="en-US" altLang="en-US" sz="1600" dirty="0" err="1">
                <a:ea typeface="ＭＳ Ｐゴシック" panose="020B0600070205080204" pitchFamily="34" charset="-128"/>
              </a:rPr>
              <a:t>Polysciences</a:t>
            </a:r>
            <a:r>
              <a:rPr lang="en-US" altLang="en-US" sz="1600" dirty="0">
                <a:ea typeface="ＭＳ Ｐゴシック" panose="020B0600070205080204" pitchFamily="34" charset="-128"/>
              </a:rPr>
              <a:t>, Inc. (800-523-2575); they can be stored at room temperature. I would not recommend, however, to store them longer than one year, since formaldehyde in these solutions still has tendency to polymerize. It should be noted that all formaldehyde solutions are highly toxic and carcinogenic.  </a:t>
            </a:r>
            <a:endParaRPr lang="en-US" altLang="en-US" sz="1200" dirty="0">
              <a:ea typeface="ＭＳ Ｐゴシック" panose="020B0600070205080204" pitchFamily="34" charset="-128"/>
            </a:endParaRPr>
          </a:p>
        </p:txBody>
      </p:sp>
      <p:sp>
        <p:nvSpPr>
          <p:cNvPr id="31747" name="TextBox 5">
            <a:extLst>
              <a:ext uri="{FF2B5EF4-FFF2-40B4-BE49-F238E27FC236}">
                <a16:creationId xmlns:a16="http://schemas.microsoft.com/office/drawing/2014/main" id="{715FB0C2-A779-214B-9544-6DB7937F23BC}"/>
              </a:ext>
            </a:extLst>
          </p:cNvPr>
          <p:cNvSpPr txBox="1">
            <a:spLocks noChangeArrowheads="1"/>
          </p:cNvSpPr>
          <p:nvPr/>
        </p:nvSpPr>
        <p:spPr bwMode="auto">
          <a:xfrm>
            <a:off x="4267201" y="5713413"/>
            <a:ext cx="57959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1600">
                <a:hlinkClick r:id="rId3"/>
              </a:rPr>
              <a:t>https://lists.purdue.edu/pipermail/cytometry/2000-May/016518.html</a:t>
            </a:r>
            <a:endParaRPr lang="en-US" altLang="en-US" sz="1600"/>
          </a:p>
          <a:p>
            <a:pPr>
              <a:spcBef>
                <a:spcPct val="0"/>
              </a:spcBef>
              <a:buSzTx/>
              <a:buFontTx/>
              <a:buNone/>
            </a:pPr>
            <a:r>
              <a:rPr lang="en-US" altLang="en-US" sz="1600"/>
              <a:t>Zbigniew Darzynkiewicz message from the Purdue discussion list</a:t>
            </a:r>
          </a:p>
          <a:p>
            <a:pPr>
              <a:spcBef>
                <a:spcPct val="0"/>
              </a:spcBef>
              <a:buSzTx/>
              <a:buFontTx/>
              <a:buNone/>
            </a:pPr>
            <a:r>
              <a:rPr lang="en-US" altLang="en-US" sz="1600"/>
              <a:t>Wed May 31 15:34:02, 2000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F53BDB7F-B8EC-9046-82ED-4A028BF15B22}"/>
              </a:ext>
            </a:extLst>
          </p:cNvPr>
          <p:cNvSpPr>
            <a:spLocks noGrp="1" noChangeArrowheads="1"/>
          </p:cNvSpPr>
          <p:nvPr>
            <p:ph type="title"/>
          </p:nvPr>
        </p:nvSpPr>
        <p:spPr>
          <a:noFill/>
        </p:spPr>
        <p:txBody>
          <a:bodyPr/>
          <a:lstStyle/>
          <a:p>
            <a:r>
              <a:rPr lang="en-US" altLang="en-US" sz="3200">
                <a:solidFill>
                  <a:schemeClr val="tx1"/>
                </a:solidFill>
                <a:ea typeface="ＭＳ Ｐゴシック" panose="020B0600070205080204" pitchFamily="34" charset="-128"/>
              </a:rPr>
              <a:t>Ethelene glycol-bis-succinimidyl succinate (EGS)</a:t>
            </a:r>
          </a:p>
        </p:txBody>
      </p:sp>
      <p:sp>
        <p:nvSpPr>
          <p:cNvPr id="33794" name="Rectangle 3">
            <a:extLst>
              <a:ext uri="{FF2B5EF4-FFF2-40B4-BE49-F238E27FC236}">
                <a16:creationId xmlns:a16="http://schemas.microsoft.com/office/drawing/2014/main" id="{AD5028C8-64E8-E240-B1DC-9247B033CD8A}"/>
              </a:ext>
            </a:extLst>
          </p:cNvPr>
          <p:cNvSpPr>
            <a:spLocks noGrp="1" noChangeArrowheads="1"/>
          </p:cNvSpPr>
          <p:nvPr>
            <p:ph type="body" idx="1"/>
          </p:nvPr>
        </p:nvSpPr>
        <p:spPr>
          <a:xfrm>
            <a:off x="533400" y="1981200"/>
            <a:ext cx="10168467" cy="4114800"/>
          </a:xfrm>
          <a:noFill/>
        </p:spPr>
        <p:txBody>
          <a:bodyPr/>
          <a:lstStyle/>
          <a:p>
            <a:r>
              <a:rPr lang="en-US" altLang="en-US" sz="2400" dirty="0">
                <a:ea typeface="ＭＳ Ｐゴシック" panose="020B0600070205080204" pitchFamily="34" charset="-128"/>
              </a:rPr>
              <a:t>Crosslinking agent that reacts with primary amino groups and with the epsilon amino groups of lysine</a:t>
            </a:r>
          </a:p>
          <a:p>
            <a:r>
              <a:rPr lang="en-US" altLang="en-US" sz="2400" dirty="0">
                <a:ea typeface="ＭＳ Ｐゴシック" panose="020B0600070205080204" pitchFamily="34" charset="-128"/>
              </a:rPr>
              <a:t>Advantage is its reversibility</a:t>
            </a:r>
          </a:p>
          <a:p>
            <a:r>
              <a:rPr lang="en-US" altLang="en-US" sz="2400" dirty="0">
                <a:ea typeface="ＭＳ Ｐゴシック" panose="020B0600070205080204" pitchFamily="34" charset="-128"/>
              </a:rPr>
              <a:t>Crosslinks are cleavable at pH 8.5</a:t>
            </a:r>
          </a:p>
          <a:p>
            <a:r>
              <a:rPr lang="en-US" altLang="en-US" sz="2400" dirty="0">
                <a:ea typeface="ＭＳ Ｐゴシック" panose="020B0600070205080204" pitchFamily="34" charset="-128"/>
              </a:rPr>
              <a:t>Mainly used for membrane bound proteins</a:t>
            </a:r>
          </a:p>
          <a:p>
            <a:r>
              <a:rPr lang="en-US" altLang="en-US" sz="2400" dirty="0">
                <a:ea typeface="ＭＳ Ｐゴシック" panose="020B0600070205080204" pitchFamily="34" charset="-128"/>
              </a:rPr>
              <a:t>Limited solubility in water is a problem</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A806D050-5D79-B943-B08E-EAA60DE8CF62}"/>
              </a:ext>
            </a:extLst>
          </p:cNvPr>
          <p:cNvSpPr>
            <a:spLocks noGrp="1" noChangeArrowheads="1"/>
          </p:cNvSpPr>
          <p:nvPr>
            <p:ph type="title"/>
          </p:nvPr>
        </p:nvSpPr>
        <p:spPr>
          <a:xfrm>
            <a:off x="1295400" y="-15240"/>
            <a:ext cx="9009062" cy="1143000"/>
          </a:xfrm>
          <a:noFill/>
        </p:spPr>
        <p:txBody>
          <a:bodyPr/>
          <a:lstStyle/>
          <a:p>
            <a:r>
              <a:rPr lang="en-US" altLang="en-US" sz="4000" dirty="0">
                <a:ea typeface="ＭＳ Ｐゴシック" panose="020B0600070205080204" pitchFamily="34" charset="-128"/>
              </a:rPr>
              <a:t>Fixation and preparation of tissue</a:t>
            </a:r>
          </a:p>
        </p:txBody>
      </p:sp>
      <p:sp>
        <p:nvSpPr>
          <p:cNvPr id="35842" name="Rectangle 3">
            <a:extLst>
              <a:ext uri="{FF2B5EF4-FFF2-40B4-BE49-F238E27FC236}">
                <a16:creationId xmlns:a16="http://schemas.microsoft.com/office/drawing/2014/main" id="{268BE197-896D-6843-B9E3-1E4EFD416F87}"/>
              </a:ext>
            </a:extLst>
          </p:cNvPr>
          <p:cNvSpPr>
            <a:spLocks noGrp="1" noChangeArrowheads="1"/>
          </p:cNvSpPr>
          <p:nvPr>
            <p:ph type="body" idx="1"/>
          </p:nvPr>
        </p:nvSpPr>
        <p:spPr>
          <a:xfrm>
            <a:off x="1905000" y="1600200"/>
            <a:ext cx="8534400" cy="4114800"/>
          </a:xfrm>
          <a:noFill/>
        </p:spPr>
        <p:txBody>
          <a:bodyPr/>
          <a:lstStyle/>
          <a:p>
            <a:r>
              <a:rPr lang="en-US" altLang="en-US" sz="2400" b="1">
                <a:ea typeface="ＭＳ Ｐゴシック" panose="020B0600070205080204" pitchFamily="34" charset="-128"/>
              </a:rPr>
              <a:t>Solutions</a:t>
            </a:r>
            <a:endParaRPr lang="en-US" altLang="en-US" sz="2400">
              <a:ea typeface="ＭＳ Ｐゴシック" panose="020B0600070205080204" pitchFamily="34" charset="-128"/>
            </a:endParaRPr>
          </a:p>
          <a:p>
            <a:pPr lvl="1"/>
            <a:r>
              <a:rPr lang="en-US" altLang="en-US" sz="2000">
                <a:ea typeface="ＭＳ Ｐゴシック" panose="020B0600070205080204" pitchFamily="34" charset="-128"/>
              </a:rPr>
              <a:t>8% glutaraldehyde EM grade</a:t>
            </a:r>
          </a:p>
          <a:p>
            <a:pPr lvl="1"/>
            <a:r>
              <a:rPr lang="en-US" altLang="en-US" sz="2000">
                <a:ea typeface="ＭＳ Ｐゴシック" panose="020B0600070205080204" pitchFamily="34" charset="-128"/>
              </a:rPr>
              <a:t>80 mM Kpipes, pH 6.8, 5 mM EGTA, 2 mM MgCl</a:t>
            </a:r>
            <a:r>
              <a:rPr lang="en-US" altLang="en-US" sz="2000" baseline="-25000">
                <a:ea typeface="ＭＳ Ｐゴシック" panose="020B0600070205080204" pitchFamily="34" charset="-128"/>
              </a:rPr>
              <a:t>2</a:t>
            </a:r>
            <a:r>
              <a:rPr lang="en-US" altLang="en-US" sz="2000">
                <a:ea typeface="ＭＳ Ｐゴシック" panose="020B0600070205080204" pitchFamily="34" charset="-128"/>
              </a:rPr>
              <a:t>, both with and without 0.1% Triton X-100  (triton for cytoskeletal proteins)</a:t>
            </a:r>
          </a:p>
          <a:p>
            <a:pPr lvl="1"/>
            <a:r>
              <a:rPr lang="en-US" altLang="en-US" sz="2000">
                <a:ea typeface="ＭＳ Ｐゴシック" panose="020B0600070205080204" pitchFamily="34" charset="-128"/>
              </a:rPr>
              <a:t>PBS  Ca</a:t>
            </a:r>
            <a:r>
              <a:rPr lang="en-US" altLang="en-US" sz="2000" baseline="30000">
                <a:ea typeface="ＭＳ Ｐゴシック" panose="020B0600070205080204" pitchFamily="34" charset="-128"/>
              </a:rPr>
              <a:t>++</a:t>
            </a:r>
            <a:r>
              <a:rPr lang="en-US" altLang="en-US" sz="2000">
                <a:ea typeface="ＭＳ Ｐゴシック" panose="020B0600070205080204" pitchFamily="34" charset="-128"/>
              </a:rPr>
              <a:t>/Mg</a:t>
            </a:r>
            <a:r>
              <a:rPr lang="en-US" altLang="en-US" sz="2000" baseline="30000">
                <a:ea typeface="ＭＳ Ｐゴシック" panose="020B0600070205080204" pitchFamily="34" charset="-128"/>
              </a:rPr>
              <a:t>++ </a:t>
            </a:r>
            <a:r>
              <a:rPr lang="en-US" altLang="en-US" sz="2000">
                <a:ea typeface="ＭＳ Ｐゴシック" panose="020B0600070205080204" pitchFamily="34" charset="-128"/>
              </a:rPr>
              <a:t>free</a:t>
            </a:r>
          </a:p>
          <a:p>
            <a:pPr lvl="1"/>
            <a:r>
              <a:rPr lang="en-US" altLang="en-US" sz="2000">
                <a:ea typeface="ＭＳ Ｐゴシック" panose="020B0600070205080204" pitchFamily="34" charset="-128"/>
              </a:rPr>
              <a:t>PBS  Ca</a:t>
            </a:r>
            <a:r>
              <a:rPr lang="en-US" altLang="en-US" sz="2000" baseline="30000">
                <a:ea typeface="ＭＳ Ｐゴシック" panose="020B0600070205080204" pitchFamily="34" charset="-128"/>
              </a:rPr>
              <a:t>++</a:t>
            </a:r>
            <a:r>
              <a:rPr lang="en-US" altLang="en-US" sz="2000">
                <a:ea typeface="ＭＳ Ｐゴシック" panose="020B0600070205080204" pitchFamily="34" charset="-128"/>
              </a:rPr>
              <a:t>/Mg</a:t>
            </a:r>
            <a:r>
              <a:rPr lang="en-US" altLang="en-US" sz="2000" baseline="30000">
                <a:ea typeface="ＭＳ Ｐゴシック" panose="020B0600070205080204" pitchFamily="34" charset="-128"/>
              </a:rPr>
              <a:t>++ </a:t>
            </a:r>
            <a:r>
              <a:rPr lang="en-US" altLang="en-US" sz="2000">
                <a:ea typeface="ＭＳ Ｐゴシック" panose="020B0600070205080204" pitchFamily="34" charset="-128"/>
              </a:rPr>
              <a:t>free, pH 8.0</a:t>
            </a:r>
          </a:p>
          <a:p>
            <a:r>
              <a:rPr lang="en-US" altLang="en-US" sz="2400">
                <a:ea typeface="ＭＳ Ｐゴシック" panose="020B0600070205080204" pitchFamily="34" charset="-128"/>
              </a:rPr>
              <a:t>When using glutaraldehyde 8% - </a:t>
            </a:r>
            <a:r>
              <a:rPr lang="en-US" altLang="en-US" sz="2000">
                <a:ea typeface="ＭＳ Ｐゴシック" panose="020B0600070205080204" pitchFamily="34" charset="-128"/>
              </a:rPr>
              <a:t>open new vial, dilute to 0.3% in solution of 80 mM Kpipes, pH 6.8, 5 mM EGTA, 2 mM MgCl</a:t>
            </a:r>
            <a:r>
              <a:rPr lang="en-US" altLang="en-US" sz="2000" baseline="-25000">
                <a:ea typeface="ＭＳ Ｐゴシック" panose="020B0600070205080204" pitchFamily="34" charset="-128"/>
              </a:rPr>
              <a:t>2</a:t>
            </a:r>
            <a:r>
              <a:rPr lang="en-US" altLang="en-US" sz="2000">
                <a:ea typeface="ＭＳ Ｐゴシック" panose="020B0600070205080204" pitchFamily="34" charset="-128"/>
              </a:rPr>
              <a:t>, 0.1% triton X-100.  Store aliquots at -20°C. Never re-use once thawed out.</a:t>
            </a:r>
            <a:endParaRPr lang="en-US" altLang="en-US" sz="2400">
              <a:ea typeface="ＭＳ Ｐゴシック" panose="020B0600070205080204" pitchFamily="34" charset="-128"/>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8098A4BD-C067-F449-B0C4-A5F65ED51EEB}"/>
              </a:ext>
            </a:extLst>
          </p:cNvPr>
          <p:cNvSpPr>
            <a:spLocks noGrp="1" noChangeArrowheads="1"/>
          </p:cNvSpPr>
          <p:nvPr>
            <p:ph type="title"/>
          </p:nvPr>
        </p:nvSpPr>
        <p:spPr>
          <a:xfrm>
            <a:off x="1295400" y="304800"/>
            <a:ext cx="9211733" cy="1143000"/>
          </a:xfrm>
          <a:noFill/>
        </p:spPr>
        <p:txBody>
          <a:bodyPr/>
          <a:lstStyle/>
          <a:p>
            <a:r>
              <a:rPr lang="en-US" altLang="en-US" sz="4000" dirty="0">
                <a:ea typeface="ＭＳ Ｐゴシック" panose="020B0600070205080204" pitchFamily="34" charset="-128"/>
              </a:rPr>
              <a:t>Fixation  Protocol</a:t>
            </a:r>
            <a:br>
              <a:rPr lang="en-US" altLang="en-US" sz="4000" dirty="0">
                <a:ea typeface="ＭＳ Ｐゴシック" panose="020B0600070205080204" pitchFamily="34" charset="-128"/>
              </a:rPr>
            </a:br>
            <a:r>
              <a:rPr lang="en-US" altLang="en-US" sz="4000" dirty="0">
                <a:ea typeface="ＭＳ Ｐゴシック" panose="020B0600070205080204" pitchFamily="34" charset="-128"/>
              </a:rPr>
              <a:t>pH-shift/Formaldehyde</a:t>
            </a:r>
          </a:p>
        </p:txBody>
      </p:sp>
      <p:sp>
        <p:nvSpPr>
          <p:cNvPr id="37890" name="Rectangle 3">
            <a:extLst>
              <a:ext uri="{FF2B5EF4-FFF2-40B4-BE49-F238E27FC236}">
                <a16:creationId xmlns:a16="http://schemas.microsoft.com/office/drawing/2014/main" id="{A0A44B9B-C0ED-F84D-81A8-B711D5799680}"/>
              </a:ext>
            </a:extLst>
          </p:cNvPr>
          <p:cNvSpPr>
            <a:spLocks noGrp="1" noChangeArrowheads="1"/>
          </p:cNvSpPr>
          <p:nvPr>
            <p:ph type="body" idx="1"/>
          </p:nvPr>
        </p:nvSpPr>
        <p:spPr>
          <a:xfrm>
            <a:off x="609600" y="1981200"/>
            <a:ext cx="11125200" cy="4114800"/>
          </a:xfrm>
          <a:noFill/>
        </p:spPr>
        <p:txBody>
          <a:bodyPr/>
          <a:lstStyle/>
          <a:p>
            <a:r>
              <a:rPr lang="en-US" altLang="en-US" sz="2800" dirty="0">
                <a:ea typeface="ＭＳ Ｐゴシック" panose="020B0600070205080204" pitchFamily="34" charset="-128"/>
              </a:rPr>
              <a:t>Method developed for fixing rat brain</a:t>
            </a:r>
          </a:p>
          <a:p>
            <a:r>
              <a:rPr lang="en-US" altLang="en-US" sz="2800" dirty="0">
                <a:ea typeface="ＭＳ Ｐゴシック" panose="020B0600070205080204" pitchFamily="34" charset="-128"/>
              </a:rPr>
              <a:t>Excellent preservation of neuronal cells and intracellular compartments</a:t>
            </a:r>
          </a:p>
          <a:p>
            <a:r>
              <a:rPr lang="en-US" altLang="en-US" sz="2800" dirty="0">
                <a:ea typeface="ＭＳ Ｐゴシック" panose="020B0600070205080204" pitchFamily="34" charset="-128"/>
              </a:rPr>
              <a:t>Formaldehyde is applied twice - once at near physiological pH to halt metabolism and second time at high pH for effective crosslinking</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F6EEA14C-2689-9E42-B856-47EEEA677601}"/>
              </a:ext>
            </a:extLst>
          </p:cNvPr>
          <p:cNvSpPr>
            <a:spLocks noGrp="1" noChangeArrowheads="1"/>
          </p:cNvSpPr>
          <p:nvPr>
            <p:ph type="title"/>
          </p:nvPr>
        </p:nvSpPr>
        <p:spPr>
          <a:xfrm>
            <a:off x="2819400" y="228600"/>
            <a:ext cx="6908800" cy="1143000"/>
          </a:xfrm>
          <a:noFill/>
        </p:spPr>
        <p:txBody>
          <a:bodyPr/>
          <a:lstStyle/>
          <a:p>
            <a:r>
              <a:rPr lang="en-US" altLang="en-US">
                <a:ea typeface="ＭＳ Ｐゴシック" panose="020B0600070205080204" pitchFamily="34" charset="-128"/>
              </a:rPr>
              <a:t>Method</a:t>
            </a:r>
          </a:p>
        </p:txBody>
      </p:sp>
      <p:sp>
        <p:nvSpPr>
          <p:cNvPr id="39938" name="Rectangle 3">
            <a:extLst>
              <a:ext uri="{FF2B5EF4-FFF2-40B4-BE49-F238E27FC236}">
                <a16:creationId xmlns:a16="http://schemas.microsoft.com/office/drawing/2014/main" id="{6F7944E7-5724-C040-9650-02A7AF4AEABD}"/>
              </a:ext>
            </a:extLst>
          </p:cNvPr>
          <p:cNvSpPr>
            <a:spLocks noGrp="1" noChangeArrowheads="1"/>
          </p:cNvSpPr>
          <p:nvPr>
            <p:ph type="body" idx="1"/>
          </p:nvPr>
        </p:nvSpPr>
        <p:spPr>
          <a:xfrm>
            <a:off x="2362200" y="1295400"/>
            <a:ext cx="7735888" cy="4114800"/>
          </a:xfrm>
          <a:noFill/>
        </p:spPr>
        <p:txBody>
          <a:bodyPr/>
          <a:lstStyle/>
          <a:p>
            <a:r>
              <a:rPr lang="en-US" altLang="en-US" b="1">
                <a:ea typeface="ＭＳ Ｐゴシック" panose="020B0600070205080204" pitchFamily="34" charset="-128"/>
              </a:rPr>
              <a:t>Solutions</a:t>
            </a:r>
            <a:endParaRPr lang="en-US" altLang="en-US">
              <a:ea typeface="ＭＳ Ｐゴシック" panose="020B0600070205080204" pitchFamily="34" charset="-128"/>
            </a:endParaRPr>
          </a:p>
          <a:p>
            <a:pPr lvl="1"/>
            <a:r>
              <a:rPr lang="en-US" altLang="en-US" sz="2400">
                <a:ea typeface="ＭＳ Ｐゴシック" panose="020B0600070205080204" pitchFamily="34" charset="-128"/>
              </a:rPr>
              <a:t>40% formaldehyde in H</a:t>
            </a:r>
            <a:r>
              <a:rPr lang="en-US" altLang="en-US" sz="2000" baseline="-25000">
                <a:ea typeface="ＭＳ Ｐゴシック" panose="020B0600070205080204" pitchFamily="34" charset="-128"/>
              </a:rPr>
              <a:t>2</a:t>
            </a:r>
            <a:r>
              <a:rPr lang="en-US" altLang="en-US" sz="2400">
                <a:ea typeface="ＭＳ Ｐゴシック" panose="020B0600070205080204" pitchFamily="34" charset="-128"/>
              </a:rPr>
              <a:t>O (Merck)</a:t>
            </a:r>
          </a:p>
          <a:p>
            <a:pPr lvl="1"/>
            <a:r>
              <a:rPr lang="en-US" altLang="en-US" sz="2400">
                <a:ea typeface="ＭＳ Ｐゴシック" panose="020B0600070205080204" pitchFamily="34" charset="-128"/>
              </a:rPr>
              <a:t>80 mM Kpipes, pH 6.8, 5 mM EGTA, 2 mM MgCl</a:t>
            </a:r>
            <a:r>
              <a:rPr lang="en-US" altLang="en-US" sz="2400" baseline="-25000">
                <a:ea typeface="ＭＳ Ｐゴシック" panose="020B0600070205080204" pitchFamily="34" charset="-128"/>
              </a:rPr>
              <a:t>2</a:t>
            </a:r>
          </a:p>
          <a:p>
            <a:pPr lvl="1"/>
            <a:r>
              <a:rPr lang="en-US" altLang="en-US" sz="2400">
                <a:ea typeface="ＭＳ Ｐゴシック" panose="020B0600070205080204" pitchFamily="34" charset="-128"/>
              </a:rPr>
              <a:t>100 mM NaB</a:t>
            </a:r>
            <a:r>
              <a:rPr lang="en-US" altLang="en-US" sz="2000" baseline="-25000">
                <a:ea typeface="ＭＳ Ｐゴシック" panose="020B0600070205080204" pitchFamily="34" charset="-128"/>
              </a:rPr>
              <a:t>4</a:t>
            </a:r>
            <a:r>
              <a:rPr lang="en-US" altLang="en-US" sz="2400">
                <a:ea typeface="ＭＳ Ｐゴシック" panose="020B0600070205080204" pitchFamily="34" charset="-128"/>
              </a:rPr>
              <a:t> O</a:t>
            </a:r>
            <a:r>
              <a:rPr lang="en-US" altLang="en-US" sz="2400" baseline="-25000">
                <a:ea typeface="ＭＳ Ｐゴシック" panose="020B0600070205080204" pitchFamily="34" charset="-128"/>
              </a:rPr>
              <a:t>7</a:t>
            </a:r>
            <a:r>
              <a:rPr lang="en-US" altLang="en-US" sz="2400">
                <a:ea typeface="ＭＳ Ｐゴシック" panose="020B0600070205080204" pitchFamily="34" charset="-128"/>
              </a:rPr>
              <a:t> pH 11.0</a:t>
            </a:r>
          </a:p>
          <a:p>
            <a:pPr lvl="1"/>
            <a:r>
              <a:rPr lang="en-US" altLang="en-US" sz="2400">
                <a:ea typeface="ＭＳ Ｐゴシック" panose="020B0600070205080204" pitchFamily="34" charset="-128"/>
              </a:rPr>
              <a:t>PBS  Ca</a:t>
            </a:r>
            <a:r>
              <a:rPr lang="en-US" altLang="en-US" sz="2400" baseline="30000">
                <a:ea typeface="ＭＳ Ｐゴシック" panose="020B0600070205080204" pitchFamily="34" charset="-128"/>
              </a:rPr>
              <a:t>++</a:t>
            </a:r>
            <a:r>
              <a:rPr lang="en-US" altLang="en-US" sz="2400">
                <a:ea typeface="ＭＳ Ｐゴシック" panose="020B0600070205080204" pitchFamily="34" charset="-128"/>
              </a:rPr>
              <a:t>/Mg</a:t>
            </a:r>
            <a:r>
              <a:rPr lang="en-US" altLang="en-US" sz="2400" baseline="30000">
                <a:ea typeface="ＭＳ Ｐゴシック" panose="020B0600070205080204" pitchFamily="34" charset="-128"/>
              </a:rPr>
              <a:t>++ </a:t>
            </a:r>
            <a:r>
              <a:rPr lang="en-US" altLang="en-US" sz="2400">
                <a:ea typeface="ＭＳ Ｐゴシック" panose="020B0600070205080204" pitchFamily="34" charset="-128"/>
              </a:rPr>
              <a:t>free</a:t>
            </a:r>
          </a:p>
          <a:p>
            <a:pPr lvl="1"/>
            <a:r>
              <a:rPr lang="en-US" altLang="en-US" sz="2400">
                <a:ea typeface="ＭＳ Ｐゴシック" panose="020B0600070205080204" pitchFamily="34" charset="-128"/>
              </a:rPr>
              <a:t>PBS  Ca</a:t>
            </a:r>
            <a:r>
              <a:rPr lang="en-US" altLang="en-US" sz="2400" baseline="30000">
                <a:ea typeface="ＭＳ Ｐゴシック" panose="020B0600070205080204" pitchFamily="34" charset="-128"/>
              </a:rPr>
              <a:t>++</a:t>
            </a:r>
            <a:r>
              <a:rPr lang="en-US" altLang="en-US" sz="2400">
                <a:ea typeface="ＭＳ Ｐゴシック" panose="020B0600070205080204" pitchFamily="34" charset="-128"/>
              </a:rPr>
              <a:t>/Mg</a:t>
            </a:r>
            <a:r>
              <a:rPr lang="en-US" altLang="en-US" sz="2400" baseline="30000">
                <a:ea typeface="ＭＳ Ｐゴシック" panose="020B0600070205080204" pitchFamily="34" charset="-128"/>
              </a:rPr>
              <a:t>++ </a:t>
            </a:r>
            <a:r>
              <a:rPr lang="en-US" altLang="en-US" sz="2400">
                <a:ea typeface="ＭＳ Ｐゴシック" panose="020B0600070205080204" pitchFamily="34" charset="-128"/>
              </a:rPr>
              <a:t>free, pH 8.0 (plus both with and without 0.1% Triton X-100</a:t>
            </a:r>
          </a:p>
          <a:p>
            <a:pPr lvl="1"/>
            <a:r>
              <a:rPr lang="en-US" altLang="en-US" sz="2400">
                <a:ea typeface="ＭＳ Ｐゴシック" panose="020B0600070205080204" pitchFamily="34" charset="-128"/>
              </a:rPr>
              <a:t>pre-measured 10 mg aliquots of dry NaBH</a:t>
            </a:r>
            <a:r>
              <a:rPr lang="en-US" altLang="en-US" sz="2400" baseline="-25000">
                <a:ea typeface="ＭＳ Ｐゴシック" panose="020B0600070205080204" pitchFamily="34" charset="-128"/>
              </a:rPr>
              <a:t>4</a:t>
            </a:r>
          </a:p>
          <a:p>
            <a:pPr lvl="1"/>
            <a:r>
              <a:rPr lang="en-US" altLang="en-US" sz="2400">
                <a:ea typeface="ＭＳ Ｐゴシック" panose="020B0600070205080204" pitchFamily="34" charset="-128"/>
              </a:rPr>
              <a:t>see detailed methods page 314 of Pawley , 2nd ed.</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a:extLst>
              <a:ext uri="{FF2B5EF4-FFF2-40B4-BE49-F238E27FC236}">
                <a16:creationId xmlns:a16="http://schemas.microsoft.com/office/drawing/2014/main" id="{52665294-8761-3649-9D1D-0B07C919110A}"/>
              </a:ext>
            </a:extLst>
          </p:cNvPr>
          <p:cNvSpPr>
            <a:spLocks noGrp="1" noChangeArrowheads="1"/>
          </p:cNvSpPr>
          <p:nvPr>
            <p:ph type="title"/>
          </p:nvPr>
        </p:nvSpPr>
        <p:spPr>
          <a:xfrm>
            <a:off x="2514600" y="190500"/>
            <a:ext cx="6908800" cy="1143000"/>
          </a:xfrm>
        </p:spPr>
        <p:txBody>
          <a:bodyPr/>
          <a:lstStyle/>
          <a:p>
            <a:r>
              <a:rPr lang="en-US" altLang="en-US">
                <a:ea typeface="ＭＳ Ｐゴシック" panose="020B0600070205080204" pitchFamily="34" charset="-128"/>
              </a:rPr>
              <a:t>Learning Objectives</a:t>
            </a:r>
          </a:p>
        </p:txBody>
      </p:sp>
      <p:sp>
        <p:nvSpPr>
          <p:cNvPr id="6146" name="Content Placeholder 2">
            <a:extLst>
              <a:ext uri="{FF2B5EF4-FFF2-40B4-BE49-F238E27FC236}">
                <a16:creationId xmlns:a16="http://schemas.microsoft.com/office/drawing/2014/main" id="{08DDBE1B-080E-F344-ACD0-922AD8CFF671}"/>
              </a:ext>
            </a:extLst>
          </p:cNvPr>
          <p:cNvSpPr>
            <a:spLocks noGrp="1" noChangeArrowheads="1"/>
          </p:cNvSpPr>
          <p:nvPr>
            <p:ph idx="1"/>
          </p:nvPr>
        </p:nvSpPr>
        <p:spPr>
          <a:xfrm>
            <a:off x="838200" y="1200150"/>
            <a:ext cx="11125200" cy="4457700"/>
          </a:xfrm>
        </p:spPr>
        <p:txBody>
          <a:bodyPr/>
          <a:lstStyle/>
          <a:p>
            <a:r>
              <a:rPr lang="en-US" altLang="en-US" sz="2400" dirty="0">
                <a:ea typeface="ＭＳ Ｐゴシック" panose="020B0600070205080204" pitchFamily="34" charset="-128"/>
              </a:rPr>
              <a:t>Students will understand different fixation procedures</a:t>
            </a:r>
          </a:p>
          <a:p>
            <a:r>
              <a:rPr lang="en-US" altLang="en-US" sz="2400" dirty="0">
                <a:ea typeface="ＭＳ Ｐゴシック" panose="020B0600070205080204" pitchFamily="34" charset="-128"/>
              </a:rPr>
              <a:t>Students will be able to determine what fixation procedure is appropriate for their samples</a:t>
            </a:r>
          </a:p>
          <a:p>
            <a:r>
              <a:rPr lang="en-US" altLang="en-US" sz="2400" dirty="0">
                <a:ea typeface="ＭＳ Ｐゴシック" panose="020B0600070205080204" pitchFamily="34" charset="-128"/>
              </a:rPr>
              <a:t>Students will understand the importance of proper fixation of tissue</a:t>
            </a:r>
          </a:p>
          <a:p>
            <a:r>
              <a:rPr lang="en-US" altLang="en-US" sz="2400" dirty="0">
                <a:ea typeface="ＭＳ Ｐゴシック" panose="020B0600070205080204" pitchFamily="34" charset="-128"/>
              </a:rPr>
              <a:t>Students will learn how to create a procedure to test a fixation method</a:t>
            </a:r>
          </a:p>
          <a:p>
            <a:r>
              <a:rPr lang="en-US" altLang="en-US" sz="2400" dirty="0">
                <a:ea typeface="ＭＳ Ｐゴシック" panose="020B0600070205080204" pitchFamily="34" charset="-128"/>
              </a:rPr>
              <a:t>Students will understand how fixation impacts physical structures and changes all basic measurements typically used in confocal microscopy.</a:t>
            </a:r>
          </a:p>
          <a:p>
            <a:endParaRPr lang="en-US" altLang="en-US" sz="2400" dirty="0">
              <a:ea typeface="ＭＳ Ｐゴシック"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FB9B6C14-CBDC-3D41-B6D1-C1B8E7CD0BDB}"/>
              </a:ext>
            </a:extLst>
          </p:cNvPr>
          <p:cNvSpPr>
            <a:spLocks noGrp="1" noChangeArrowheads="1"/>
          </p:cNvSpPr>
          <p:nvPr>
            <p:ph type="title"/>
          </p:nvPr>
        </p:nvSpPr>
        <p:spPr>
          <a:xfrm>
            <a:off x="2209800" y="0"/>
            <a:ext cx="6908800" cy="1143000"/>
          </a:xfrm>
          <a:noFill/>
        </p:spPr>
        <p:txBody>
          <a:bodyPr/>
          <a:lstStyle/>
          <a:p>
            <a:r>
              <a:rPr lang="en-US" altLang="en-US" dirty="0">
                <a:ea typeface="ＭＳ Ｐゴシック" panose="020B0600070205080204" pitchFamily="34" charset="-128"/>
              </a:rPr>
              <a:t>Fluorescence Labeling</a:t>
            </a:r>
          </a:p>
        </p:txBody>
      </p:sp>
      <p:sp>
        <p:nvSpPr>
          <p:cNvPr id="41986" name="Rectangle 3">
            <a:extLst>
              <a:ext uri="{FF2B5EF4-FFF2-40B4-BE49-F238E27FC236}">
                <a16:creationId xmlns:a16="http://schemas.microsoft.com/office/drawing/2014/main" id="{0C53BF63-60FD-9248-AC39-D30120C7E361}"/>
              </a:ext>
            </a:extLst>
          </p:cNvPr>
          <p:cNvSpPr>
            <a:spLocks noGrp="1" noChangeArrowheads="1"/>
          </p:cNvSpPr>
          <p:nvPr>
            <p:ph type="body" idx="1"/>
          </p:nvPr>
        </p:nvSpPr>
        <p:spPr>
          <a:xfrm>
            <a:off x="533400" y="1427163"/>
            <a:ext cx="11201400" cy="4114800"/>
          </a:xfrm>
          <a:noFill/>
        </p:spPr>
        <p:txBody>
          <a:bodyPr/>
          <a:lstStyle/>
          <a:p>
            <a:r>
              <a:rPr lang="en-US" altLang="en-US" dirty="0">
                <a:ea typeface="ＭＳ Ｐゴシック" panose="020B0600070205080204" pitchFamily="34" charset="-128"/>
              </a:rPr>
              <a:t>There are no “standard” methods for all cells - each cell type will be different.</a:t>
            </a:r>
          </a:p>
          <a:p>
            <a:r>
              <a:rPr lang="en-US" altLang="en-US" dirty="0">
                <a:ea typeface="ＭＳ Ｐゴシック" panose="020B0600070205080204" pitchFamily="34" charset="-128"/>
              </a:rPr>
              <a:t>It is useful to use vital labeled specimens to determine changes induced by the fixation procedure</a:t>
            </a:r>
          </a:p>
          <a:p>
            <a:pPr lvl="1"/>
            <a:r>
              <a:rPr lang="en-US" altLang="en-US" sz="2400" dirty="0">
                <a:ea typeface="ＭＳ Ｐゴシック" panose="020B0600070205080204" pitchFamily="34" charset="-128"/>
              </a:rPr>
              <a:t>e.g.: Rhodamine 123			[mitochondria]</a:t>
            </a:r>
          </a:p>
          <a:p>
            <a:pPr lvl="1"/>
            <a:r>
              <a:rPr lang="en-US" altLang="en-US" sz="2400" dirty="0">
                <a:ea typeface="ＭＳ Ｐゴシック" panose="020B0600070205080204" pitchFamily="34" charset="-128"/>
              </a:rPr>
              <a:t>3,3’-dihexyloxaccarbo-cyanine (DiOC</a:t>
            </a:r>
            <a:r>
              <a:rPr lang="en-US" altLang="en-US" sz="2000" baseline="-25000" dirty="0">
                <a:ea typeface="ＭＳ Ｐゴシック" panose="020B0600070205080204" pitchFamily="34" charset="-128"/>
              </a:rPr>
              <a:t>6</a:t>
            </a:r>
            <a:r>
              <a:rPr lang="en-US" altLang="en-US" sz="2400" dirty="0">
                <a:ea typeface="ＭＳ Ｐゴシック" panose="020B0600070205080204" pitchFamily="34" charset="-128"/>
              </a:rPr>
              <a:t>) [ER]</a:t>
            </a:r>
          </a:p>
          <a:p>
            <a:pPr lvl="1"/>
            <a:r>
              <a:rPr lang="en-US" altLang="en-US" sz="2400" dirty="0">
                <a:ea typeface="ＭＳ Ｐゴシック" panose="020B0600070205080204" pitchFamily="34" charset="-128"/>
              </a:rPr>
              <a:t>C</a:t>
            </a:r>
            <a:r>
              <a:rPr lang="en-US" altLang="en-US" sz="2000" dirty="0">
                <a:ea typeface="ＭＳ Ｐゴシック" panose="020B0600070205080204" pitchFamily="34" charset="-128"/>
              </a:rPr>
              <a:t>6</a:t>
            </a:r>
            <a:r>
              <a:rPr lang="en-US" altLang="en-US" sz="2400" dirty="0">
                <a:ea typeface="ＭＳ Ｐゴシック" panose="020B0600070205080204" pitchFamily="34" charset="-128"/>
              </a:rPr>
              <a:t>-NBD-ceramide  			[Golgi]</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722857F1-3D86-3E44-AF41-815224152E75}"/>
              </a:ext>
            </a:extLst>
          </p:cNvPr>
          <p:cNvSpPr>
            <a:spLocks noGrp="1" noChangeArrowheads="1"/>
          </p:cNvSpPr>
          <p:nvPr>
            <p:ph type="title"/>
          </p:nvPr>
        </p:nvSpPr>
        <p:spPr>
          <a:xfrm>
            <a:off x="1371600" y="76200"/>
            <a:ext cx="8915400" cy="1143000"/>
          </a:xfrm>
          <a:noFill/>
        </p:spPr>
        <p:txBody>
          <a:bodyPr/>
          <a:lstStyle/>
          <a:p>
            <a:r>
              <a:rPr lang="en-US" altLang="en-US" sz="4000" dirty="0">
                <a:ea typeface="ＭＳ Ｐゴシック" panose="020B0600070205080204" pitchFamily="34" charset="-128"/>
              </a:rPr>
              <a:t>Examples of useful fluorescent labels </a:t>
            </a:r>
          </a:p>
        </p:txBody>
      </p:sp>
      <p:sp>
        <p:nvSpPr>
          <p:cNvPr id="44034" name="Rectangle 3">
            <a:extLst>
              <a:ext uri="{FF2B5EF4-FFF2-40B4-BE49-F238E27FC236}">
                <a16:creationId xmlns:a16="http://schemas.microsoft.com/office/drawing/2014/main" id="{AB7FDD07-346A-AB4A-A5CA-8E73E9249A2C}"/>
              </a:ext>
            </a:extLst>
          </p:cNvPr>
          <p:cNvSpPr>
            <a:spLocks noGrp="1" noChangeArrowheads="1"/>
          </p:cNvSpPr>
          <p:nvPr>
            <p:ph type="body" idx="1"/>
          </p:nvPr>
        </p:nvSpPr>
        <p:spPr>
          <a:xfrm>
            <a:off x="2667000" y="1752600"/>
            <a:ext cx="8001000" cy="4114800"/>
          </a:xfrm>
          <a:noFill/>
        </p:spPr>
        <p:txBody>
          <a:bodyPr/>
          <a:lstStyle/>
          <a:p>
            <a:pPr>
              <a:buFontTx/>
              <a:buNone/>
            </a:pPr>
            <a:r>
              <a:rPr lang="en-US" altLang="en-US" sz="2400" dirty="0" err="1">
                <a:ea typeface="ＭＳ Ｐゴシック" panose="020B0600070205080204" pitchFamily="34" charset="-128"/>
              </a:rPr>
              <a:t>DiI</a:t>
            </a:r>
            <a:r>
              <a:rPr lang="en-US" altLang="en-US" sz="2400" dirty="0">
                <a:ea typeface="ＭＳ Ｐゴシック" panose="020B0600070205080204" pitchFamily="34" charset="-128"/>
              </a:rPr>
              <a:t>			Plasma membrane or ER</a:t>
            </a:r>
          </a:p>
          <a:p>
            <a:pPr>
              <a:buFontTx/>
              <a:buNone/>
            </a:pPr>
            <a:r>
              <a:rPr lang="en-US" altLang="en-US" sz="2400" dirty="0">
                <a:ea typeface="ＭＳ Ｐゴシック" panose="020B0600070205080204" pitchFamily="34" charset="-128"/>
              </a:rPr>
              <a:t>DiOC</a:t>
            </a:r>
            <a:r>
              <a:rPr lang="en-US" altLang="en-US" sz="2400" baseline="-25000" dirty="0">
                <a:ea typeface="ＭＳ Ｐゴシック" panose="020B0600070205080204" pitchFamily="34" charset="-128"/>
              </a:rPr>
              <a:t>6</a:t>
            </a:r>
            <a:r>
              <a:rPr lang="en-US" altLang="en-US" sz="2400" dirty="0">
                <a:ea typeface="ＭＳ Ｐゴシック" panose="020B0600070205080204" pitchFamily="34" charset="-128"/>
              </a:rPr>
              <a:t>(3)		ER/mitochondria</a:t>
            </a:r>
          </a:p>
          <a:p>
            <a:pPr>
              <a:buFontTx/>
              <a:buNone/>
            </a:pPr>
            <a:r>
              <a:rPr lang="en-US" altLang="en-US" sz="2400" dirty="0" err="1">
                <a:ea typeface="ＭＳ Ｐゴシック" panose="020B0600070205080204" pitchFamily="34" charset="-128"/>
              </a:rPr>
              <a:t>Bodipy</a:t>
            </a:r>
            <a:r>
              <a:rPr lang="en-US" altLang="en-US" sz="2400" dirty="0">
                <a:ea typeface="ＭＳ Ｐゴシック" panose="020B0600070205080204" pitchFamily="34" charset="-128"/>
              </a:rPr>
              <a:t> ceramide	Golgi</a:t>
            </a:r>
          </a:p>
          <a:p>
            <a:pPr>
              <a:buFontTx/>
              <a:buNone/>
            </a:pPr>
            <a:r>
              <a:rPr lang="en-US" altLang="en-US" sz="2400" dirty="0">
                <a:ea typeface="ＭＳ Ｐゴシック" panose="020B0600070205080204" pitchFamily="34" charset="-128"/>
              </a:rPr>
              <a:t>Fl tubulin		Microtubules</a:t>
            </a:r>
          </a:p>
          <a:p>
            <a:pPr>
              <a:buFontTx/>
              <a:buNone/>
            </a:pPr>
            <a:r>
              <a:rPr lang="en-US" altLang="en-US" sz="2400" dirty="0">
                <a:ea typeface="ＭＳ Ｐゴシック" panose="020B0600070205080204" pitchFamily="34" charset="-128"/>
              </a:rPr>
              <a:t>Rho phalloidin		Actin</a:t>
            </a:r>
          </a:p>
          <a:p>
            <a:pPr>
              <a:buFontTx/>
              <a:buNone/>
            </a:pPr>
            <a:r>
              <a:rPr lang="en-US" altLang="en-US" sz="2400" dirty="0">
                <a:ea typeface="ＭＳ Ｐゴシック" panose="020B0600070205080204" pitchFamily="34" charset="-128"/>
              </a:rPr>
              <a:t>Fl dextran		Nuclear envelope breakdown</a:t>
            </a:r>
          </a:p>
          <a:p>
            <a:pPr>
              <a:buFontTx/>
              <a:buNone/>
            </a:pPr>
            <a:r>
              <a:rPr lang="en-US" altLang="en-US" sz="2400" dirty="0">
                <a:ea typeface="ＭＳ Ｐゴシック" panose="020B0600070205080204" pitchFamily="34" charset="-128"/>
              </a:rPr>
              <a:t>Rho 6G		Leukocyte labeling</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58630E33-41EB-E840-976B-E5DFE20D058B}"/>
              </a:ext>
            </a:extLst>
          </p:cNvPr>
          <p:cNvSpPr>
            <a:spLocks noGrp="1" noChangeArrowheads="1"/>
          </p:cNvSpPr>
          <p:nvPr>
            <p:ph type="title"/>
          </p:nvPr>
        </p:nvSpPr>
        <p:spPr>
          <a:xfrm>
            <a:off x="2514600" y="228600"/>
            <a:ext cx="6908800" cy="1143000"/>
          </a:xfrm>
          <a:noFill/>
        </p:spPr>
        <p:txBody>
          <a:bodyPr/>
          <a:lstStyle/>
          <a:p>
            <a:r>
              <a:rPr lang="en-US" altLang="en-US">
                <a:ea typeface="ＭＳ Ｐゴシック" panose="020B0600070205080204" pitchFamily="34" charset="-128"/>
              </a:rPr>
              <a:t>Rhodamine 123</a:t>
            </a:r>
          </a:p>
        </p:txBody>
      </p:sp>
      <p:sp>
        <p:nvSpPr>
          <p:cNvPr id="46082" name="Rectangle 3">
            <a:extLst>
              <a:ext uri="{FF2B5EF4-FFF2-40B4-BE49-F238E27FC236}">
                <a16:creationId xmlns:a16="http://schemas.microsoft.com/office/drawing/2014/main" id="{0F6B9FC6-A811-7643-81A3-3E27CB7232F2}"/>
              </a:ext>
            </a:extLst>
          </p:cNvPr>
          <p:cNvSpPr>
            <a:spLocks noChangeArrowheads="1"/>
          </p:cNvSpPr>
          <p:nvPr/>
        </p:nvSpPr>
        <p:spPr bwMode="auto">
          <a:xfrm>
            <a:off x="1143000" y="5110164"/>
            <a:ext cx="9090080" cy="73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400" dirty="0"/>
              <a:t>Rhodamine 123 staining mitochondria (endothelial cells)</a:t>
            </a:r>
          </a:p>
          <a:p>
            <a:pPr>
              <a:spcBef>
                <a:spcPct val="0"/>
              </a:spcBef>
              <a:buSzTx/>
              <a:buFontTx/>
              <a:buNone/>
            </a:pPr>
            <a:r>
              <a:rPr lang="en-US" altLang="en-US" sz="1800" dirty="0"/>
              <a:t>Imaged on a Bio-Rad MRC 1024 scope</a:t>
            </a:r>
            <a:endParaRPr lang="en-US" altLang="en-US" sz="2400" dirty="0"/>
          </a:p>
        </p:txBody>
      </p:sp>
      <p:graphicFrame>
        <p:nvGraphicFramePr>
          <p:cNvPr id="46083" name="Object 2048">
            <a:hlinkClick r:id="" action="ppaction://ole?verb=0"/>
            <a:extLst>
              <a:ext uri="{FF2B5EF4-FFF2-40B4-BE49-F238E27FC236}">
                <a16:creationId xmlns:a16="http://schemas.microsoft.com/office/drawing/2014/main" id="{01261907-BE37-D340-9533-C8C008838D4A}"/>
              </a:ext>
            </a:extLst>
          </p:cNvPr>
          <p:cNvGraphicFramePr>
            <a:graphicFrameLocks/>
          </p:cNvGraphicFramePr>
          <p:nvPr/>
        </p:nvGraphicFramePr>
        <p:xfrm>
          <a:off x="3962400" y="1143000"/>
          <a:ext cx="3886200" cy="4038600"/>
        </p:xfrm>
        <a:graphic>
          <a:graphicData uri="http://schemas.openxmlformats.org/presentationml/2006/ole">
            <mc:AlternateContent xmlns:mc="http://schemas.openxmlformats.org/markup-compatibility/2006">
              <mc:Choice xmlns:v="urn:schemas-microsoft-com:vml" Requires="v">
                <p:oleObj name="Document" r:id="rId3" imgW="35661600" imgH="16370300" progId="Word.Document.8">
                  <p:embed/>
                </p:oleObj>
              </mc:Choice>
              <mc:Fallback>
                <p:oleObj name="Document" r:id="rId3" imgW="35661600" imgH="16370300" progId="Word.Document.8">
                  <p:embed/>
                  <p:pic>
                    <p:nvPicPr>
                      <p:cNvPr id="0" name="Object 2048"/>
                      <p:cNvPicPr>
                        <a:picLocks noChangeArrowheads="1"/>
                      </p:cNvPicPr>
                      <p:nvPr/>
                    </p:nvPicPr>
                    <p:blipFill>
                      <a:blip r:embed="rId4">
                        <a:extLst>
                          <a:ext uri="{28A0092B-C50C-407E-A947-70E740481C1C}">
                            <a14:useLocalDpi xmlns:a14="http://schemas.microsoft.com/office/drawing/2010/main" val="0"/>
                          </a:ext>
                        </a:extLst>
                      </a:blip>
                      <a:srcRect t="58" r="54126"/>
                      <a:stretch>
                        <a:fillRect/>
                      </a:stretch>
                    </p:blipFill>
                    <p:spPr bwMode="auto">
                      <a:xfrm>
                        <a:off x="3962400" y="1143000"/>
                        <a:ext cx="3886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6084" name="TextBox 1">
            <a:extLst>
              <a:ext uri="{FF2B5EF4-FFF2-40B4-BE49-F238E27FC236}">
                <a16:creationId xmlns:a16="http://schemas.microsoft.com/office/drawing/2014/main" id="{A5C43A64-05D3-CD4C-8F11-42D27FAD8D40}"/>
              </a:ext>
            </a:extLst>
          </p:cNvPr>
          <p:cNvSpPr txBox="1">
            <a:spLocks noChangeArrowheads="1"/>
          </p:cNvSpPr>
          <p:nvPr/>
        </p:nvSpPr>
        <p:spPr bwMode="auto">
          <a:xfrm>
            <a:off x="8001001" y="4864101"/>
            <a:ext cx="2138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1000"/>
              <a:t>Imaged on Biorad MRC 10424, 1994)</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1026">
            <a:extLst>
              <a:ext uri="{FF2B5EF4-FFF2-40B4-BE49-F238E27FC236}">
                <a16:creationId xmlns:a16="http://schemas.microsoft.com/office/drawing/2014/main" id="{9F0EDF5D-1BEC-C741-A6C0-6D5A8834820C}"/>
              </a:ext>
            </a:extLst>
          </p:cNvPr>
          <p:cNvSpPr>
            <a:spLocks noGrp="1" noChangeArrowheads="1"/>
          </p:cNvSpPr>
          <p:nvPr>
            <p:ph type="title"/>
          </p:nvPr>
        </p:nvSpPr>
        <p:spPr>
          <a:xfrm>
            <a:off x="3032126" y="525463"/>
            <a:ext cx="6265863" cy="1054100"/>
          </a:xfrm>
        </p:spPr>
        <p:txBody>
          <a:bodyPr/>
          <a:lstStyle/>
          <a:p>
            <a:endParaRPr lang="en-US" altLang="en-US">
              <a:ea typeface="ＭＳ Ｐゴシック" panose="020B0600070205080204" pitchFamily="34" charset="-128"/>
            </a:endParaRPr>
          </a:p>
        </p:txBody>
      </p:sp>
      <p:sp>
        <p:nvSpPr>
          <p:cNvPr id="48131" name="Rectangle 1027">
            <a:extLst>
              <a:ext uri="{FF2B5EF4-FFF2-40B4-BE49-F238E27FC236}">
                <a16:creationId xmlns:a16="http://schemas.microsoft.com/office/drawing/2014/main" id="{6626D77F-ED10-3B4F-BE5C-98A4B787D824}"/>
              </a:ext>
            </a:extLst>
          </p:cNvPr>
          <p:cNvSpPr>
            <a:spLocks noGrp="1" noChangeArrowheads="1"/>
          </p:cNvSpPr>
          <p:nvPr>
            <p:ph type="body" idx="1"/>
          </p:nvPr>
        </p:nvSpPr>
        <p:spPr>
          <a:xfrm>
            <a:off x="3032126" y="1897064"/>
            <a:ext cx="6265863" cy="3794125"/>
          </a:xfrm>
        </p:spPr>
        <p:txBody>
          <a:bodyPr/>
          <a:lstStyle/>
          <a:p>
            <a:endParaRPr lang="en-US" altLang="en-US">
              <a:ea typeface="ＭＳ Ｐゴシック" panose="020B0600070205080204" pitchFamily="34" charset="-128"/>
            </a:endParaRPr>
          </a:p>
        </p:txBody>
      </p:sp>
      <p:pic>
        <p:nvPicPr>
          <p:cNvPr id="48132" name="Picture 1028">
            <a:extLst>
              <a:ext uri="{FF2B5EF4-FFF2-40B4-BE49-F238E27FC236}">
                <a16:creationId xmlns:a16="http://schemas.microsoft.com/office/drawing/2014/main" id="{8B096E58-9CE0-334A-B03E-4F2DC7720106}"/>
              </a:ext>
            </a:extLst>
          </p:cNvPr>
          <p:cNvPicPr>
            <a:picLocks noChangeArrowheads="1"/>
          </p:cNvPicPr>
          <p:nvPr/>
        </p:nvPicPr>
        <p:blipFill>
          <a:blip r:embed="rId4">
            <a:lum bright="42000" contrast="64000"/>
            <a:extLst>
              <a:ext uri="{28A0092B-C50C-407E-A947-70E740481C1C}">
                <a14:useLocalDpi xmlns:a14="http://schemas.microsoft.com/office/drawing/2010/main" val="0"/>
              </a:ext>
            </a:extLst>
          </a:blip>
          <a:srcRect/>
          <a:stretch>
            <a:fillRect/>
          </a:stretch>
        </p:blipFill>
        <p:spPr bwMode="auto">
          <a:xfrm>
            <a:off x="2362200" y="228601"/>
            <a:ext cx="3486150" cy="2644775"/>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48133" name="Picture 1029">
            <a:extLst>
              <a:ext uri="{FF2B5EF4-FFF2-40B4-BE49-F238E27FC236}">
                <a16:creationId xmlns:a16="http://schemas.microsoft.com/office/drawing/2014/main" id="{100ACD0D-CF6E-5641-B052-C3D42FD575ED}"/>
              </a:ext>
            </a:extLst>
          </p:cNvPr>
          <p:cNvPicPr>
            <a:picLocks noChangeArrowheads="1"/>
          </p:cNvPicPr>
          <p:nvPr/>
        </p:nvPicPr>
        <p:blipFill>
          <a:blip r:embed="rId5">
            <a:lum bright="42000" contrast="64000"/>
            <a:extLst>
              <a:ext uri="{28A0092B-C50C-407E-A947-70E740481C1C}">
                <a14:useLocalDpi xmlns:a14="http://schemas.microsoft.com/office/drawing/2010/main" val="0"/>
              </a:ext>
            </a:extLst>
          </a:blip>
          <a:srcRect/>
          <a:stretch>
            <a:fillRect/>
          </a:stretch>
        </p:blipFill>
        <p:spPr bwMode="auto">
          <a:xfrm>
            <a:off x="2386014" y="3162300"/>
            <a:ext cx="3462337" cy="262890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48134" name="Picture 1030">
            <a:extLst>
              <a:ext uri="{FF2B5EF4-FFF2-40B4-BE49-F238E27FC236}">
                <a16:creationId xmlns:a16="http://schemas.microsoft.com/office/drawing/2014/main" id="{F9AD0BEB-108C-0F4A-8A8E-CC2BC359CD04}"/>
              </a:ext>
            </a:extLst>
          </p:cNvPr>
          <p:cNvPicPr>
            <a:picLocks noChangeArrowheads="1"/>
          </p:cNvPicPr>
          <p:nvPr/>
        </p:nvPicPr>
        <p:blipFill>
          <a:blip r:embed="rId6">
            <a:lum bright="42000" contrast="64000"/>
            <a:extLst>
              <a:ext uri="{28A0092B-C50C-407E-A947-70E740481C1C}">
                <a14:useLocalDpi xmlns:a14="http://schemas.microsoft.com/office/drawing/2010/main" val="0"/>
              </a:ext>
            </a:extLst>
          </a:blip>
          <a:srcRect/>
          <a:stretch>
            <a:fillRect/>
          </a:stretch>
        </p:blipFill>
        <p:spPr bwMode="auto">
          <a:xfrm>
            <a:off x="6323014" y="228601"/>
            <a:ext cx="3500437" cy="2659063"/>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48135" name="Picture 1031">
            <a:extLst>
              <a:ext uri="{FF2B5EF4-FFF2-40B4-BE49-F238E27FC236}">
                <a16:creationId xmlns:a16="http://schemas.microsoft.com/office/drawing/2014/main" id="{805DCACA-657D-854F-B4C7-4E4C0F54BD54}"/>
              </a:ext>
            </a:extLst>
          </p:cNvPr>
          <p:cNvPicPr>
            <a:picLocks noChangeArrowheads="1"/>
          </p:cNvPicPr>
          <p:nvPr/>
        </p:nvPicPr>
        <p:blipFill>
          <a:blip r:embed="rId7">
            <a:lum bright="42000" contrast="64000"/>
            <a:extLst>
              <a:ext uri="{28A0092B-C50C-407E-A947-70E740481C1C}">
                <a14:useLocalDpi xmlns:a14="http://schemas.microsoft.com/office/drawing/2010/main" val="0"/>
              </a:ext>
            </a:extLst>
          </a:blip>
          <a:srcRect/>
          <a:stretch>
            <a:fillRect/>
          </a:stretch>
        </p:blipFill>
        <p:spPr bwMode="auto">
          <a:xfrm>
            <a:off x="6327775" y="3192464"/>
            <a:ext cx="3443288" cy="2617787"/>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grpSp>
        <p:nvGrpSpPr>
          <p:cNvPr id="48136" name="Group 1032">
            <a:extLst>
              <a:ext uri="{FF2B5EF4-FFF2-40B4-BE49-F238E27FC236}">
                <a16:creationId xmlns:a16="http://schemas.microsoft.com/office/drawing/2014/main" id="{5E2100F5-3E90-0D41-8DC2-DB895A49344C}"/>
              </a:ext>
            </a:extLst>
          </p:cNvPr>
          <p:cNvGrpSpPr>
            <a:grpSpLocks/>
          </p:cNvGrpSpPr>
          <p:nvPr/>
        </p:nvGrpSpPr>
        <p:grpSpPr bwMode="auto">
          <a:xfrm>
            <a:off x="4191000" y="6019801"/>
            <a:ext cx="2763320" cy="658813"/>
            <a:chOff x="1872" y="3698"/>
            <a:chExt cx="1898" cy="404"/>
          </a:xfrm>
        </p:grpSpPr>
        <p:sp>
          <p:nvSpPr>
            <p:cNvPr id="48138" name="Rectangle 1033">
              <a:extLst>
                <a:ext uri="{FF2B5EF4-FFF2-40B4-BE49-F238E27FC236}">
                  <a16:creationId xmlns:a16="http://schemas.microsoft.com/office/drawing/2014/main" id="{79D5F618-D0FB-BB47-BC79-FCD4708DECDC}"/>
                </a:ext>
              </a:extLst>
            </p:cNvPr>
            <p:cNvSpPr>
              <a:spLocks noChangeArrowheads="1"/>
            </p:cNvSpPr>
            <p:nvPr/>
          </p:nvSpPr>
          <p:spPr bwMode="auto">
            <a:xfrm>
              <a:off x="1872" y="3714"/>
              <a:ext cx="220" cy="100"/>
            </a:xfrm>
            <a:prstGeom prst="rect">
              <a:avLst/>
            </a:prstGeom>
            <a:solidFill>
              <a:schemeClr val="hlink"/>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48139" name="Rectangle 1034">
              <a:extLst>
                <a:ext uri="{FF2B5EF4-FFF2-40B4-BE49-F238E27FC236}">
                  <a16:creationId xmlns:a16="http://schemas.microsoft.com/office/drawing/2014/main" id="{F89881BD-982B-A24F-8639-D9D45892F57F}"/>
                </a:ext>
              </a:extLst>
            </p:cNvPr>
            <p:cNvSpPr>
              <a:spLocks noChangeArrowheads="1"/>
            </p:cNvSpPr>
            <p:nvPr/>
          </p:nvSpPr>
          <p:spPr bwMode="auto">
            <a:xfrm>
              <a:off x="1872" y="3858"/>
              <a:ext cx="220" cy="100"/>
            </a:xfrm>
            <a:prstGeom prst="rect">
              <a:avLst/>
            </a:prstGeom>
            <a:solidFill>
              <a:schemeClr val="accent2"/>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48140" name="Rectangle 1035">
              <a:extLst>
                <a:ext uri="{FF2B5EF4-FFF2-40B4-BE49-F238E27FC236}">
                  <a16:creationId xmlns:a16="http://schemas.microsoft.com/office/drawing/2014/main" id="{72B3CC74-4C5D-984C-A634-3C965DB511C9}"/>
                </a:ext>
              </a:extLst>
            </p:cNvPr>
            <p:cNvSpPr>
              <a:spLocks noChangeArrowheads="1"/>
            </p:cNvSpPr>
            <p:nvPr/>
          </p:nvSpPr>
          <p:spPr bwMode="auto">
            <a:xfrm>
              <a:off x="1872" y="4002"/>
              <a:ext cx="220" cy="100"/>
            </a:xfrm>
            <a:prstGeom prst="rect">
              <a:avLst/>
            </a:prstGeom>
            <a:solidFill>
              <a:schemeClr val="accent1"/>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48141" name="Rectangle 1036">
              <a:extLst>
                <a:ext uri="{FF2B5EF4-FFF2-40B4-BE49-F238E27FC236}">
                  <a16:creationId xmlns:a16="http://schemas.microsoft.com/office/drawing/2014/main" id="{71266174-7676-8444-BDDB-A0C58396A8EB}"/>
                </a:ext>
              </a:extLst>
            </p:cNvPr>
            <p:cNvSpPr>
              <a:spLocks noChangeArrowheads="1"/>
            </p:cNvSpPr>
            <p:nvPr/>
          </p:nvSpPr>
          <p:spPr bwMode="auto">
            <a:xfrm>
              <a:off x="2158" y="3698"/>
              <a:ext cx="1612"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80000"/>
                </a:lnSpc>
                <a:spcBef>
                  <a:spcPct val="0"/>
                </a:spcBef>
                <a:buSzTx/>
                <a:buFontTx/>
                <a:buNone/>
              </a:pPr>
              <a:r>
                <a:rPr lang="en-US" altLang="en-US" sz="1400" i="0">
                  <a:solidFill>
                    <a:srgbClr val="FFFFFF"/>
                  </a:solidFill>
                </a:rPr>
                <a:t>Actin - Rhodamine-phalloidin</a:t>
              </a:r>
            </a:p>
            <a:p>
              <a:pPr>
                <a:lnSpc>
                  <a:spcPct val="80000"/>
                </a:lnSpc>
                <a:spcBef>
                  <a:spcPct val="0"/>
                </a:spcBef>
                <a:buSzTx/>
                <a:buFontTx/>
                <a:buNone/>
              </a:pPr>
              <a:r>
                <a:rPr lang="en-US" altLang="en-US" sz="1400" i="0">
                  <a:solidFill>
                    <a:srgbClr val="FFFFFF"/>
                  </a:solidFill>
                </a:rPr>
                <a:t>Antibody to </a:t>
              </a:r>
              <a:r>
                <a:rPr lang="en-US" altLang="en-US" sz="1400">
                  <a:solidFill>
                    <a:srgbClr val="FFFFFF"/>
                  </a:solidFill>
                </a:rPr>
                <a:t>T.cruzi</a:t>
              </a:r>
              <a:r>
                <a:rPr lang="en-US" altLang="en-US" sz="1400" i="0">
                  <a:solidFill>
                    <a:srgbClr val="FFFFFF"/>
                  </a:solidFill>
                </a:rPr>
                <a:t> - FITC</a:t>
              </a:r>
            </a:p>
            <a:p>
              <a:pPr>
                <a:lnSpc>
                  <a:spcPct val="80000"/>
                </a:lnSpc>
                <a:spcBef>
                  <a:spcPct val="0"/>
                </a:spcBef>
                <a:buSzTx/>
                <a:buFontTx/>
                <a:buNone/>
              </a:pPr>
              <a:r>
                <a:rPr lang="en-US" altLang="en-US" sz="1400" i="0">
                  <a:solidFill>
                    <a:srgbClr val="FFFFFF"/>
                  </a:solidFill>
                </a:rPr>
                <a:t>DNA - Dapi</a:t>
              </a:r>
            </a:p>
          </p:txBody>
        </p:sp>
      </p:grpSp>
      <p:sp>
        <p:nvSpPr>
          <p:cNvPr id="48137" name="Rectangle 1037">
            <a:extLst>
              <a:ext uri="{FF2B5EF4-FFF2-40B4-BE49-F238E27FC236}">
                <a16:creationId xmlns:a16="http://schemas.microsoft.com/office/drawing/2014/main" id="{93577E05-6DB8-1B49-920C-47E837A9BD8A}"/>
              </a:ext>
            </a:extLst>
          </p:cNvPr>
          <p:cNvSpPr>
            <a:spLocks noChangeArrowheads="1"/>
          </p:cNvSpPr>
          <p:nvPr/>
        </p:nvSpPr>
        <p:spPr bwMode="auto">
          <a:xfrm>
            <a:off x="7439026" y="5954714"/>
            <a:ext cx="187166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800" i="0">
                <a:solidFill>
                  <a:srgbClr val="FFFFFF"/>
                </a:solidFill>
              </a:rPr>
              <a:t>Imaged using an MRC 1000</a:t>
            </a:r>
          </a:p>
          <a:p>
            <a:pPr>
              <a:spcBef>
                <a:spcPct val="0"/>
              </a:spcBef>
              <a:buSzTx/>
              <a:buFontTx/>
              <a:buNone/>
            </a:pPr>
            <a:r>
              <a:rPr lang="en-US" altLang="en-US" sz="800" i="0">
                <a:solidFill>
                  <a:srgbClr val="FFFFFF"/>
                </a:solidFill>
              </a:rPr>
              <a:t>Confocal Microscope, 40 x 1.3 NA Fluor</a:t>
            </a:r>
          </a:p>
          <a:p>
            <a:pPr>
              <a:spcBef>
                <a:spcPct val="0"/>
              </a:spcBef>
              <a:buSzTx/>
              <a:buFontTx/>
              <a:buNone/>
            </a:pPr>
            <a:r>
              <a:rPr lang="en-US" altLang="en-US" sz="800" i="0">
                <a:solidFill>
                  <a:srgbClr val="FFFFFF"/>
                </a:solidFill>
              </a:rPr>
              <a:t>(Image prepared 1994)</a:t>
            </a:r>
          </a:p>
        </p:txBody>
      </p:sp>
    </p:spTree>
  </p:cSld>
  <p:clrMapOvr>
    <a:overrideClrMapping bg1="lt1" tx1="dk1" bg2="lt2" tx2="dk2" accent1="accent1" accent2="accent2" accent3="accent3" accent4="accent4" accent5="accent5" accent6="accent6" hlink="hlink" folHlink="folHlink"/>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1026">
            <a:extLst>
              <a:ext uri="{FF2B5EF4-FFF2-40B4-BE49-F238E27FC236}">
                <a16:creationId xmlns:a16="http://schemas.microsoft.com/office/drawing/2014/main" id="{62B60E5B-0D96-5A4E-88CC-7D2B2BED3FF5}"/>
              </a:ext>
            </a:extLst>
          </p:cNvPr>
          <p:cNvSpPr>
            <a:spLocks noGrp="1" noChangeArrowheads="1"/>
          </p:cNvSpPr>
          <p:nvPr>
            <p:ph type="ctrTitle"/>
          </p:nvPr>
        </p:nvSpPr>
        <p:spPr>
          <a:xfrm>
            <a:off x="2292351" y="2198688"/>
            <a:ext cx="7261225" cy="1079500"/>
          </a:xfrm>
        </p:spPr>
        <p:txBody>
          <a:bodyPr/>
          <a:lstStyle/>
          <a:p>
            <a:endParaRPr lang="en-US" altLang="en-US">
              <a:ea typeface="ＭＳ Ｐゴシック" panose="020B0600070205080204" pitchFamily="34" charset="-128"/>
            </a:endParaRPr>
          </a:p>
        </p:txBody>
      </p:sp>
      <p:sp>
        <p:nvSpPr>
          <p:cNvPr id="50179" name="Rectangle 1027">
            <a:extLst>
              <a:ext uri="{FF2B5EF4-FFF2-40B4-BE49-F238E27FC236}">
                <a16:creationId xmlns:a16="http://schemas.microsoft.com/office/drawing/2014/main" id="{ADAB5448-FA3A-DE4F-8C76-B1366EF671BC}"/>
              </a:ext>
            </a:extLst>
          </p:cNvPr>
          <p:cNvSpPr>
            <a:spLocks noGrp="1" noChangeArrowheads="1"/>
          </p:cNvSpPr>
          <p:nvPr>
            <p:ph type="subTitle" idx="1"/>
          </p:nvPr>
        </p:nvSpPr>
        <p:spPr>
          <a:xfrm>
            <a:off x="2889251" y="3841751"/>
            <a:ext cx="5965825" cy="1584325"/>
          </a:xfrm>
        </p:spPr>
        <p:txBody>
          <a:bodyPr/>
          <a:lstStyle/>
          <a:p>
            <a:pPr marL="342900" indent="-342900"/>
            <a:endParaRPr lang="en-US" altLang="en-US">
              <a:ea typeface="ＭＳ Ｐゴシック" panose="020B0600070205080204" pitchFamily="34" charset="-128"/>
            </a:endParaRPr>
          </a:p>
        </p:txBody>
      </p:sp>
      <p:pic>
        <p:nvPicPr>
          <p:cNvPr id="50180" name="Picture 1028">
            <a:extLst>
              <a:ext uri="{FF2B5EF4-FFF2-40B4-BE49-F238E27FC236}">
                <a16:creationId xmlns:a16="http://schemas.microsoft.com/office/drawing/2014/main" id="{EED5EEA0-8C16-CF4F-9F69-2ED98DEF7C5F}"/>
              </a:ext>
            </a:extLst>
          </p:cNvPr>
          <p:cNvPicPr>
            <a:picLocks noChangeArrowheads="1"/>
          </p:cNvPicPr>
          <p:nvPr/>
        </p:nvPicPr>
        <p:blipFill>
          <a:blip r:embed="rId4">
            <a:lum bright="28000" contrast="48000"/>
            <a:extLst>
              <a:ext uri="{28A0092B-C50C-407E-A947-70E740481C1C}">
                <a14:useLocalDpi xmlns:a14="http://schemas.microsoft.com/office/drawing/2010/main" val="0"/>
              </a:ext>
            </a:extLst>
          </a:blip>
          <a:srcRect/>
          <a:stretch>
            <a:fillRect/>
          </a:stretch>
        </p:blipFill>
        <p:spPr bwMode="auto">
          <a:xfrm>
            <a:off x="6251576" y="238126"/>
            <a:ext cx="3497263" cy="2589213"/>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50181" name="Picture 1029">
            <a:extLst>
              <a:ext uri="{FF2B5EF4-FFF2-40B4-BE49-F238E27FC236}">
                <a16:creationId xmlns:a16="http://schemas.microsoft.com/office/drawing/2014/main" id="{8FC4DDA3-8EDC-7544-BFD7-A63ABA969E88}"/>
              </a:ext>
            </a:extLst>
          </p:cNvPr>
          <p:cNvPicPr>
            <a:picLocks noChangeArrowheads="1"/>
          </p:cNvPicPr>
          <p:nvPr/>
        </p:nvPicPr>
        <p:blipFill>
          <a:blip r:embed="rId5">
            <a:lum bright="42000" contrast="70000"/>
            <a:extLst>
              <a:ext uri="{28A0092B-C50C-407E-A947-70E740481C1C}">
                <a14:useLocalDpi xmlns:a14="http://schemas.microsoft.com/office/drawing/2010/main" val="0"/>
              </a:ext>
            </a:extLst>
          </a:blip>
          <a:srcRect/>
          <a:stretch>
            <a:fillRect/>
          </a:stretch>
        </p:blipFill>
        <p:spPr bwMode="auto">
          <a:xfrm>
            <a:off x="2133600" y="3214688"/>
            <a:ext cx="3506788" cy="259715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50182" name="Picture 1030">
            <a:extLst>
              <a:ext uri="{FF2B5EF4-FFF2-40B4-BE49-F238E27FC236}">
                <a16:creationId xmlns:a16="http://schemas.microsoft.com/office/drawing/2014/main" id="{870278C8-9A60-504F-B12C-E673783A0539}"/>
              </a:ext>
            </a:extLst>
          </p:cNvPr>
          <p:cNvPicPr>
            <a:picLocks noChangeArrowheads="1"/>
          </p:cNvPicPr>
          <p:nvPr/>
        </p:nvPicPr>
        <p:blipFill>
          <a:blip r:embed="rId6">
            <a:lum bright="46000" contrast="66000"/>
            <a:extLst>
              <a:ext uri="{28A0092B-C50C-407E-A947-70E740481C1C}">
                <a14:useLocalDpi xmlns:a14="http://schemas.microsoft.com/office/drawing/2010/main" val="0"/>
              </a:ext>
            </a:extLst>
          </a:blip>
          <a:srcRect/>
          <a:stretch>
            <a:fillRect/>
          </a:stretch>
        </p:blipFill>
        <p:spPr bwMode="auto">
          <a:xfrm>
            <a:off x="2135188" y="228601"/>
            <a:ext cx="3497262" cy="2587625"/>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50183" name="Picture 1031">
            <a:extLst>
              <a:ext uri="{FF2B5EF4-FFF2-40B4-BE49-F238E27FC236}">
                <a16:creationId xmlns:a16="http://schemas.microsoft.com/office/drawing/2014/main" id="{2F8EBB4F-59E0-5D4C-B79A-A1CFF1CFD121}"/>
              </a:ext>
            </a:extLst>
          </p:cNvPr>
          <p:cNvPicPr>
            <a:picLocks noChangeArrowheads="1"/>
          </p:cNvPicPr>
          <p:nvPr/>
        </p:nvPicPr>
        <p:blipFill>
          <a:blip r:embed="rId7">
            <a:lum bright="42000" contrast="64000"/>
            <a:extLst>
              <a:ext uri="{28A0092B-C50C-407E-A947-70E740481C1C}">
                <a14:useLocalDpi xmlns:a14="http://schemas.microsoft.com/office/drawing/2010/main" val="0"/>
              </a:ext>
            </a:extLst>
          </a:blip>
          <a:srcRect/>
          <a:stretch>
            <a:fillRect/>
          </a:stretch>
        </p:blipFill>
        <p:spPr bwMode="auto">
          <a:xfrm>
            <a:off x="6219826" y="3221039"/>
            <a:ext cx="3521075" cy="2611437"/>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grpSp>
        <p:nvGrpSpPr>
          <p:cNvPr id="50184" name="Group 1032">
            <a:extLst>
              <a:ext uri="{FF2B5EF4-FFF2-40B4-BE49-F238E27FC236}">
                <a16:creationId xmlns:a16="http://schemas.microsoft.com/office/drawing/2014/main" id="{0E31115C-DC57-F845-9962-E2809B264150}"/>
              </a:ext>
            </a:extLst>
          </p:cNvPr>
          <p:cNvGrpSpPr>
            <a:grpSpLocks/>
          </p:cNvGrpSpPr>
          <p:nvPr/>
        </p:nvGrpSpPr>
        <p:grpSpPr bwMode="auto">
          <a:xfrm>
            <a:off x="4403725" y="6183313"/>
            <a:ext cx="2763320" cy="658812"/>
            <a:chOff x="1872" y="3698"/>
            <a:chExt cx="1898" cy="404"/>
          </a:xfrm>
        </p:grpSpPr>
        <p:sp>
          <p:nvSpPr>
            <p:cNvPr id="50186" name="Rectangle 1033">
              <a:extLst>
                <a:ext uri="{FF2B5EF4-FFF2-40B4-BE49-F238E27FC236}">
                  <a16:creationId xmlns:a16="http://schemas.microsoft.com/office/drawing/2014/main" id="{6DB35CA5-6410-664E-8229-659D46A2C73C}"/>
                </a:ext>
              </a:extLst>
            </p:cNvPr>
            <p:cNvSpPr>
              <a:spLocks noChangeArrowheads="1"/>
            </p:cNvSpPr>
            <p:nvPr/>
          </p:nvSpPr>
          <p:spPr bwMode="auto">
            <a:xfrm>
              <a:off x="1872" y="3714"/>
              <a:ext cx="220" cy="100"/>
            </a:xfrm>
            <a:prstGeom prst="rect">
              <a:avLst/>
            </a:prstGeom>
            <a:solidFill>
              <a:schemeClr val="hlink"/>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50187" name="Rectangle 1034">
              <a:extLst>
                <a:ext uri="{FF2B5EF4-FFF2-40B4-BE49-F238E27FC236}">
                  <a16:creationId xmlns:a16="http://schemas.microsoft.com/office/drawing/2014/main" id="{20267021-2E89-2D48-A712-68AF6A86D947}"/>
                </a:ext>
              </a:extLst>
            </p:cNvPr>
            <p:cNvSpPr>
              <a:spLocks noChangeArrowheads="1"/>
            </p:cNvSpPr>
            <p:nvPr/>
          </p:nvSpPr>
          <p:spPr bwMode="auto">
            <a:xfrm>
              <a:off x="1872" y="3858"/>
              <a:ext cx="220" cy="100"/>
            </a:xfrm>
            <a:prstGeom prst="rect">
              <a:avLst/>
            </a:prstGeom>
            <a:solidFill>
              <a:schemeClr val="accent2"/>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50188" name="Rectangle 1035">
              <a:extLst>
                <a:ext uri="{FF2B5EF4-FFF2-40B4-BE49-F238E27FC236}">
                  <a16:creationId xmlns:a16="http://schemas.microsoft.com/office/drawing/2014/main" id="{3E2B0055-E1EF-8142-96E5-252CD505D84F}"/>
                </a:ext>
              </a:extLst>
            </p:cNvPr>
            <p:cNvSpPr>
              <a:spLocks noChangeArrowheads="1"/>
            </p:cNvSpPr>
            <p:nvPr/>
          </p:nvSpPr>
          <p:spPr bwMode="auto">
            <a:xfrm>
              <a:off x="1872" y="4002"/>
              <a:ext cx="220" cy="100"/>
            </a:xfrm>
            <a:prstGeom prst="rect">
              <a:avLst/>
            </a:prstGeom>
            <a:solidFill>
              <a:schemeClr val="accent1"/>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50189" name="Rectangle 1036">
              <a:extLst>
                <a:ext uri="{FF2B5EF4-FFF2-40B4-BE49-F238E27FC236}">
                  <a16:creationId xmlns:a16="http://schemas.microsoft.com/office/drawing/2014/main" id="{02168648-E65E-5F4B-8D91-C00BA4F5500C}"/>
                </a:ext>
              </a:extLst>
            </p:cNvPr>
            <p:cNvSpPr>
              <a:spLocks noChangeArrowheads="1"/>
            </p:cNvSpPr>
            <p:nvPr/>
          </p:nvSpPr>
          <p:spPr bwMode="auto">
            <a:xfrm>
              <a:off x="2158" y="3698"/>
              <a:ext cx="1612"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80000"/>
                </a:lnSpc>
                <a:spcBef>
                  <a:spcPct val="0"/>
                </a:spcBef>
                <a:buSzTx/>
                <a:buFontTx/>
                <a:buNone/>
              </a:pPr>
              <a:r>
                <a:rPr lang="en-US" altLang="en-US" sz="1400" i="0">
                  <a:solidFill>
                    <a:srgbClr val="FFFFFF"/>
                  </a:solidFill>
                </a:rPr>
                <a:t>Actin - Rhodamine-phalloidin</a:t>
              </a:r>
            </a:p>
            <a:p>
              <a:pPr>
                <a:lnSpc>
                  <a:spcPct val="80000"/>
                </a:lnSpc>
                <a:spcBef>
                  <a:spcPct val="0"/>
                </a:spcBef>
                <a:buSzTx/>
                <a:buFontTx/>
                <a:buNone/>
              </a:pPr>
              <a:r>
                <a:rPr lang="en-US" altLang="en-US" sz="1400" i="0">
                  <a:solidFill>
                    <a:srgbClr val="FFFFFF"/>
                  </a:solidFill>
                </a:rPr>
                <a:t>Antibody to </a:t>
              </a:r>
              <a:r>
                <a:rPr lang="en-US" altLang="en-US" sz="1400">
                  <a:solidFill>
                    <a:srgbClr val="FFFFFF"/>
                  </a:solidFill>
                </a:rPr>
                <a:t>T.cruzi</a:t>
              </a:r>
              <a:r>
                <a:rPr lang="en-US" altLang="en-US" sz="1400" i="0">
                  <a:solidFill>
                    <a:srgbClr val="FFFFFF"/>
                  </a:solidFill>
                </a:rPr>
                <a:t> - FITC</a:t>
              </a:r>
            </a:p>
            <a:p>
              <a:pPr>
                <a:lnSpc>
                  <a:spcPct val="80000"/>
                </a:lnSpc>
                <a:spcBef>
                  <a:spcPct val="0"/>
                </a:spcBef>
                <a:buSzTx/>
                <a:buFontTx/>
                <a:buNone/>
              </a:pPr>
              <a:r>
                <a:rPr lang="en-US" altLang="en-US" sz="1400" i="0">
                  <a:solidFill>
                    <a:srgbClr val="FFFFFF"/>
                  </a:solidFill>
                </a:rPr>
                <a:t>DNA - Dapi</a:t>
              </a:r>
            </a:p>
          </p:txBody>
        </p:sp>
      </p:grpSp>
      <p:sp>
        <p:nvSpPr>
          <p:cNvPr id="50185" name="Rectangle 1037">
            <a:extLst>
              <a:ext uri="{FF2B5EF4-FFF2-40B4-BE49-F238E27FC236}">
                <a16:creationId xmlns:a16="http://schemas.microsoft.com/office/drawing/2014/main" id="{6FEF9734-E9BE-2F49-81CA-EE797CE65AA3}"/>
              </a:ext>
            </a:extLst>
          </p:cNvPr>
          <p:cNvSpPr>
            <a:spLocks noChangeArrowheads="1"/>
          </p:cNvSpPr>
          <p:nvPr/>
        </p:nvSpPr>
        <p:spPr bwMode="auto">
          <a:xfrm>
            <a:off x="7651751" y="6118225"/>
            <a:ext cx="187166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800" i="0">
                <a:solidFill>
                  <a:srgbClr val="FFFFFF"/>
                </a:solidFill>
              </a:rPr>
              <a:t>Imaged using an MRC 1000</a:t>
            </a:r>
          </a:p>
          <a:p>
            <a:pPr>
              <a:spcBef>
                <a:spcPct val="0"/>
              </a:spcBef>
              <a:buSzTx/>
              <a:buFontTx/>
              <a:buNone/>
            </a:pPr>
            <a:r>
              <a:rPr lang="en-US" altLang="en-US" sz="800" i="0">
                <a:solidFill>
                  <a:srgbClr val="FFFFFF"/>
                </a:solidFill>
              </a:rPr>
              <a:t>Confocal Microscope, 40 x 1.3 NA Fluor</a:t>
            </a:r>
          </a:p>
          <a:p>
            <a:pPr>
              <a:spcBef>
                <a:spcPct val="0"/>
              </a:spcBef>
              <a:buSzTx/>
              <a:buFontTx/>
              <a:buNone/>
            </a:pPr>
            <a:r>
              <a:rPr lang="en-US" altLang="en-US" sz="800" i="0">
                <a:solidFill>
                  <a:srgbClr val="FFFFFF"/>
                </a:solidFill>
              </a:rPr>
              <a:t>(Image prepared 1994)</a:t>
            </a:r>
          </a:p>
        </p:txBody>
      </p:sp>
    </p:spTree>
  </p:cSld>
  <p:clrMapOvr>
    <a:overrideClrMapping bg1="lt1" tx1="dk1" bg2="lt2" tx2="dk2" accent1="accent1" accent2="accent2" accent3="accent3" accent4="accent4" accent5="accent5" accent6="accent6" hlink="hlink" folHlink="folHlink"/>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1026">
            <a:extLst>
              <a:ext uri="{FF2B5EF4-FFF2-40B4-BE49-F238E27FC236}">
                <a16:creationId xmlns:a16="http://schemas.microsoft.com/office/drawing/2014/main" id="{F06BF898-0EDD-9E4F-A21E-02ECDC9FE2C0}"/>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pic>
        <p:nvPicPr>
          <p:cNvPr id="52227" name="Picture 1027">
            <a:extLst>
              <a:ext uri="{FF2B5EF4-FFF2-40B4-BE49-F238E27FC236}">
                <a16:creationId xmlns:a16="http://schemas.microsoft.com/office/drawing/2014/main" id="{6E342E97-855E-5542-9115-48D9C7DA838B}"/>
              </a:ext>
            </a:extLst>
          </p:cNvPr>
          <p:cNvPicPr>
            <a:picLocks noChangeArrowheads="1"/>
          </p:cNvPicPr>
          <p:nvPr/>
        </p:nvPicPr>
        <p:blipFill>
          <a:blip r:embed="rId4">
            <a:lum bright="48000" contrast="72000"/>
            <a:extLst>
              <a:ext uri="{28A0092B-C50C-407E-A947-70E740481C1C}">
                <a14:useLocalDpi xmlns:a14="http://schemas.microsoft.com/office/drawing/2010/main" val="0"/>
              </a:ext>
            </a:extLst>
          </a:blip>
          <a:srcRect/>
          <a:stretch>
            <a:fillRect/>
          </a:stretch>
        </p:blipFill>
        <p:spPr bwMode="auto">
          <a:xfrm>
            <a:off x="2476500" y="304801"/>
            <a:ext cx="7200900" cy="5383213"/>
          </a:xfrm>
          <a:prstGeom prst="rect">
            <a:avLst/>
          </a:prstGeom>
          <a:noFill/>
          <a:ln w="76200" cmpd="tri">
            <a:solidFill>
              <a:srgbClr val="FFFFFF"/>
            </a:solidFill>
            <a:miter lim="800000"/>
            <a:headEnd/>
            <a:tailEnd/>
          </a:ln>
          <a:extLst>
            <a:ext uri="{909E8E84-426E-40DD-AFC4-6F175D3DCCD1}">
              <a14:hiddenFill xmlns:a14="http://schemas.microsoft.com/office/drawing/2010/main">
                <a:solidFill>
                  <a:srgbClr val="FFFFFF"/>
                </a:solidFill>
              </a14:hiddenFill>
            </a:ext>
          </a:extLst>
        </p:spPr>
      </p:pic>
      <p:grpSp>
        <p:nvGrpSpPr>
          <p:cNvPr id="52228" name="Group 1028">
            <a:extLst>
              <a:ext uri="{FF2B5EF4-FFF2-40B4-BE49-F238E27FC236}">
                <a16:creationId xmlns:a16="http://schemas.microsoft.com/office/drawing/2014/main" id="{4D173839-4831-A447-A271-710C565738FB}"/>
              </a:ext>
            </a:extLst>
          </p:cNvPr>
          <p:cNvGrpSpPr>
            <a:grpSpLocks/>
          </p:cNvGrpSpPr>
          <p:nvPr/>
        </p:nvGrpSpPr>
        <p:grpSpPr bwMode="auto">
          <a:xfrm>
            <a:off x="4251325" y="6030912"/>
            <a:ext cx="3382176" cy="755342"/>
            <a:chOff x="1872" y="3698"/>
            <a:chExt cx="2323" cy="463"/>
          </a:xfrm>
        </p:grpSpPr>
        <p:sp>
          <p:nvSpPr>
            <p:cNvPr id="52230" name="Rectangle 1029">
              <a:extLst>
                <a:ext uri="{FF2B5EF4-FFF2-40B4-BE49-F238E27FC236}">
                  <a16:creationId xmlns:a16="http://schemas.microsoft.com/office/drawing/2014/main" id="{8C498D6A-CFEA-DE42-B646-A7C9AA3F4154}"/>
                </a:ext>
              </a:extLst>
            </p:cNvPr>
            <p:cNvSpPr>
              <a:spLocks noChangeArrowheads="1"/>
            </p:cNvSpPr>
            <p:nvPr/>
          </p:nvSpPr>
          <p:spPr bwMode="auto">
            <a:xfrm>
              <a:off x="1872" y="3714"/>
              <a:ext cx="220" cy="100"/>
            </a:xfrm>
            <a:prstGeom prst="rect">
              <a:avLst/>
            </a:prstGeom>
            <a:solidFill>
              <a:schemeClr val="hlink"/>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52231" name="Rectangle 1030">
              <a:extLst>
                <a:ext uri="{FF2B5EF4-FFF2-40B4-BE49-F238E27FC236}">
                  <a16:creationId xmlns:a16="http://schemas.microsoft.com/office/drawing/2014/main" id="{B265FAB8-32C0-044C-8AA5-478A6EAA5649}"/>
                </a:ext>
              </a:extLst>
            </p:cNvPr>
            <p:cNvSpPr>
              <a:spLocks noChangeArrowheads="1"/>
            </p:cNvSpPr>
            <p:nvPr/>
          </p:nvSpPr>
          <p:spPr bwMode="auto">
            <a:xfrm>
              <a:off x="1872" y="3858"/>
              <a:ext cx="220" cy="100"/>
            </a:xfrm>
            <a:prstGeom prst="rect">
              <a:avLst/>
            </a:prstGeom>
            <a:solidFill>
              <a:schemeClr val="accent2"/>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52232" name="Rectangle 1031">
              <a:extLst>
                <a:ext uri="{FF2B5EF4-FFF2-40B4-BE49-F238E27FC236}">
                  <a16:creationId xmlns:a16="http://schemas.microsoft.com/office/drawing/2014/main" id="{FE2037A5-B6C1-D241-BC2D-7ABFE597B191}"/>
                </a:ext>
              </a:extLst>
            </p:cNvPr>
            <p:cNvSpPr>
              <a:spLocks noChangeArrowheads="1"/>
            </p:cNvSpPr>
            <p:nvPr/>
          </p:nvSpPr>
          <p:spPr bwMode="auto">
            <a:xfrm>
              <a:off x="1872" y="4002"/>
              <a:ext cx="220" cy="100"/>
            </a:xfrm>
            <a:prstGeom prst="rect">
              <a:avLst/>
            </a:prstGeom>
            <a:solidFill>
              <a:schemeClr val="accent1"/>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52233" name="Rectangle 1032">
              <a:extLst>
                <a:ext uri="{FF2B5EF4-FFF2-40B4-BE49-F238E27FC236}">
                  <a16:creationId xmlns:a16="http://schemas.microsoft.com/office/drawing/2014/main" id="{6BDA2541-DE04-3A4A-B5C1-83A898BBCE7E}"/>
                </a:ext>
              </a:extLst>
            </p:cNvPr>
            <p:cNvSpPr>
              <a:spLocks noChangeArrowheads="1"/>
            </p:cNvSpPr>
            <p:nvPr/>
          </p:nvSpPr>
          <p:spPr bwMode="auto">
            <a:xfrm>
              <a:off x="2158" y="3698"/>
              <a:ext cx="2037"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80000"/>
                </a:lnSpc>
                <a:spcBef>
                  <a:spcPct val="0"/>
                </a:spcBef>
                <a:buSzTx/>
                <a:buFontTx/>
                <a:buNone/>
              </a:pPr>
              <a:r>
                <a:rPr lang="en-US" altLang="en-US" sz="1800" i="0">
                  <a:solidFill>
                    <a:srgbClr val="FFFFFF"/>
                  </a:solidFill>
                </a:rPr>
                <a:t>Actin - Rhodamine-phalloidin</a:t>
              </a:r>
            </a:p>
            <a:p>
              <a:pPr>
                <a:lnSpc>
                  <a:spcPct val="80000"/>
                </a:lnSpc>
                <a:spcBef>
                  <a:spcPct val="0"/>
                </a:spcBef>
                <a:buSzTx/>
                <a:buFontTx/>
                <a:buNone/>
              </a:pPr>
              <a:r>
                <a:rPr lang="en-US" altLang="en-US" sz="1800" i="0">
                  <a:solidFill>
                    <a:srgbClr val="FFFFFF"/>
                  </a:solidFill>
                </a:rPr>
                <a:t>Antibody to </a:t>
              </a:r>
              <a:r>
                <a:rPr lang="en-US" altLang="en-US" sz="1800">
                  <a:solidFill>
                    <a:srgbClr val="FFFFFF"/>
                  </a:solidFill>
                </a:rPr>
                <a:t>T.cruzi</a:t>
              </a:r>
              <a:r>
                <a:rPr lang="en-US" altLang="en-US" sz="1800" i="0">
                  <a:solidFill>
                    <a:srgbClr val="FFFFFF"/>
                  </a:solidFill>
                </a:rPr>
                <a:t> - FITC</a:t>
              </a:r>
            </a:p>
            <a:p>
              <a:pPr>
                <a:lnSpc>
                  <a:spcPct val="80000"/>
                </a:lnSpc>
                <a:spcBef>
                  <a:spcPct val="0"/>
                </a:spcBef>
                <a:buSzTx/>
                <a:buFontTx/>
                <a:buNone/>
              </a:pPr>
              <a:r>
                <a:rPr lang="en-US" altLang="en-US" sz="1800" i="0">
                  <a:solidFill>
                    <a:srgbClr val="FFFFFF"/>
                  </a:solidFill>
                </a:rPr>
                <a:t>DNA - Dapi</a:t>
              </a:r>
            </a:p>
          </p:txBody>
        </p:sp>
      </p:grpSp>
      <p:sp>
        <p:nvSpPr>
          <p:cNvPr id="52229" name="Rectangle 1033">
            <a:extLst>
              <a:ext uri="{FF2B5EF4-FFF2-40B4-BE49-F238E27FC236}">
                <a16:creationId xmlns:a16="http://schemas.microsoft.com/office/drawing/2014/main" id="{C3577458-194B-8F4C-B9B4-1B22D4477652}"/>
              </a:ext>
            </a:extLst>
          </p:cNvPr>
          <p:cNvSpPr>
            <a:spLocks noChangeArrowheads="1"/>
          </p:cNvSpPr>
          <p:nvPr/>
        </p:nvSpPr>
        <p:spPr bwMode="auto">
          <a:xfrm>
            <a:off x="7499351" y="5965826"/>
            <a:ext cx="2301913"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1000" i="0">
                <a:solidFill>
                  <a:srgbClr val="FFFFFF"/>
                </a:solidFill>
              </a:rPr>
              <a:t>Imaged using an MRC 1000</a:t>
            </a:r>
          </a:p>
          <a:p>
            <a:pPr>
              <a:spcBef>
                <a:spcPct val="0"/>
              </a:spcBef>
              <a:buSzTx/>
              <a:buFontTx/>
              <a:buNone/>
            </a:pPr>
            <a:r>
              <a:rPr lang="en-US" altLang="en-US" sz="1000" i="0">
                <a:solidFill>
                  <a:srgbClr val="FFFFFF"/>
                </a:solidFill>
              </a:rPr>
              <a:t>Confocal Microscope, 40 x 1.3 NA Fluor</a:t>
            </a:r>
          </a:p>
        </p:txBody>
      </p:sp>
    </p:spTree>
  </p:cSld>
  <p:clrMapOvr>
    <a:overrideClrMapping bg1="lt1" tx1="dk1" bg2="lt2" tx2="dk2" accent1="accent1" accent2="accent2" accent3="accent3" accent4="accent4" accent5="accent5" accent6="accent6" hlink="hlink" folHlink="folHlink"/>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1DBF9E79-E775-7543-B864-D56B4300D64E}"/>
              </a:ext>
            </a:extLst>
          </p:cNvPr>
          <p:cNvSpPr>
            <a:spLocks noGrp="1" noChangeArrowheads="1"/>
          </p:cNvSpPr>
          <p:nvPr>
            <p:ph type="title"/>
          </p:nvPr>
        </p:nvSpPr>
        <p:spPr>
          <a:xfrm>
            <a:off x="2628900" y="166689"/>
            <a:ext cx="6908800" cy="1076325"/>
          </a:xfrm>
          <a:noFill/>
        </p:spPr>
        <p:txBody>
          <a:bodyPr/>
          <a:lstStyle/>
          <a:p>
            <a:r>
              <a:rPr lang="en-US" altLang="en-US">
                <a:ea typeface="ＭＳ Ｐゴシック" panose="020B0600070205080204" pitchFamily="34" charset="-128"/>
              </a:rPr>
              <a:t>Test Specimen</a:t>
            </a:r>
          </a:p>
        </p:txBody>
      </p:sp>
      <p:sp>
        <p:nvSpPr>
          <p:cNvPr id="54274" name="Rectangle 3">
            <a:extLst>
              <a:ext uri="{FF2B5EF4-FFF2-40B4-BE49-F238E27FC236}">
                <a16:creationId xmlns:a16="http://schemas.microsoft.com/office/drawing/2014/main" id="{E7EFE9D4-18A4-D54C-BD75-04F8AEAC1958}"/>
              </a:ext>
            </a:extLst>
          </p:cNvPr>
          <p:cNvSpPr>
            <a:spLocks noGrp="1" noChangeArrowheads="1"/>
          </p:cNvSpPr>
          <p:nvPr>
            <p:ph type="body" idx="1"/>
          </p:nvPr>
        </p:nvSpPr>
        <p:spPr>
          <a:xfrm>
            <a:off x="304800" y="1524000"/>
            <a:ext cx="11582400" cy="4114800"/>
          </a:xfrm>
          <a:noFill/>
        </p:spPr>
        <p:txBody>
          <a:bodyPr/>
          <a:lstStyle/>
          <a:p>
            <a:r>
              <a:rPr lang="en-US" altLang="en-US" dirty="0">
                <a:ea typeface="ＭＳ Ｐゴシック" panose="020B0600070205080204" pitchFamily="34" charset="-128"/>
              </a:rPr>
              <a:t>According to </a:t>
            </a:r>
            <a:r>
              <a:rPr lang="en-US" altLang="en-US" dirty="0" err="1">
                <a:ea typeface="ＭＳ Ｐゴシック" panose="020B0600070205080204" pitchFamily="34" charset="-128"/>
              </a:rPr>
              <a:t>Terasaki</a:t>
            </a:r>
            <a:r>
              <a:rPr lang="en-US" altLang="en-US" dirty="0">
                <a:ea typeface="ＭＳ Ｐゴシック" panose="020B0600070205080204" pitchFamily="34" charset="-128"/>
              </a:rPr>
              <a:t> &amp; Dailey </a:t>
            </a:r>
            <a:r>
              <a:rPr lang="en-US" altLang="en-US" sz="2400" dirty="0">
                <a:ea typeface="ＭＳ Ｐゴシック" panose="020B0600070205080204" pitchFamily="34" charset="-128"/>
              </a:rPr>
              <a:t>(p330, Pawley, 2nd ed)</a:t>
            </a:r>
            <a:r>
              <a:rPr lang="en-US" altLang="en-US" dirty="0">
                <a:ea typeface="ＭＳ Ｐゴシック" panose="020B0600070205080204" pitchFamily="34" charset="-128"/>
              </a:rPr>
              <a:t> a convenient test specimen for a living cell is onion epithelium</a:t>
            </a:r>
          </a:p>
          <a:p>
            <a:r>
              <a:rPr lang="en-US" altLang="en-US" dirty="0">
                <a:ea typeface="ＭＳ Ｐゴシック" panose="020B0600070205080204" pitchFamily="34" charset="-128"/>
              </a:rPr>
              <a:t>Stain with DiOC</a:t>
            </a:r>
            <a:r>
              <a:rPr lang="en-US" altLang="en-US" sz="2400" baseline="-25000" dirty="0">
                <a:ea typeface="ＭＳ Ｐゴシック" panose="020B0600070205080204" pitchFamily="34" charset="-128"/>
              </a:rPr>
              <a:t>6</a:t>
            </a:r>
            <a:r>
              <a:rPr lang="en-US" altLang="en-US" dirty="0">
                <a:ea typeface="ＭＳ Ｐゴシック" panose="020B0600070205080204" pitchFamily="34" charset="-128"/>
              </a:rPr>
              <a:t>(3) (stock solution is 0.5 mg/ml in ethanol. For final stain dilute 1:1000 in water</a:t>
            </a:r>
          </a:p>
          <a:p>
            <a:r>
              <a:rPr lang="en-US" altLang="en-US" dirty="0">
                <a:ea typeface="ＭＳ Ｐゴシック" panose="020B0600070205080204" pitchFamily="34" charset="-128"/>
              </a:rPr>
              <a:t>Stains ER and mitochondria</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6B0912B9-FA78-2648-9D7F-3E4FDB815A91}"/>
              </a:ext>
            </a:extLst>
          </p:cNvPr>
          <p:cNvSpPr>
            <a:spLocks noGrp="1" noChangeArrowheads="1"/>
          </p:cNvSpPr>
          <p:nvPr>
            <p:ph type="title"/>
          </p:nvPr>
        </p:nvSpPr>
        <p:spPr>
          <a:xfrm>
            <a:off x="1202113" y="164939"/>
            <a:ext cx="9211733" cy="1143000"/>
          </a:xfrm>
          <a:noFill/>
        </p:spPr>
        <p:txBody>
          <a:bodyPr/>
          <a:lstStyle/>
          <a:p>
            <a:r>
              <a:rPr lang="en-US" altLang="en-US" dirty="0">
                <a:ea typeface="ＭＳ Ｐゴシック" panose="020B0600070205080204" pitchFamily="34" charset="-128"/>
              </a:rPr>
              <a:t>Test Specimen - Onion</a:t>
            </a:r>
          </a:p>
        </p:txBody>
      </p:sp>
      <p:sp>
        <p:nvSpPr>
          <p:cNvPr id="56322" name="Freeform 3">
            <a:extLst>
              <a:ext uri="{FF2B5EF4-FFF2-40B4-BE49-F238E27FC236}">
                <a16:creationId xmlns:a16="http://schemas.microsoft.com/office/drawing/2014/main" id="{9E2C4CAB-F7C2-3147-A6DC-013A2F98E274}"/>
              </a:ext>
            </a:extLst>
          </p:cNvPr>
          <p:cNvSpPr>
            <a:spLocks/>
          </p:cNvSpPr>
          <p:nvPr/>
        </p:nvSpPr>
        <p:spPr bwMode="auto">
          <a:xfrm>
            <a:off x="3465514" y="2546350"/>
            <a:ext cx="2624137" cy="2635250"/>
          </a:xfrm>
          <a:custGeom>
            <a:avLst/>
            <a:gdLst>
              <a:gd name="T0" fmla="*/ 2147483646 w 1859"/>
              <a:gd name="T1" fmla="*/ 2147483646 h 1660"/>
              <a:gd name="T2" fmla="*/ 2147483646 w 1859"/>
              <a:gd name="T3" fmla="*/ 2147483646 h 1660"/>
              <a:gd name="T4" fmla="*/ 2147483646 w 1859"/>
              <a:gd name="T5" fmla="*/ 2147483646 h 1660"/>
              <a:gd name="T6" fmla="*/ 2147483646 w 1859"/>
              <a:gd name="T7" fmla="*/ 2147483646 h 1660"/>
              <a:gd name="T8" fmla="*/ 2147483646 w 1859"/>
              <a:gd name="T9" fmla="*/ 2147483646 h 1660"/>
              <a:gd name="T10" fmla="*/ 2147483646 w 1859"/>
              <a:gd name="T11" fmla="*/ 2147483646 h 1660"/>
              <a:gd name="T12" fmla="*/ 2147483646 w 1859"/>
              <a:gd name="T13" fmla="*/ 2147483646 h 1660"/>
              <a:gd name="T14" fmla="*/ 2147483646 w 1859"/>
              <a:gd name="T15" fmla="*/ 2147483646 h 1660"/>
              <a:gd name="T16" fmla="*/ 2147483646 w 1859"/>
              <a:gd name="T17" fmla="*/ 2147483646 h 1660"/>
              <a:gd name="T18" fmla="*/ 2147483646 w 1859"/>
              <a:gd name="T19" fmla="*/ 2147483646 h 1660"/>
              <a:gd name="T20" fmla="*/ 2147483646 w 1859"/>
              <a:gd name="T21" fmla="*/ 2147483646 h 1660"/>
              <a:gd name="T22" fmla="*/ 2147483646 w 1859"/>
              <a:gd name="T23" fmla="*/ 2147483646 h 1660"/>
              <a:gd name="T24" fmla="*/ 2147483646 w 1859"/>
              <a:gd name="T25" fmla="*/ 2147483646 h 1660"/>
              <a:gd name="T26" fmla="*/ 2147483646 w 1859"/>
              <a:gd name="T27" fmla="*/ 2147483646 h 1660"/>
              <a:gd name="T28" fmla="*/ 2147483646 w 1859"/>
              <a:gd name="T29" fmla="*/ 2147483646 h 1660"/>
              <a:gd name="T30" fmla="*/ 2147483646 w 1859"/>
              <a:gd name="T31" fmla="*/ 2147483646 h 1660"/>
              <a:gd name="T32" fmla="*/ 0 w 1859"/>
              <a:gd name="T33" fmla="*/ 2147483646 h 1660"/>
              <a:gd name="T34" fmla="*/ 2147483646 w 1859"/>
              <a:gd name="T35" fmla="*/ 2147483646 h 1660"/>
              <a:gd name="T36" fmla="*/ 2147483646 w 1859"/>
              <a:gd name="T37" fmla="*/ 2147483646 h 1660"/>
              <a:gd name="T38" fmla="*/ 2147483646 w 1859"/>
              <a:gd name="T39" fmla="*/ 2147483646 h 1660"/>
              <a:gd name="T40" fmla="*/ 2147483646 w 1859"/>
              <a:gd name="T41" fmla="*/ 2147483646 h 1660"/>
              <a:gd name="T42" fmla="*/ 2147483646 w 1859"/>
              <a:gd name="T43" fmla="*/ 2147483646 h 1660"/>
              <a:gd name="T44" fmla="*/ 2147483646 w 1859"/>
              <a:gd name="T45" fmla="*/ 2147483646 h 1660"/>
              <a:gd name="T46" fmla="*/ 2147483646 w 1859"/>
              <a:gd name="T47" fmla="*/ 2147483646 h 1660"/>
              <a:gd name="T48" fmla="*/ 2147483646 w 1859"/>
              <a:gd name="T49" fmla="*/ 2147483646 h 1660"/>
              <a:gd name="T50" fmla="*/ 2147483646 w 1859"/>
              <a:gd name="T51" fmla="*/ 2147483646 h 1660"/>
              <a:gd name="T52" fmla="*/ 2147483646 w 1859"/>
              <a:gd name="T53" fmla="*/ 2147483646 h 1660"/>
              <a:gd name="T54" fmla="*/ 2147483646 w 1859"/>
              <a:gd name="T55" fmla="*/ 2147483646 h 1660"/>
              <a:gd name="T56" fmla="*/ 2147483646 w 1859"/>
              <a:gd name="T57" fmla="*/ 2147483646 h 1660"/>
              <a:gd name="T58" fmla="*/ 2147483646 w 1859"/>
              <a:gd name="T59" fmla="*/ 2147483646 h 1660"/>
              <a:gd name="T60" fmla="*/ 2147483646 w 1859"/>
              <a:gd name="T61" fmla="*/ 2147483646 h 1660"/>
              <a:gd name="T62" fmla="*/ 2147483646 w 1859"/>
              <a:gd name="T63" fmla="*/ 2147483646 h 1660"/>
              <a:gd name="T64" fmla="*/ 2147483646 w 1859"/>
              <a:gd name="T65" fmla="*/ 2147483646 h 1660"/>
              <a:gd name="T66" fmla="*/ 2147483646 w 1859"/>
              <a:gd name="T67" fmla="*/ 2147483646 h 1660"/>
              <a:gd name="T68" fmla="*/ 2147483646 w 1859"/>
              <a:gd name="T69" fmla="*/ 2147483646 h 1660"/>
              <a:gd name="T70" fmla="*/ 2147483646 w 1859"/>
              <a:gd name="T71" fmla="*/ 2147483646 h 1660"/>
              <a:gd name="T72" fmla="*/ 2147483646 w 1859"/>
              <a:gd name="T73" fmla="*/ 2147483646 h 1660"/>
              <a:gd name="T74" fmla="*/ 2147483646 w 1859"/>
              <a:gd name="T75" fmla="*/ 2147483646 h 1660"/>
              <a:gd name="T76" fmla="*/ 2147483646 w 1859"/>
              <a:gd name="T77" fmla="*/ 2147483646 h 1660"/>
              <a:gd name="T78" fmla="*/ 2147483646 w 1859"/>
              <a:gd name="T79" fmla="*/ 2147483646 h 1660"/>
              <a:gd name="T80" fmla="*/ 2147483646 w 1859"/>
              <a:gd name="T81" fmla="*/ 2147483646 h 1660"/>
              <a:gd name="T82" fmla="*/ 2147483646 w 1859"/>
              <a:gd name="T83" fmla="*/ 2147483646 h 1660"/>
              <a:gd name="T84" fmla="*/ 2147483646 w 1859"/>
              <a:gd name="T85" fmla="*/ 2147483646 h 1660"/>
              <a:gd name="T86" fmla="*/ 2147483646 w 1859"/>
              <a:gd name="T87" fmla="*/ 2147483646 h 1660"/>
              <a:gd name="T88" fmla="*/ 2147483646 w 1859"/>
              <a:gd name="T89" fmla="*/ 2147483646 h 1660"/>
              <a:gd name="T90" fmla="*/ 2147483646 w 1859"/>
              <a:gd name="T91" fmla="*/ 2147483646 h 1660"/>
              <a:gd name="T92" fmla="*/ 2147483646 w 1859"/>
              <a:gd name="T93" fmla="*/ 2147483646 h 1660"/>
              <a:gd name="T94" fmla="*/ 2147483646 w 1859"/>
              <a:gd name="T95" fmla="*/ 2147483646 h 1660"/>
              <a:gd name="T96" fmla="*/ 2147483646 w 1859"/>
              <a:gd name="T97" fmla="*/ 2147483646 h 1660"/>
              <a:gd name="T98" fmla="*/ 2147483646 w 1859"/>
              <a:gd name="T99" fmla="*/ 2147483646 h 1660"/>
              <a:gd name="T100" fmla="*/ 2147483646 w 1859"/>
              <a:gd name="T101" fmla="*/ 2147483646 h 1660"/>
              <a:gd name="T102" fmla="*/ 2147483646 w 1859"/>
              <a:gd name="T103" fmla="*/ 2147483646 h 1660"/>
              <a:gd name="T104" fmla="*/ 2147483646 w 1859"/>
              <a:gd name="T105" fmla="*/ 2147483646 h 1660"/>
              <a:gd name="T106" fmla="*/ 2147483646 w 1859"/>
              <a:gd name="T107" fmla="*/ 2147483646 h 1660"/>
              <a:gd name="T108" fmla="*/ 2147483646 w 1859"/>
              <a:gd name="T109" fmla="*/ 2147483646 h 1660"/>
              <a:gd name="T110" fmla="*/ 2147483646 w 1859"/>
              <a:gd name="T111" fmla="*/ 2147483646 h 1660"/>
              <a:gd name="T112" fmla="*/ 2147483646 w 1859"/>
              <a:gd name="T113" fmla="*/ 2147483646 h 1660"/>
              <a:gd name="T114" fmla="*/ 2147483646 w 1859"/>
              <a:gd name="T115" fmla="*/ 2147483646 h 1660"/>
              <a:gd name="T116" fmla="*/ 2147483646 w 1859"/>
              <a:gd name="T117" fmla="*/ 2147483646 h 1660"/>
              <a:gd name="T118" fmla="*/ 2147483646 w 1859"/>
              <a:gd name="T119" fmla="*/ 2147483646 h 1660"/>
              <a:gd name="T120" fmla="*/ 2147483646 w 1859"/>
              <a:gd name="T121" fmla="*/ 2147483646 h 1660"/>
              <a:gd name="T122" fmla="*/ 2147483646 w 1859"/>
              <a:gd name="T123" fmla="*/ 2147483646 h 1660"/>
              <a:gd name="T124" fmla="*/ 2147483646 w 1859"/>
              <a:gd name="T125" fmla="*/ 2147483646 h 16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59"/>
              <a:gd name="T190" fmla="*/ 0 h 1660"/>
              <a:gd name="T191" fmla="*/ 1859 w 1859"/>
              <a:gd name="T192" fmla="*/ 1660 h 16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59" h="1660">
                <a:moveTo>
                  <a:pt x="744" y="9"/>
                </a:moveTo>
                <a:lnTo>
                  <a:pt x="740" y="26"/>
                </a:lnTo>
                <a:lnTo>
                  <a:pt x="741" y="18"/>
                </a:lnTo>
                <a:lnTo>
                  <a:pt x="729" y="39"/>
                </a:lnTo>
                <a:lnTo>
                  <a:pt x="699" y="75"/>
                </a:lnTo>
                <a:lnTo>
                  <a:pt x="674" y="106"/>
                </a:lnTo>
                <a:lnTo>
                  <a:pt x="648" y="140"/>
                </a:lnTo>
                <a:lnTo>
                  <a:pt x="632" y="160"/>
                </a:lnTo>
                <a:lnTo>
                  <a:pt x="616" y="188"/>
                </a:lnTo>
                <a:lnTo>
                  <a:pt x="598" y="208"/>
                </a:lnTo>
                <a:lnTo>
                  <a:pt x="586" y="228"/>
                </a:lnTo>
                <a:lnTo>
                  <a:pt x="567" y="252"/>
                </a:lnTo>
                <a:lnTo>
                  <a:pt x="543" y="282"/>
                </a:lnTo>
                <a:lnTo>
                  <a:pt x="534" y="291"/>
                </a:lnTo>
                <a:lnTo>
                  <a:pt x="525" y="300"/>
                </a:lnTo>
                <a:lnTo>
                  <a:pt x="513" y="306"/>
                </a:lnTo>
                <a:lnTo>
                  <a:pt x="498" y="318"/>
                </a:lnTo>
                <a:lnTo>
                  <a:pt x="486" y="330"/>
                </a:lnTo>
                <a:lnTo>
                  <a:pt x="474" y="339"/>
                </a:lnTo>
                <a:lnTo>
                  <a:pt x="465" y="345"/>
                </a:lnTo>
                <a:lnTo>
                  <a:pt x="456" y="354"/>
                </a:lnTo>
                <a:lnTo>
                  <a:pt x="447" y="360"/>
                </a:lnTo>
                <a:lnTo>
                  <a:pt x="438" y="366"/>
                </a:lnTo>
                <a:lnTo>
                  <a:pt x="426" y="375"/>
                </a:lnTo>
                <a:lnTo>
                  <a:pt x="414" y="387"/>
                </a:lnTo>
                <a:lnTo>
                  <a:pt x="402" y="396"/>
                </a:lnTo>
                <a:lnTo>
                  <a:pt x="376" y="422"/>
                </a:lnTo>
                <a:lnTo>
                  <a:pt x="339" y="453"/>
                </a:lnTo>
                <a:lnTo>
                  <a:pt x="330" y="459"/>
                </a:lnTo>
                <a:lnTo>
                  <a:pt x="306" y="483"/>
                </a:lnTo>
                <a:lnTo>
                  <a:pt x="297" y="486"/>
                </a:lnTo>
                <a:lnTo>
                  <a:pt x="291" y="495"/>
                </a:lnTo>
                <a:lnTo>
                  <a:pt x="273" y="507"/>
                </a:lnTo>
                <a:lnTo>
                  <a:pt x="255" y="522"/>
                </a:lnTo>
                <a:lnTo>
                  <a:pt x="240" y="537"/>
                </a:lnTo>
                <a:lnTo>
                  <a:pt x="222" y="558"/>
                </a:lnTo>
                <a:lnTo>
                  <a:pt x="189" y="585"/>
                </a:lnTo>
                <a:lnTo>
                  <a:pt x="165" y="609"/>
                </a:lnTo>
                <a:lnTo>
                  <a:pt x="159" y="618"/>
                </a:lnTo>
                <a:lnTo>
                  <a:pt x="153" y="627"/>
                </a:lnTo>
                <a:lnTo>
                  <a:pt x="147" y="636"/>
                </a:lnTo>
                <a:lnTo>
                  <a:pt x="141" y="645"/>
                </a:lnTo>
                <a:lnTo>
                  <a:pt x="135" y="654"/>
                </a:lnTo>
                <a:lnTo>
                  <a:pt x="129" y="663"/>
                </a:lnTo>
                <a:lnTo>
                  <a:pt x="120" y="672"/>
                </a:lnTo>
                <a:lnTo>
                  <a:pt x="114" y="681"/>
                </a:lnTo>
                <a:lnTo>
                  <a:pt x="108" y="690"/>
                </a:lnTo>
                <a:lnTo>
                  <a:pt x="102" y="699"/>
                </a:lnTo>
                <a:lnTo>
                  <a:pt x="93" y="711"/>
                </a:lnTo>
                <a:lnTo>
                  <a:pt x="87" y="720"/>
                </a:lnTo>
                <a:lnTo>
                  <a:pt x="81" y="729"/>
                </a:lnTo>
                <a:lnTo>
                  <a:pt x="70" y="754"/>
                </a:lnTo>
                <a:lnTo>
                  <a:pt x="69" y="747"/>
                </a:lnTo>
                <a:lnTo>
                  <a:pt x="57" y="771"/>
                </a:lnTo>
                <a:lnTo>
                  <a:pt x="54" y="780"/>
                </a:lnTo>
                <a:lnTo>
                  <a:pt x="45" y="801"/>
                </a:lnTo>
                <a:lnTo>
                  <a:pt x="42" y="822"/>
                </a:lnTo>
                <a:lnTo>
                  <a:pt x="33" y="834"/>
                </a:lnTo>
                <a:lnTo>
                  <a:pt x="30" y="846"/>
                </a:lnTo>
                <a:lnTo>
                  <a:pt x="24" y="855"/>
                </a:lnTo>
                <a:lnTo>
                  <a:pt x="18" y="886"/>
                </a:lnTo>
                <a:lnTo>
                  <a:pt x="18" y="903"/>
                </a:lnTo>
                <a:lnTo>
                  <a:pt x="12" y="924"/>
                </a:lnTo>
                <a:lnTo>
                  <a:pt x="9" y="933"/>
                </a:lnTo>
                <a:lnTo>
                  <a:pt x="9" y="945"/>
                </a:lnTo>
                <a:lnTo>
                  <a:pt x="6" y="957"/>
                </a:lnTo>
                <a:lnTo>
                  <a:pt x="3" y="966"/>
                </a:lnTo>
                <a:lnTo>
                  <a:pt x="0" y="978"/>
                </a:lnTo>
                <a:lnTo>
                  <a:pt x="0" y="1002"/>
                </a:lnTo>
                <a:lnTo>
                  <a:pt x="0" y="1014"/>
                </a:lnTo>
                <a:lnTo>
                  <a:pt x="6" y="1053"/>
                </a:lnTo>
                <a:lnTo>
                  <a:pt x="9" y="1062"/>
                </a:lnTo>
                <a:lnTo>
                  <a:pt x="9" y="1071"/>
                </a:lnTo>
                <a:lnTo>
                  <a:pt x="15" y="1080"/>
                </a:lnTo>
                <a:lnTo>
                  <a:pt x="18" y="1089"/>
                </a:lnTo>
                <a:lnTo>
                  <a:pt x="21" y="1098"/>
                </a:lnTo>
                <a:lnTo>
                  <a:pt x="24" y="1110"/>
                </a:lnTo>
                <a:lnTo>
                  <a:pt x="33" y="1137"/>
                </a:lnTo>
                <a:lnTo>
                  <a:pt x="39" y="1155"/>
                </a:lnTo>
                <a:lnTo>
                  <a:pt x="45" y="1167"/>
                </a:lnTo>
                <a:lnTo>
                  <a:pt x="45" y="1176"/>
                </a:lnTo>
                <a:lnTo>
                  <a:pt x="51" y="1185"/>
                </a:lnTo>
                <a:lnTo>
                  <a:pt x="54" y="1203"/>
                </a:lnTo>
                <a:lnTo>
                  <a:pt x="57" y="1215"/>
                </a:lnTo>
                <a:lnTo>
                  <a:pt x="63" y="1224"/>
                </a:lnTo>
                <a:lnTo>
                  <a:pt x="66" y="1233"/>
                </a:lnTo>
                <a:lnTo>
                  <a:pt x="72" y="1242"/>
                </a:lnTo>
                <a:lnTo>
                  <a:pt x="75" y="1251"/>
                </a:lnTo>
                <a:lnTo>
                  <a:pt x="81" y="1272"/>
                </a:lnTo>
                <a:lnTo>
                  <a:pt x="114" y="1329"/>
                </a:lnTo>
                <a:lnTo>
                  <a:pt x="144" y="1371"/>
                </a:lnTo>
                <a:lnTo>
                  <a:pt x="162" y="1386"/>
                </a:lnTo>
                <a:lnTo>
                  <a:pt x="180" y="1398"/>
                </a:lnTo>
                <a:lnTo>
                  <a:pt x="189" y="1401"/>
                </a:lnTo>
                <a:lnTo>
                  <a:pt x="198" y="1410"/>
                </a:lnTo>
                <a:lnTo>
                  <a:pt x="207" y="1416"/>
                </a:lnTo>
                <a:lnTo>
                  <a:pt x="219" y="1422"/>
                </a:lnTo>
                <a:lnTo>
                  <a:pt x="225" y="1431"/>
                </a:lnTo>
                <a:lnTo>
                  <a:pt x="234" y="1434"/>
                </a:lnTo>
                <a:lnTo>
                  <a:pt x="240" y="1443"/>
                </a:lnTo>
                <a:lnTo>
                  <a:pt x="249" y="1446"/>
                </a:lnTo>
                <a:lnTo>
                  <a:pt x="270" y="1455"/>
                </a:lnTo>
                <a:lnTo>
                  <a:pt x="279" y="1461"/>
                </a:lnTo>
                <a:lnTo>
                  <a:pt x="327" y="1500"/>
                </a:lnTo>
                <a:lnTo>
                  <a:pt x="336" y="1503"/>
                </a:lnTo>
                <a:lnTo>
                  <a:pt x="345" y="1509"/>
                </a:lnTo>
                <a:lnTo>
                  <a:pt x="354" y="1515"/>
                </a:lnTo>
                <a:lnTo>
                  <a:pt x="363" y="1524"/>
                </a:lnTo>
                <a:lnTo>
                  <a:pt x="375" y="1533"/>
                </a:lnTo>
                <a:lnTo>
                  <a:pt x="384" y="1539"/>
                </a:lnTo>
                <a:lnTo>
                  <a:pt x="396" y="1542"/>
                </a:lnTo>
                <a:lnTo>
                  <a:pt x="408" y="1551"/>
                </a:lnTo>
                <a:lnTo>
                  <a:pt x="420" y="1554"/>
                </a:lnTo>
                <a:lnTo>
                  <a:pt x="474" y="1587"/>
                </a:lnTo>
                <a:lnTo>
                  <a:pt x="492" y="1596"/>
                </a:lnTo>
                <a:lnTo>
                  <a:pt x="528" y="1605"/>
                </a:lnTo>
                <a:lnTo>
                  <a:pt x="588" y="1623"/>
                </a:lnTo>
                <a:lnTo>
                  <a:pt x="654" y="1641"/>
                </a:lnTo>
                <a:lnTo>
                  <a:pt x="708" y="1647"/>
                </a:lnTo>
                <a:lnTo>
                  <a:pt x="738" y="1647"/>
                </a:lnTo>
                <a:lnTo>
                  <a:pt x="762" y="1647"/>
                </a:lnTo>
                <a:lnTo>
                  <a:pt x="786" y="1650"/>
                </a:lnTo>
                <a:lnTo>
                  <a:pt x="807" y="1653"/>
                </a:lnTo>
                <a:lnTo>
                  <a:pt x="819" y="1656"/>
                </a:lnTo>
                <a:lnTo>
                  <a:pt x="828" y="1656"/>
                </a:lnTo>
                <a:lnTo>
                  <a:pt x="864" y="1656"/>
                </a:lnTo>
                <a:lnTo>
                  <a:pt x="882" y="1656"/>
                </a:lnTo>
                <a:lnTo>
                  <a:pt x="906" y="1659"/>
                </a:lnTo>
                <a:lnTo>
                  <a:pt x="936" y="1659"/>
                </a:lnTo>
                <a:lnTo>
                  <a:pt x="945" y="1659"/>
                </a:lnTo>
                <a:lnTo>
                  <a:pt x="969" y="1659"/>
                </a:lnTo>
                <a:lnTo>
                  <a:pt x="999" y="1659"/>
                </a:lnTo>
                <a:lnTo>
                  <a:pt x="1008" y="1659"/>
                </a:lnTo>
                <a:lnTo>
                  <a:pt x="1020" y="1659"/>
                </a:lnTo>
                <a:lnTo>
                  <a:pt x="1038" y="1659"/>
                </a:lnTo>
                <a:lnTo>
                  <a:pt x="1047" y="1659"/>
                </a:lnTo>
                <a:lnTo>
                  <a:pt x="1074" y="1659"/>
                </a:lnTo>
                <a:lnTo>
                  <a:pt x="1092" y="1659"/>
                </a:lnTo>
                <a:lnTo>
                  <a:pt x="1110" y="1656"/>
                </a:lnTo>
                <a:lnTo>
                  <a:pt x="1119" y="1656"/>
                </a:lnTo>
                <a:lnTo>
                  <a:pt x="1143" y="1650"/>
                </a:lnTo>
                <a:lnTo>
                  <a:pt x="1167" y="1650"/>
                </a:lnTo>
                <a:lnTo>
                  <a:pt x="1185" y="1647"/>
                </a:lnTo>
                <a:lnTo>
                  <a:pt x="1206" y="1647"/>
                </a:lnTo>
                <a:lnTo>
                  <a:pt x="1227" y="1644"/>
                </a:lnTo>
                <a:lnTo>
                  <a:pt x="1248" y="1641"/>
                </a:lnTo>
                <a:lnTo>
                  <a:pt x="1282" y="1638"/>
                </a:lnTo>
                <a:lnTo>
                  <a:pt x="1314" y="1630"/>
                </a:lnTo>
                <a:lnTo>
                  <a:pt x="1352" y="1624"/>
                </a:lnTo>
                <a:lnTo>
                  <a:pt x="1382" y="1618"/>
                </a:lnTo>
                <a:lnTo>
                  <a:pt x="1413" y="1605"/>
                </a:lnTo>
                <a:lnTo>
                  <a:pt x="1425" y="1599"/>
                </a:lnTo>
                <a:lnTo>
                  <a:pt x="1446" y="1590"/>
                </a:lnTo>
                <a:lnTo>
                  <a:pt x="1476" y="1569"/>
                </a:lnTo>
                <a:lnTo>
                  <a:pt x="1504" y="1556"/>
                </a:lnTo>
                <a:lnTo>
                  <a:pt x="1534" y="1532"/>
                </a:lnTo>
                <a:lnTo>
                  <a:pt x="1562" y="1510"/>
                </a:lnTo>
                <a:lnTo>
                  <a:pt x="1592" y="1484"/>
                </a:lnTo>
                <a:lnTo>
                  <a:pt x="1614" y="1464"/>
                </a:lnTo>
                <a:lnTo>
                  <a:pt x="1646" y="1432"/>
                </a:lnTo>
                <a:lnTo>
                  <a:pt x="1670" y="1406"/>
                </a:lnTo>
                <a:lnTo>
                  <a:pt x="1694" y="1380"/>
                </a:lnTo>
                <a:lnTo>
                  <a:pt x="1710" y="1356"/>
                </a:lnTo>
                <a:lnTo>
                  <a:pt x="1716" y="1347"/>
                </a:lnTo>
                <a:lnTo>
                  <a:pt x="1725" y="1335"/>
                </a:lnTo>
                <a:lnTo>
                  <a:pt x="1734" y="1326"/>
                </a:lnTo>
                <a:lnTo>
                  <a:pt x="1752" y="1302"/>
                </a:lnTo>
                <a:lnTo>
                  <a:pt x="1773" y="1266"/>
                </a:lnTo>
                <a:lnTo>
                  <a:pt x="1782" y="1254"/>
                </a:lnTo>
                <a:lnTo>
                  <a:pt x="1788" y="1245"/>
                </a:lnTo>
                <a:lnTo>
                  <a:pt x="1794" y="1236"/>
                </a:lnTo>
                <a:lnTo>
                  <a:pt x="1809" y="1206"/>
                </a:lnTo>
                <a:lnTo>
                  <a:pt x="1827" y="1170"/>
                </a:lnTo>
                <a:lnTo>
                  <a:pt x="1839" y="1134"/>
                </a:lnTo>
                <a:lnTo>
                  <a:pt x="1848" y="1102"/>
                </a:lnTo>
                <a:lnTo>
                  <a:pt x="1852" y="1076"/>
                </a:lnTo>
                <a:lnTo>
                  <a:pt x="1858" y="1036"/>
                </a:lnTo>
                <a:lnTo>
                  <a:pt x="1857" y="996"/>
                </a:lnTo>
                <a:lnTo>
                  <a:pt x="1857" y="969"/>
                </a:lnTo>
                <a:lnTo>
                  <a:pt x="1857" y="951"/>
                </a:lnTo>
                <a:lnTo>
                  <a:pt x="1858" y="924"/>
                </a:lnTo>
                <a:lnTo>
                  <a:pt x="1854" y="897"/>
                </a:lnTo>
                <a:lnTo>
                  <a:pt x="1848" y="864"/>
                </a:lnTo>
                <a:lnTo>
                  <a:pt x="1836" y="838"/>
                </a:lnTo>
                <a:lnTo>
                  <a:pt x="1822" y="810"/>
                </a:lnTo>
                <a:lnTo>
                  <a:pt x="1806" y="782"/>
                </a:lnTo>
                <a:lnTo>
                  <a:pt x="1794" y="760"/>
                </a:lnTo>
                <a:lnTo>
                  <a:pt x="1770" y="728"/>
                </a:lnTo>
                <a:lnTo>
                  <a:pt x="1749" y="696"/>
                </a:lnTo>
                <a:lnTo>
                  <a:pt x="1740" y="681"/>
                </a:lnTo>
                <a:lnTo>
                  <a:pt x="1728" y="669"/>
                </a:lnTo>
                <a:lnTo>
                  <a:pt x="1719" y="651"/>
                </a:lnTo>
                <a:lnTo>
                  <a:pt x="1704" y="630"/>
                </a:lnTo>
                <a:lnTo>
                  <a:pt x="1692" y="615"/>
                </a:lnTo>
                <a:lnTo>
                  <a:pt x="1686" y="606"/>
                </a:lnTo>
                <a:lnTo>
                  <a:pt x="1650" y="576"/>
                </a:lnTo>
                <a:lnTo>
                  <a:pt x="1605" y="549"/>
                </a:lnTo>
                <a:lnTo>
                  <a:pt x="1572" y="534"/>
                </a:lnTo>
                <a:lnTo>
                  <a:pt x="1520" y="506"/>
                </a:lnTo>
                <a:lnTo>
                  <a:pt x="1462" y="476"/>
                </a:lnTo>
                <a:lnTo>
                  <a:pt x="1420" y="458"/>
                </a:lnTo>
                <a:lnTo>
                  <a:pt x="1396" y="446"/>
                </a:lnTo>
                <a:lnTo>
                  <a:pt x="1370" y="430"/>
                </a:lnTo>
                <a:lnTo>
                  <a:pt x="1347" y="414"/>
                </a:lnTo>
                <a:lnTo>
                  <a:pt x="1335" y="405"/>
                </a:lnTo>
                <a:lnTo>
                  <a:pt x="1314" y="394"/>
                </a:lnTo>
                <a:lnTo>
                  <a:pt x="1296" y="375"/>
                </a:lnTo>
                <a:lnTo>
                  <a:pt x="1275" y="354"/>
                </a:lnTo>
                <a:lnTo>
                  <a:pt x="1254" y="327"/>
                </a:lnTo>
                <a:lnTo>
                  <a:pt x="1248" y="309"/>
                </a:lnTo>
                <a:lnTo>
                  <a:pt x="1242" y="291"/>
                </a:lnTo>
                <a:lnTo>
                  <a:pt x="1233" y="270"/>
                </a:lnTo>
                <a:lnTo>
                  <a:pt x="1224" y="256"/>
                </a:lnTo>
                <a:lnTo>
                  <a:pt x="1212" y="237"/>
                </a:lnTo>
                <a:lnTo>
                  <a:pt x="1206" y="216"/>
                </a:lnTo>
                <a:lnTo>
                  <a:pt x="1194" y="192"/>
                </a:lnTo>
                <a:lnTo>
                  <a:pt x="1191" y="174"/>
                </a:lnTo>
                <a:lnTo>
                  <a:pt x="1182" y="162"/>
                </a:lnTo>
                <a:lnTo>
                  <a:pt x="1179" y="153"/>
                </a:lnTo>
                <a:lnTo>
                  <a:pt x="1173" y="129"/>
                </a:lnTo>
                <a:lnTo>
                  <a:pt x="1167" y="117"/>
                </a:lnTo>
                <a:lnTo>
                  <a:pt x="1164" y="105"/>
                </a:lnTo>
                <a:lnTo>
                  <a:pt x="1158" y="93"/>
                </a:lnTo>
                <a:lnTo>
                  <a:pt x="1155" y="84"/>
                </a:lnTo>
                <a:lnTo>
                  <a:pt x="1152" y="75"/>
                </a:lnTo>
                <a:lnTo>
                  <a:pt x="1149" y="57"/>
                </a:lnTo>
                <a:lnTo>
                  <a:pt x="1143" y="48"/>
                </a:lnTo>
                <a:lnTo>
                  <a:pt x="1140" y="36"/>
                </a:lnTo>
                <a:lnTo>
                  <a:pt x="1134" y="24"/>
                </a:lnTo>
                <a:lnTo>
                  <a:pt x="1125" y="15"/>
                </a:lnTo>
                <a:lnTo>
                  <a:pt x="1116" y="9"/>
                </a:lnTo>
                <a:lnTo>
                  <a:pt x="1080" y="9"/>
                </a:lnTo>
                <a:lnTo>
                  <a:pt x="1038" y="12"/>
                </a:lnTo>
                <a:lnTo>
                  <a:pt x="1002" y="12"/>
                </a:lnTo>
                <a:lnTo>
                  <a:pt x="993" y="12"/>
                </a:lnTo>
                <a:lnTo>
                  <a:pt x="984" y="12"/>
                </a:lnTo>
                <a:lnTo>
                  <a:pt x="972" y="15"/>
                </a:lnTo>
                <a:lnTo>
                  <a:pt x="960" y="15"/>
                </a:lnTo>
                <a:lnTo>
                  <a:pt x="942" y="15"/>
                </a:lnTo>
                <a:lnTo>
                  <a:pt x="924" y="15"/>
                </a:lnTo>
                <a:lnTo>
                  <a:pt x="900" y="15"/>
                </a:lnTo>
                <a:lnTo>
                  <a:pt x="888" y="12"/>
                </a:lnTo>
                <a:lnTo>
                  <a:pt x="879" y="9"/>
                </a:lnTo>
                <a:lnTo>
                  <a:pt x="867" y="9"/>
                </a:lnTo>
                <a:lnTo>
                  <a:pt x="858" y="9"/>
                </a:lnTo>
                <a:lnTo>
                  <a:pt x="846" y="6"/>
                </a:lnTo>
                <a:lnTo>
                  <a:pt x="837" y="6"/>
                </a:lnTo>
                <a:lnTo>
                  <a:pt x="819" y="3"/>
                </a:lnTo>
                <a:lnTo>
                  <a:pt x="795" y="0"/>
                </a:lnTo>
                <a:lnTo>
                  <a:pt x="771" y="0"/>
                </a:lnTo>
                <a:lnTo>
                  <a:pt x="762" y="0"/>
                </a:lnTo>
                <a:lnTo>
                  <a:pt x="744" y="9"/>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23" name="Oval 4" descr="10%">
            <a:extLst>
              <a:ext uri="{FF2B5EF4-FFF2-40B4-BE49-F238E27FC236}">
                <a16:creationId xmlns:a16="http://schemas.microsoft.com/office/drawing/2014/main" id="{B1F5D18B-E284-3146-80E1-F2D69EBD52E5}"/>
              </a:ext>
            </a:extLst>
          </p:cNvPr>
          <p:cNvSpPr>
            <a:spLocks noChangeArrowheads="1"/>
          </p:cNvSpPr>
          <p:nvPr/>
        </p:nvSpPr>
        <p:spPr bwMode="auto">
          <a:xfrm>
            <a:off x="4514850" y="2478088"/>
            <a:ext cx="520700" cy="144462"/>
          </a:xfrm>
          <a:prstGeom prst="ellipse">
            <a:avLst/>
          </a:prstGeom>
          <a:blipFill dpi="0" rotWithShape="0">
            <a:blip r:embed="rId3"/>
            <a:srcRect/>
            <a:tile tx="0" ty="0" sx="100000" sy="100000" flip="none" algn="tl"/>
          </a:blip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56324" name="Arc 5">
            <a:extLst>
              <a:ext uri="{FF2B5EF4-FFF2-40B4-BE49-F238E27FC236}">
                <a16:creationId xmlns:a16="http://schemas.microsoft.com/office/drawing/2014/main" id="{A758C4B0-CA88-984A-837A-9EB3A56067C6}"/>
              </a:ext>
            </a:extLst>
          </p:cNvPr>
          <p:cNvSpPr>
            <a:spLocks/>
          </p:cNvSpPr>
          <p:nvPr/>
        </p:nvSpPr>
        <p:spPr bwMode="auto">
          <a:xfrm rot="-3000000">
            <a:off x="4183857" y="3405982"/>
            <a:ext cx="1417637" cy="1200150"/>
          </a:xfrm>
          <a:custGeom>
            <a:avLst/>
            <a:gdLst>
              <a:gd name="T0" fmla="*/ 2147483646 w 21624"/>
              <a:gd name="T1" fmla="*/ 0 h 21600"/>
              <a:gd name="T2" fmla="*/ 0 w 21624"/>
              <a:gd name="T3" fmla="*/ 2147483646 h 21600"/>
              <a:gd name="T4" fmla="*/ 2147483646 w 21624"/>
              <a:gd name="T5" fmla="*/ 0 h 21600"/>
              <a:gd name="T6" fmla="*/ 0 60000 65536"/>
              <a:gd name="T7" fmla="*/ 0 60000 65536"/>
              <a:gd name="T8" fmla="*/ 0 60000 65536"/>
              <a:gd name="T9" fmla="*/ 0 w 21624"/>
              <a:gd name="T10" fmla="*/ 0 h 21600"/>
              <a:gd name="T11" fmla="*/ 21624 w 21624"/>
              <a:gd name="T12" fmla="*/ 21600 h 21600"/>
            </a:gdLst>
            <a:ahLst/>
            <a:cxnLst>
              <a:cxn ang="T6">
                <a:pos x="T0" y="T1"/>
              </a:cxn>
              <a:cxn ang="T7">
                <a:pos x="T2" y="T3"/>
              </a:cxn>
              <a:cxn ang="T8">
                <a:pos x="T4" y="T5"/>
              </a:cxn>
            </a:cxnLst>
            <a:rect l="T9" t="T10" r="T11" b="T12"/>
            <a:pathLst>
              <a:path w="21624" h="21600" fill="none" extrusionOk="0">
                <a:moveTo>
                  <a:pt x="21624" y="0"/>
                </a:moveTo>
                <a:cubicBezTo>
                  <a:pt x="21624" y="11929"/>
                  <a:pt x="11953" y="21600"/>
                  <a:pt x="24" y="21600"/>
                </a:cubicBezTo>
                <a:cubicBezTo>
                  <a:pt x="16" y="21600"/>
                  <a:pt x="8" y="21599"/>
                  <a:pt x="0" y="21599"/>
                </a:cubicBezTo>
              </a:path>
              <a:path w="21624" h="21600" stroke="0" extrusionOk="0">
                <a:moveTo>
                  <a:pt x="21624" y="0"/>
                </a:moveTo>
                <a:cubicBezTo>
                  <a:pt x="21624" y="11929"/>
                  <a:pt x="11953" y="21600"/>
                  <a:pt x="24" y="21600"/>
                </a:cubicBezTo>
                <a:cubicBezTo>
                  <a:pt x="16" y="21600"/>
                  <a:pt x="8" y="21599"/>
                  <a:pt x="0" y="21599"/>
                </a:cubicBezTo>
                <a:lnTo>
                  <a:pt x="24" y="0"/>
                </a:lnTo>
                <a:lnTo>
                  <a:pt x="21624"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25" name="Arc 6">
            <a:extLst>
              <a:ext uri="{FF2B5EF4-FFF2-40B4-BE49-F238E27FC236}">
                <a16:creationId xmlns:a16="http://schemas.microsoft.com/office/drawing/2014/main" id="{BCCE346F-51BA-AB43-9032-975028456DB4}"/>
              </a:ext>
            </a:extLst>
          </p:cNvPr>
          <p:cNvSpPr>
            <a:spLocks/>
          </p:cNvSpPr>
          <p:nvPr/>
        </p:nvSpPr>
        <p:spPr bwMode="auto">
          <a:xfrm rot="-2400000">
            <a:off x="4922839" y="3548064"/>
            <a:ext cx="892175" cy="1241425"/>
          </a:xfrm>
          <a:custGeom>
            <a:avLst/>
            <a:gdLst>
              <a:gd name="T0" fmla="*/ 2147483646 w 21600"/>
              <a:gd name="T1" fmla="*/ 0 h 21600"/>
              <a:gd name="T2" fmla="*/ 0 w 21600"/>
              <a:gd name="T3" fmla="*/ 214748364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26" name="Arc 7">
            <a:extLst>
              <a:ext uri="{FF2B5EF4-FFF2-40B4-BE49-F238E27FC236}">
                <a16:creationId xmlns:a16="http://schemas.microsoft.com/office/drawing/2014/main" id="{7FC387F7-1B31-3645-8FEA-592F54F36D41}"/>
              </a:ext>
            </a:extLst>
          </p:cNvPr>
          <p:cNvSpPr>
            <a:spLocks/>
          </p:cNvSpPr>
          <p:nvPr/>
        </p:nvSpPr>
        <p:spPr bwMode="auto">
          <a:xfrm rot="2400000">
            <a:off x="3852864" y="3251200"/>
            <a:ext cx="827087" cy="1398588"/>
          </a:xfrm>
          <a:custGeom>
            <a:avLst/>
            <a:gdLst>
              <a:gd name="T0" fmla="*/ 2147483646 w 21600"/>
              <a:gd name="T1" fmla="*/ 2147483646 h 21625"/>
              <a:gd name="T2" fmla="*/ 0 w 21600"/>
              <a:gd name="T3" fmla="*/ 0 h 21625"/>
              <a:gd name="T4" fmla="*/ 2147483646 w 21600"/>
              <a:gd name="T5" fmla="*/ 2147483646 h 21625"/>
              <a:gd name="T6" fmla="*/ 0 60000 65536"/>
              <a:gd name="T7" fmla="*/ 0 60000 65536"/>
              <a:gd name="T8" fmla="*/ 0 60000 65536"/>
              <a:gd name="T9" fmla="*/ 0 w 21600"/>
              <a:gd name="T10" fmla="*/ 0 h 21625"/>
              <a:gd name="T11" fmla="*/ 21600 w 21600"/>
              <a:gd name="T12" fmla="*/ 21625 h 21625"/>
            </a:gdLst>
            <a:ahLst/>
            <a:cxnLst>
              <a:cxn ang="T6">
                <a:pos x="T0" y="T1"/>
              </a:cxn>
              <a:cxn ang="T7">
                <a:pos x="T2" y="T3"/>
              </a:cxn>
              <a:cxn ang="T8">
                <a:pos x="T4" y="T5"/>
              </a:cxn>
            </a:cxnLst>
            <a:rect l="T9" t="T10" r="T11" b="T12"/>
            <a:pathLst>
              <a:path w="21600" h="21625" fill="none" extrusionOk="0">
                <a:moveTo>
                  <a:pt x="21600" y="21625"/>
                </a:moveTo>
                <a:cubicBezTo>
                  <a:pt x="9670" y="21625"/>
                  <a:pt x="0" y="11954"/>
                  <a:pt x="0" y="25"/>
                </a:cubicBezTo>
                <a:cubicBezTo>
                  <a:pt x="-1" y="16"/>
                  <a:pt x="0" y="8"/>
                  <a:pt x="0" y="0"/>
                </a:cubicBezTo>
              </a:path>
              <a:path w="21600" h="21625" stroke="0" extrusionOk="0">
                <a:moveTo>
                  <a:pt x="21600" y="21625"/>
                </a:moveTo>
                <a:cubicBezTo>
                  <a:pt x="9670" y="21625"/>
                  <a:pt x="0" y="11954"/>
                  <a:pt x="0" y="25"/>
                </a:cubicBezTo>
                <a:cubicBezTo>
                  <a:pt x="-1" y="16"/>
                  <a:pt x="0" y="8"/>
                  <a:pt x="0" y="0"/>
                </a:cubicBezTo>
                <a:lnTo>
                  <a:pt x="21600" y="25"/>
                </a:lnTo>
                <a:lnTo>
                  <a:pt x="21600" y="21625"/>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27" name="Arc 8">
            <a:extLst>
              <a:ext uri="{FF2B5EF4-FFF2-40B4-BE49-F238E27FC236}">
                <a16:creationId xmlns:a16="http://schemas.microsoft.com/office/drawing/2014/main" id="{668ECB3C-1AB3-6240-A121-0D1495C68FB9}"/>
              </a:ext>
            </a:extLst>
          </p:cNvPr>
          <p:cNvSpPr>
            <a:spLocks/>
          </p:cNvSpPr>
          <p:nvPr/>
        </p:nvSpPr>
        <p:spPr bwMode="auto">
          <a:xfrm rot="3000000">
            <a:off x="3937000" y="3481388"/>
            <a:ext cx="1322388" cy="1001712"/>
          </a:xfrm>
          <a:custGeom>
            <a:avLst/>
            <a:gdLst>
              <a:gd name="T0" fmla="*/ 2147483646 w 21600"/>
              <a:gd name="T1" fmla="*/ 2147483646 h 21630"/>
              <a:gd name="T2" fmla="*/ 0 w 21600"/>
              <a:gd name="T3" fmla="*/ 0 h 21630"/>
              <a:gd name="T4" fmla="*/ 2147483646 w 21600"/>
              <a:gd name="T5" fmla="*/ 2147483646 h 21630"/>
              <a:gd name="T6" fmla="*/ 0 60000 65536"/>
              <a:gd name="T7" fmla="*/ 0 60000 65536"/>
              <a:gd name="T8" fmla="*/ 0 60000 65536"/>
              <a:gd name="T9" fmla="*/ 0 w 21600"/>
              <a:gd name="T10" fmla="*/ 0 h 21630"/>
              <a:gd name="T11" fmla="*/ 21600 w 21600"/>
              <a:gd name="T12" fmla="*/ 21630 h 21630"/>
            </a:gdLst>
            <a:ahLst/>
            <a:cxnLst>
              <a:cxn ang="T6">
                <a:pos x="T0" y="T1"/>
              </a:cxn>
              <a:cxn ang="T7">
                <a:pos x="T2" y="T3"/>
              </a:cxn>
              <a:cxn ang="T8">
                <a:pos x="T4" y="T5"/>
              </a:cxn>
            </a:cxnLst>
            <a:rect l="T9" t="T10" r="T11" b="T12"/>
            <a:pathLst>
              <a:path w="21600" h="21630" fill="none" extrusionOk="0">
                <a:moveTo>
                  <a:pt x="21574" y="21629"/>
                </a:moveTo>
                <a:cubicBezTo>
                  <a:pt x="9654" y="21615"/>
                  <a:pt x="0" y="11949"/>
                  <a:pt x="0" y="30"/>
                </a:cubicBezTo>
                <a:cubicBezTo>
                  <a:pt x="-1" y="20"/>
                  <a:pt x="0" y="10"/>
                  <a:pt x="0" y="0"/>
                </a:cubicBezTo>
              </a:path>
              <a:path w="21600" h="21630" stroke="0" extrusionOk="0">
                <a:moveTo>
                  <a:pt x="21574" y="21629"/>
                </a:moveTo>
                <a:cubicBezTo>
                  <a:pt x="9654" y="21615"/>
                  <a:pt x="0" y="11949"/>
                  <a:pt x="0" y="30"/>
                </a:cubicBezTo>
                <a:cubicBezTo>
                  <a:pt x="-1" y="20"/>
                  <a:pt x="0" y="10"/>
                  <a:pt x="0" y="0"/>
                </a:cubicBezTo>
                <a:lnTo>
                  <a:pt x="21600" y="30"/>
                </a:lnTo>
                <a:lnTo>
                  <a:pt x="21574" y="21629"/>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28" name="AutoShape 9" descr="Large confetti">
            <a:extLst>
              <a:ext uri="{FF2B5EF4-FFF2-40B4-BE49-F238E27FC236}">
                <a16:creationId xmlns:a16="http://schemas.microsoft.com/office/drawing/2014/main" id="{868D7923-B229-2749-ADC6-BC146B1FF3F2}"/>
              </a:ext>
            </a:extLst>
          </p:cNvPr>
          <p:cNvSpPr>
            <a:spLocks noChangeArrowheads="1"/>
          </p:cNvSpPr>
          <p:nvPr/>
        </p:nvSpPr>
        <p:spPr bwMode="auto">
          <a:xfrm rot="-960000">
            <a:off x="5118101" y="3829051"/>
            <a:ext cx="766763" cy="633413"/>
          </a:xfrm>
          <a:prstGeom prst="parallelogram">
            <a:avLst>
              <a:gd name="adj" fmla="val 30258"/>
            </a:avLst>
          </a:prstGeom>
          <a:blipFill dpi="0" rotWithShape="0">
            <a:blip r:embed="rId4"/>
            <a:srcRect/>
            <a:tile tx="0" ty="0" sx="100000" sy="100000" flip="none" algn="tl"/>
          </a:blip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56329" name="Freeform 10">
            <a:extLst>
              <a:ext uri="{FF2B5EF4-FFF2-40B4-BE49-F238E27FC236}">
                <a16:creationId xmlns:a16="http://schemas.microsoft.com/office/drawing/2014/main" id="{6C20BDC6-AC17-894E-842B-1F4ABD058F8C}"/>
              </a:ext>
            </a:extLst>
          </p:cNvPr>
          <p:cNvSpPr>
            <a:spLocks/>
          </p:cNvSpPr>
          <p:nvPr/>
        </p:nvSpPr>
        <p:spPr bwMode="auto">
          <a:xfrm>
            <a:off x="5245100" y="3729039"/>
            <a:ext cx="547688" cy="815975"/>
          </a:xfrm>
          <a:custGeom>
            <a:avLst/>
            <a:gdLst>
              <a:gd name="T0" fmla="*/ 2147483646 w 388"/>
              <a:gd name="T1" fmla="*/ 0 h 514"/>
              <a:gd name="T2" fmla="*/ 2147483646 w 388"/>
              <a:gd name="T3" fmla="*/ 2147483646 h 514"/>
              <a:gd name="T4" fmla="*/ 0 w 388"/>
              <a:gd name="T5" fmla="*/ 2147483646 h 514"/>
              <a:gd name="T6" fmla="*/ 0 60000 65536"/>
              <a:gd name="T7" fmla="*/ 0 60000 65536"/>
              <a:gd name="T8" fmla="*/ 0 60000 65536"/>
              <a:gd name="T9" fmla="*/ 0 w 388"/>
              <a:gd name="T10" fmla="*/ 0 h 514"/>
              <a:gd name="T11" fmla="*/ 388 w 388"/>
              <a:gd name="T12" fmla="*/ 514 h 514"/>
            </a:gdLst>
            <a:ahLst/>
            <a:cxnLst>
              <a:cxn ang="T6">
                <a:pos x="T0" y="T1"/>
              </a:cxn>
              <a:cxn ang="T7">
                <a:pos x="T2" y="T3"/>
              </a:cxn>
              <a:cxn ang="T8">
                <a:pos x="T4" y="T5"/>
              </a:cxn>
            </a:cxnLst>
            <a:rect l="T9" t="T10" r="T11" b="T12"/>
            <a:pathLst>
              <a:path w="388" h="514">
                <a:moveTo>
                  <a:pt x="387" y="0"/>
                </a:moveTo>
                <a:lnTo>
                  <a:pt x="371" y="425"/>
                </a:lnTo>
                <a:lnTo>
                  <a:pt x="0" y="513"/>
                </a:lnTo>
              </a:path>
            </a:pathLst>
          </a:custGeom>
          <a:noFill/>
          <a:ln w="508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6330" name="Group 13">
            <a:extLst>
              <a:ext uri="{FF2B5EF4-FFF2-40B4-BE49-F238E27FC236}">
                <a16:creationId xmlns:a16="http://schemas.microsoft.com/office/drawing/2014/main" id="{F550E55E-DF5D-0246-BCDD-C51E4966FB56}"/>
              </a:ext>
            </a:extLst>
          </p:cNvPr>
          <p:cNvGrpSpPr>
            <a:grpSpLocks/>
          </p:cNvGrpSpPr>
          <p:nvPr/>
        </p:nvGrpSpPr>
        <p:grpSpPr bwMode="auto">
          <a:xfrm>
            <a:off x="7034214" y="2590801"/>
            <a:ext cx="1069975" cy="796925"/>
            <a:chOff x="3905" y="1632"/>
            <a:chExt cx="758" cy="502"/>
          </a:xfrm>
        </p:grpSpPr>
        <p:sp>
          <p:nvSpPr>
            <p:cNvPr id="56338" name="Freeform 11">
              <a:extLst>
                <a:ext uri="{FF2B5EF4-FFF2-40B4-BE49-F238E27FC236}">
                  <a16:creationId xmlns:a16="http://schemas.microsoft.com/office/drawing/2014/main" id="{6EAE65C1-1616-7C4E-B748-774B6B2DD862}"/>
                </a:ext>
              </a:extLst>
            </p:cNvPr>
            <p:cNvSpPr>
              <a:spLocks/>
            </p:cNvSpPr>
            <p:nvPr/>
          </p:nvSpPr>
          <p:spPr bwMode="auto">
            <a:xfrm>
              <a:off x="3906" y="1665"/>
              <a:ext cx="757" cy="469"/>
            </a:xfrm>
            <a:custGeom>
              <a:avLst/>
              <a:gdLst>
                <a:gd name="T0" fmla="*/ 756 w 757"/>
                <a:gd name="T1" fmla="*/ 0 h 469"/>
                <a:gd name="T2" fmla="*/ 576 w 757"/>
                <a:gd name="T3" fmla="*/ 387 h 469"/>
                <a:gd name="T4" fmla="*/ 0 w 757"/>
                <a:gd name="T5" fmla="*/ 468 h 469"/>
                <a:gd name="T6" fmla="*/ 225 w 757"/>
                <a:gd name="T7" fmla="*/ 45 h 469"/>
                <a:gd name="T8" fmla="*/ 756 w 757"/>
                <a:gd name="T9" fmla="*/ 0 h 469"/>
                <a:gd name="T10" fmla="*/ 0 60000 65536"/>
                <a:gd name="T11" fmla="*/ 0 60000 65536"/>
                <a:gd name="T12" fmla="*/ 0 60000 65536"/>
                <a:gd name="T13" fmla="*/ 0 60000 65536"/>
                <a:gd name="T14" fmla="*/ 0 60000 65536"/>
                <a:gd name="T15" fmla="*/ 0 w 757"/>
                <a:gd name="T16" fmla="*/ 0 h 469"/>
                <a:gd name="T17" fmla="*/ 757 w 757"/>
                <a:gd name="T18" fmla="*/ 469 h 469"/>
              </a:gdLst>
              <a:ahLst/>
              <a:cxnLst>
                <a:cxn ang="T10">
                  <a:pos x="T0" y="T1"/>
                </a:cxn>
                <a:cxn ang="T11">
                  <a:pos x="T2" y="T3"/>
                </a:cxn>
                <a:cxn ang="T12">
                  <a:pos x="T4" y="T5"/>
                </a:cxn>
                <a:cxn ang="T13">
                  <a:pos x="T6" y="T7"/>
                </a:cxn>
                <a:cxn ang="T14">
                  <a:pos x="T8" y="T9"/>
                </a:cxn>
              </a:cxnLst>
              <a:rect l="T15" t="T16" r="T17" b="T18"/>
              <a:pathLst>
                <a:path w="757" h="469">
                  <a:moveTo>
                    <a:pt x="756" y="0"/>
                  </a:moveTo>
                  <a:lnTo>
                    <a:pt x="576" y="387"/>
                  </a:lnTo>
                  <a:lnTo>
                    <a:pt x="0" y="468"/>
                  </a:lnTo>
                  <a:lnTo>
                    <a:pt x="225" y="45"/>
                  </a:lnTo>
                  <a:lnTo>
                    <a:pt x="756" y="0"/>
                  </a:lnTo>
                </a:path>
              </a:pathLst>
            </a:custGeom>
            <a:solidFill>
              <a:schemeClr val="tx2"/>
            </a:solidFill>
            <a:ln w="12700" cap="rnd" cmpd="sng">
              <a:solidFill>
                <a:schemeClr val="tx1"/>
              </a:solidFill>
              <a:prstDash val="solid"/>
              <a:round/>
              <a:headEnd type="none" w="med" len="med"/>
              <a:tailEnd type="none" w="med" len="med"/>
            </a:ln>
          </p:spPr>
          <p:txBody>
            <a:bodyPr/>
            <a:lstStyle/>
            <a:p>
              <a:endParaRPr lang="en-US"/>
            </a:p>
          </p:txBody>
        </p:sp>
        <p:sp>
          <p:nvSpPr>
            <p:cNvPr id="56339" name="AutoShape 12" descr="Large confetti">
              <a:extLst>
                <a:ext uri="{FF2B5EF4-FFF2-40B4-BE49-F238E27FC236}">
                  <a16:creationId xmlns:a16="http://schemas.microsoft.com/office/drawing/2014/main" id="{A4A62B8D-ED44-2045-A5B5-06882BF6D6A7}"/>
                </a:ext>
              </a:extLst>
            </p:cNvPr>
            <p:cNvSpPr>
              <a:spLocks noChangeArrowheads="1"/>
            </p:cNvSpPr>
            <p:nvPr/>
          </p:nvSpPr>
          <p:spPr bwMode="auto">
            <a:xfrm rot="360000">
              <a:off x="3905" y="1632"/>
              <a:ext cx="722" cy="401"/>
            </a:xfrm>
            <a:prstGeom prst="parallelogram">
              <a:avLst>
                <a:gd name="adj" fmla="val 45004"/>
              </a:avLst>
            </a:prstGeom>
            <a:blipFill dpi="0" rotWithShape="0">
              <a:blip r:embed="rId4"/>
              <a:srcRect/>
              <a:tile tx="0" ty="0" sx="100000" sy="100000" flip="none" algn="tl"/>
            </a:blip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grpSp>
      <p:sp>
        <p:nvSpPr>
          <p:cNvPr id="56331" name="Arc 14">
            <a:extLst>
              <a:ext uri="{FF2B5EF4-FFF2-40B4-BE49-F238E27FC236}">
                <a16:creationId xmlns:a16="http://schemas.microsoft.com/office/drawing/2014/main" id="{235F807D-D110-5F4A-BF96-4476B982A388}"/>
              </a:ext>
            </a:extLst>
          </p:cNvPr>
          <p:cNvSpPr>
            <a:spLocks/>
          </p:cNvSpPr>
          <p:nvPr/>
        </p:nvSpPr>
        <p:spPr bwMode="auto">
          <a:xfrm rot="1260000">
            <a:off x="5765800" y="3257551"/>
            <a:ext cx="1200150" cy="1050925"/>
          </a:xfrm>
          <a:custGeom>
            <a:avLst/>
            <a:gdLst>
              <a:gd name="T0" fmla="*/ 2147483646 w 21600"/>
              <a:gd name="T1" fmla="*/ 0 h 21600"/>
              <a:gd name="T2" fmla="*/ 0 w 21600"/>
              <a:gd name="T3" fmla="*/ 214748364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32" name="Rectangle 15">
            <a:extLst>
              <a:ext uri="{FF2B5EF4-FFF2-40B4-BE49-F238E27FC236}">
                <a16:creationId xmlns:a16="http://schemas.microsoft.com/office/drawing/2014/main" id="{75A47DAB-A02E-2F4B-B66A-BDD8A29A2AE5}"/>
              </a:ext>
            </a:extLst>
          </p:cNvPr>
          <p:cNvSpPr>
            <a:spLocks noChangeArrowheads="1"/>
          </p:cNvSpPr>
          <p:nvPr/>
        </p:nvSpPr>
        <p:spPr bwMode="auto">
          <a:xfrm>
            <a:off x="7767639" y="2081213"/>
            <a:ext cx="2502289"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400"/>
              <a:t>Peel off epithelium</a:t>
            </a:r>
          </a:p>
        </p:txBody>
      </p:sp>
      <p:sp>
        <p:nvSpPr>
          <p:cNvPr id="56333" name="Rectangle 16">
            <a:extLst>
              <a:ext uri="{FF2B5EF4-FFF2-40B4-BE49-F238E27FC236}">
                <a16:creationId xmlns:a16="http://schemas.microsoft.com/office/drawing/2014/main" id="{6C46A6A6-CA7B-9640-9862-4E2CEBBE03BC}"/>
              </a:ext>
            </a:extLst>
          </p:cNvPr>
          <p:cNvSpPr>
            <a:spLocks noChangeArrowheads="1"/>
          </p:cNvSpPr>
          <p:nvPr/>
        </p:nvSpPr>
        <p:spPr bwMode="auto">
          <a:xfrm>
            <a:off x="7245350" y="4564063"/>
            <a:ext cx="2997200" cy="1001712"/>
          </a:xfrm>
          <a:prstGeom prst="rect">
            <a:avLst/>
          </a:prstGeom>
          <a:solidFill>
            <a:srgbClr val="DADADA"/>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56334" name="Rectangle 17" descr="Large confetti">
            <a:extLst>
              <a:ext uri="{FF2B5EF4-FFF2-40B4-BE49-F238E27FC236}">
                <a16:creationId xmlns:a16="http://schemas.microsoft.com/office/drawing/2014/main" id="{B36ECDD3-658C-7848-A8F3-C43BF9EB2CBD}"/>
              </a:ext>
            </a:extLst>
          </p:cNvPr>
          <p:cNvSpPr>
            <a:spLocks noChangeArrowheads="1"/>
          </p:cNvSpPr>
          <p:nvPr/>
        </p:nvSpPr>
        <p:spPr bwMode="auto">
          <a:xfrm>
            <a:off x="8362950" y="4764089"/>
            <a:ext cx="800100" cy="573087"/>
          </a:xfrm>
          <a:prstGeom prst="rect">
            <a:avLst/>
          </a:prstGeom>
          <a:blipFill dpi="0" rotWithShape="0">
            <a:blip r:embed="rId4"/>
            <a:srcRect/>
            <a:tile tx="0" ty="0" sx="100000" sy="100000" flip="none" algn="tl"/>
          </a:blip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56335" name="Rectangle 18">
            <a:extLst>
              <a:ext uri="{FF2B5EF4-FFF2-40B4-BE49-F238E27FC236}">
                <a16:creationId xmlns:a16="http://schemas.microsoft.com/office/drawing/2014/main" id="{E986D7B4-46F3-B94E-BD1D-6B18E8EEC79B}"/>
              </a:ext>
            </a:extLst>
          </p:cNvPr>
          <p:cNvSpPr>
            <a:spLocks noChangeArrowheads="1"/>
          </p:cNvSpPr>
          <p:nvPr/>
        </p:nvSpPr>
        <p:spPr bwMode="auto">
          <a:xfrm>
            <a:off x="7615239" y="3910013"/>
            <a:ext cx="2694649"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400"/>
              <a:t>Stain with DiOC</a:t>
            </a:r>
            <a:r>
              <a:rPr lang="en-US" altLang="en-US" sz="2400" baseline="-25000"/>
              <a:t>6</a:t>
            </a:r>
            <a:r>
              <a:rPr lang="en-US" altLang="en-US" sz="2400"/>
              <a:t>(3)</a:t>
            </a:r>
          </a:p>
        </p:txBody>
      </p:sp>
      <p:sp>
        <p:nvSpPr>
          <p:cNvPr id="56336" name="Rectangle 19">
            <a:extLst>
              <a:ext uri="{FF2B5EF4-FFF2-40B4-BE49-F238E27FC236}">
                <a16:creationId xmlns:a16="http://schemas.microsoft.com/office/drawing/2014/main" id="{59701DE5-B790-1F4F-8FB5-1676A5B80A96}"/>
              </a:ext>
            </a:extLst>
          </p:cNvPr>
          <p:cNvSpPr>
            <a:spLocks noChangeArrowheads="1"/>
          </p:cNvSpPr>
          <p:nvPr/>
        </p:nvSpPr>
        <p:spPr bwMode="auto">
          <a:xfrm>
            <a:off x="7348538" y="5641976"/>
            <a:ext cx="3220434"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000"/>
              <a:t>ER and Mitochondria stained</a:t>
            </a:r>
          </a:p>
        </p:txBody>
      </p:sp>
      <p:sp>
        <p:nvSpPr>
          <p:cNvPr id="56337" name="Text Box 20">
            <a:extLst>
              <a:ext uri="{FF2B5EF4-FFF2-40B4-BE49-F238E27FC236}">
                <a16:creationId xmlns:a16="http://schemas.microsoft.com/office/drawing/2014/main" id="{80801D31-8B3D-8A46-BCE1-436B4F3598EC}"/>
              </a:ext>
            </a:extLst>
          </p:cNvPr>
          <p:cNvSpPr txBox="1">
            <a:spLocks noChangeArrowheads="1"/>
          </p:cNvSpPr>
          <p:nvPr/>
        </p:nvSpPr>
        <p:spPr bwMode="auto">
          <a:xfrm>
            <a:off x="3962400" y="5410200"/>
            <a:ext cx="2362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SzTx/>
              <a:buFontTx/>
              <a:buNone/>
            </a:pPr>
            <a:r>
              <a:rPr lang="en-US" altLang="en-US" sz="1400"/>
              <a:t>Modified from Pawley, “Handbook of Confocal Microscopy”, Plenum Press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A3E51C03-1304-8647-88C4-489F316F7B22}"/>
              </a:ext>
            </a:extLst>
          </p:cNvPr>
          <p:cNvSpPr>
            <a:spLocks noGrp="1" noChangeArrowheads="1"/>
          </p:cNvSpPr>
          <p:nvPr>
            <p:ph type="title"/>
          </p:nvPr>
        </p:nvSpPr>
        <p:spPr>
          <a:xfrm>
            <a:off x="2479675" y="381000"/>
            <a:ext cx="6908800" cy="1143000"/>
          </a:xfrm>
          <a:noFill/>
        </p:spPr>
        <p:txBody>
          <a:bodyPr/>
          <a:lstStyle/>
          <a:p>
            <a:r>
              <a:rPr lang="en-US" altLang="en-US">
                <a:ea typeface="ＭＳ Ｐゴシック" panose="020B0600070205080204" pitchFamily="34" charset="-128"/>
              </a:rPr>
              <a:t>Test images</a:t>
            </a:r>
          </a:p>
        </p:txBody>
      </p:sp>
      <p:sp>
        <p:nvSpPr>
          <p:cNvPr id="58370" name="Rectangle 3">
            <a:extLst>
              <a:ext uri="{FF2B5EF4-FFF2-40B4-BE49-F238E27FC236}">
                <a16:creationId xmlns:a16="http://schemas.microsoft.com/office/drawing/2014/main" id="{1E4C2CEB-E058-9C4F-BCAD-884AC0258398}"/>
              </a:ext>
            </a:extLst>
          </p:cNvPr>
          <p:cNvSpPr>
            <a:spLocks noChangeArrowheads="1"/>
          </p:cNvSpPr>
          <p:nvPr/>
        </p:nvSpPr>
        <p:spPr bwMode="auto">
          <a:xfrm>
            <a:off x="4400550" y="5561014"/>
            <a:ext cx="3811942" cy="73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400"/>
              <a:t>Onion Fluorescence Images</a:t>
            </a:r>
          </a:p>
          <a:p>
            <a:pPr>
              <a:spcBef>
                <a:spcPct val="0"/>
              </a:spcBef>
              <a:buSzTx/>
              <a:buFontTx/>
              <a:buNone/>
            </a:pPr>
            <a:r>
              <a:rPr lang="en-US" altLang="en-US" sz="1800"/>
              <a:t>Imaged on a Bio-Rad MRC 1024 scope</a:t>
            </a:r>
          </a:p>
        </p:txBody>
      </p:sp>
      <p:pic>
        <p:nvPicPr>
          <p:cNvPr id="58371" name="Picture 4">
            <a:extLst>
              <a:ext uri="{FF2B5EF4-FFF2-40B4-BE49-F238E27FC236}">
                <a16:creationId xmlns:a16="http://schemas.microsoft.com/office/drawing/2014/main" id="{09112CE8-C7D1-0645-B744-43F2DCD4AF9C}"/>
              </a:ext>
            </a:extLst>
          </p:cNvPr>
          <p:cNvPicPr>
            <a:picLocks noGrp="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317751" y="1835150"/>
            <a:ext cx="3014663" cy="3392488"/>
          </a:xfrm>
          <a:noFill/>
        </p:spPr>
      </p:pic>
      <p:pic>
        <p:nvPicPr>
          <p:cNvPr id="58372" name="Picture 5">
            <a:extLst>
              <a:ext uri="{FF2B5EF4-FFF2-40B4-BE49-F238E27FC236}">
                <a16:creationId xmlns:a16="http://schemas.microsoft.com/office/drawing/2014/main" id="{60E4E3F2-29B7-184A-ABDE-A9FCC03C2A5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2088" y="1833564"/>
            <a:ext cx="2989262"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B6FB942A-3CBD-AB4D-B2F6-58184B31EC82}"/>
              </a:ext>
            </a:extLst>
          </p:cNvPr>
          <p:cNvSpPr>
            <a:spLocks noGrp="1" noChangeArrowheads="1"/>
          </p:cNvSpPr>
          <p:nvPr>
            <p:ph type="title"/>
          </p:nvPr>
        </p:nvSpPr>
        <p:spPr>
          <a:xfrm>
            <a:off x="2247900" y="38100"/>
            <a:ext cx="7747000" cy="1143000"/>
          </a:xfrm>
        </p:spPr>
        <p:txBody>
          <a:bodyPr/>
          <a:lstStyle/>
          <a:p>
            <a:r>
              <a:rPr lang="en-US" altLang="en-US" sz="4000" dirty="0">
                <a:ea typeface="ＭＳ Ｐゴシック" panose="020B0600070205080204" pitchFamily="34" charset="-128"/>
              </a:rPr>
              <a:t>Easy test cell is cheek epithelial cell</a:t>
            </a:r>
          </a:p>
        </p:txBody>
      </p:sp>
      <p:sp>
        <p:nvSpPr>
          <p:cNvPr id="60418" name="Rectangle 3">
            <a:extLst>
              <a:ext uri="{FF2B5EF4-FFF2-40B4-BE49-F238E27FC236}">
                <a16:creationId xmlns:a16="http://schemas.microsoft.com/office/drawing/2014/main" id="{E70D93B7-94E5-CD48-BEC3-8027F6778179}"/>
              </a:ext>
            </a:extLst>
          </p:cNvPr>
          <p:cNvSpPr>
            <a:spLocks noGrp="1" noChangeArrowheads="1"/>
          </p:cNvSpPr>
          <p:nvPr>
            <p:ph type="body" idx="1"/>
          </p:nvPr>
        </p:nvSpPr>
        <p:spPr/>
        <p:txBody>
          <a:bodyPr/>
          <a:lstStyle/>
          <a:p>
            <a:endParaRPr lang="en-US" altLang="en-US">
              <a:ea typeface="ＭＳ Ｐゴシック" panose="020B0600070205080204" pitchFamily="34" charset="-128"/>
            </a:endParaRPr>
          </a:p>
        </p:txBody>
      </p:sp>
      <p:pic>
        <p:nvPicPr>
          <p:cNvPr id="60419" name="Picture 4" descr="MITO1">
            <a:extLst>
              <a:ext uri="{FF2B5EF4-FFF2-40B4-BE49-F238E27FC236}">
                <a16:creationId xmlns:a16="http://schemas.microsoft.com/office/drawing/2014/main" id="{741FAB3F-6F43-0941-B7CE-383D574936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447801"/>
            <a:ext cx="44196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5" descr="CHEEK2">
            <a:extLst>
              <a:ext uri="{FF2B5EF4-FFF2-40B4-BE49-F238E27FC236}">
                <a16:creationId xmlns:a16="http://schemas.microsoft.com/office/drawing/2014/main" id="{AD5FECB3-1F15-7C4E-9101-A5EF0C2784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1400" y="1447801"/>
            <a:ext cx="4394200" cy="411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EC8DC549-2949-F347-8226-049A7BBAF8ED}"/>
              </a:ext>
            </a:extLst>
          </p:cNvPr>
          <p:cNvSpPr>
            <a:spLocks noGrp="1" noChangeArrowheads="1"/>
          </p:cNvSpPr>
          <p:nvPr>
            <p:ph type="ctrTitle"/>
          </p:nvPr>
        </p:nvSpPr>
        <p:spPr>
          <a:xfrm>
            <a:off x="2420938" y="323850"/>
            <a:ext cx="7721600" cy="1143000"/>
          </a:xfrm>
          <a:noFill/>
        </p:spPr>
        <p:txBody>
          <a:bodyPr/>
          <a:lstStyle/>
          <a:p>
            <a:r>
              <a:rPr lang="en-US" altLang="en-US">
                <a:ea typeface="ＭＳ Ｐゴシック" panose="020B0600070205080204" pitchFamily="34" charset="-128"/>
              </a:rPr>
              <a:t>Characteristics of Fixatives</a:t>
            </a:r>
          </a:p>
        </p:txBody>
      </p:sp>
      <p:sp>
        <p:nvSpPr>
          <p:cNvPr id="7170" name="Rectangle 3">
            <a:extLst>
              <a:ext uri="{FF2B5EF4-FFF2-40B4-BE49-F238E27FC236}">
                <a16:creationId xmlns:a16="http://schemas.microsoft.com/office/drawing/2014/main" id="{2AF1C18E-1BCE-974E-8CE4-E5836982161B}"/>
              </a:ext>
            </a:extLst>
          </p:cNvPr>
          <p:cNvSpPr>
            <a:spLocks noGrp="1" noChangeArrowheads="1"/>
          </p:cNvSpPr>
          <p:nvPr>
            <p:ph type="subTitle" idx="1"/>
          </p:nvPr>
        </p:nvSpPr>
        <p:spPr>
          <a:xfrm>
            <a:off x="3421064" y="2419350"/>
            <a:ext cx="6365875" cy="1752600"/>
          </a:xfrm>
          <a:noFill/>
        </p:spPr>
        <p:txBody>
          <a:bodyPr/>
          <a:lstStyle/>
          <a:p>
            <a:pPr marL="342900" indent="-342900" algn="l">
              <a:buFontTx/>
              <a:buChar char="•"/>
            </a:pPr>
            <a:r>
              <a:rPr lang="en-US" altLang="en-US">
                <a:ea typeface="ＭＳ Ｐゴシック" panose="020B0600070205080204" pitchFamily="34" charset="-128"/>
              </a:rPr>
              <a:t>Chemical Fixatives</a:t>
            </a:r>
          </a:p>
          <a:p>
            <a:pPr marL="342900" indent="-342900" algn="l">
              <a:buFontTx/>
              <a:buChar char="•"/>
            </a:pPr>
            <a:r>
              <a:rPr lang="en-US" altLang="en-US">
                <a:ea typeface="ＭＳ Ｐゴシック" panose="020B0600070205080204" pitchFamily="34" charset="-128"/>
              </a:rPr>
              <a:t>Freeze Substitution</a:t>
            </a:r>
          </a:p>
          <a:p>
            <a:pPr marL="342900" indent="-342900" algn="l">
              <a:buFontTx/>
              <a:buChar char="•"/>
            </a:pPr>
            <a:r>
              <a:rPr lang="en-US" altLang="en-US">
                <a:ea typeface="ＭＳ Ｐゴシック" panose="020B0600070205080204" pitchFamily="34" charset="-128"/>
              </a:rPr>
              <a:t>Microwave Fixation</a:t>
            </a:r>
          </a:p>
        </p:txBody>
      </p:sp>
      <p:sp>
        <p:nvSpPr>
          <p:cNvPr id="7171" name="Text Box 4">
            <a:extLst>
              <a:ext uri="{FF2B5EF4-FFF2-40B4-BE49-F238E27FC236}">
                <a16:creationId xmlns:a16="http://schemas.microsoft.com/office/drawing/2014/main" id="{C043F749-5957-3542-A22D-04202886A3A9}"/>
              </a:ext>
            </a:extLst>
          </p:cNvPr>
          <p:cNvSpPr txBox="1">
            <a:spLocks noChangeArrowheads="1"/>
          </p:cNvSpPr>
          <p:nvPr/>
        </p:nvSpPr>
        <p:spPr bwMode="auto">
          <a:xfrm>
            <a:off x="1371600" y="4918076"/>
            <a:ext cx="86083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400" dirty="0"/>
              <a:t>Excellent techniques page</a:t>
            </a:r>
          </a:p>
          <a:p>
            <a:pPr>
              <a:spcBef>
                <a:spcPct val="0"/>
              </a:spcBef>
              <a:buSzTx/>
              <a:buFontTx/>
              <a:buNone/>
            </a:pPr>
            <a:r>
              <a:rPr lang="en-US" altLang="en-US" sz="2400" dirty="0"/>
              <a:t>http://</a:t>
            </a:r>
            <a:r>
              <a:rPr lang="en-US" altLang="en-US" sz="2400" dirty="0" err="1"/>
              <a:t>www.itg.uiuc.edu</a:t>
            </a:r>
            <a:r>
              <a:rPr lang="en-US" altLang="en-US" sz="2400" dirty="0"/>
              <a:t>/publications/</a:t>
            </a:r>
            <a:r>
              <a:rPr lang="en-US" altLang="en-US" sz="2400" dirty="0" err="1"/>
              <a:t>techreports</a:t>
            </a:r>
            <a:r>
              <a:rPr lang="en-US" altLang="en-US" sz="2400" dirty="0"/>
              <a:t>/99-006/</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641B421F-574E-A44A-BA34-F914F47708D4}"/>
              </a:ext>
            </a:extLst>
          </p:cNvPr>
          <p:cNvSpPr>
            <a:spLocks noGrp="1" noChangeArrowheads="1"/>
          </p:cNvSpPr>
          <p:nvPr>
            <p:ph type="title"/>
          </p:nvPr>
        </p:nvSpPr>
        <p:spPr>
          <a:xfrm>
            <a:off x="1524000" y="0"/>
            <a:ext cx="8915400" cy="914400"/>
          </a:xfrm>
        </p:spPr>
        <p:txBody>
          <a:bodyPr/>
          <a:lstStyle/>
          <a:p>
            <a:r>
              <a:rPr lang="en-US" altLang="en-US" sz="2800" b="1">
                <a:ea typeface="ＭＳ Ｐゴシック" panose="020B0600070205080204" pitchFamily="34" charset="-128"/>
              </a:rPr>
              <a:t>Practical methods for Reducing Photobleaching</a:t>
            </a:r>
          </a:p>
        </p:txBody>
      </p:sp>
      <p:sp>
        <p:nvSpPr>
          <p:cNvPr id="3" name="Content Placeholder 2">
            <a:extLst>
              <a:ext uri="{FF2B5EF4-FFF2-40B4-BE49-F238E27FC236}">
                <a16:creationId xmlns:a16="http://schemas.microsoft.com/office/drawing/2014/main" id="{17644837-C795-2942-AD86-FC22E333C5D5}"/>
              </a:ext>
            </a:extLst>
          </p:cNvPr>
          <p:cNvSpPr>
            <a:spLocks noGrp="1"/>
          </p:cNvSpPr>
          <p:nvPr>
            <p:ph idx="1"/>
          </p:nvPr>
        </p:nvSpPr>
        <p:spPr>
          <a:xfrm>
            <a:off x="381000" y="914400"/>
            <a:ext cx="11277600" cy="4114800"/>
          </a:xfrm>
        </p:spPr>
        <p:txBody>
          <a:bodyPr/>
          <a:lstStyle/>
          <a:p>
            <a:pPr marL="0" indent="0">
              <a:buNone/>
              <a:defRPr/>
            </a:pPr>
            <a:r>
              <a:rPr lang="en-US" sz="2400" dirty="0" err="1">
                <a:ea typeface="+mn-ea"/>
              </a:rPr>
              <a:t>Photobleaching</a:t>
            </a:r>
            <a:r>
              <a:rPr lang="en-US" sz="2400" dirty="0">
                <a:ea typeface="+mn-ea"/>
              </a:rPr>
              <a:t> is often generated by free radicals</a:t>
            </a:r>
          </a:p>
          <a:p>
            <a:pPr>
              <a:defRPr/>
            </a:pPr>
            <a:r>
              <a:rPr lang="en-US" sz="2400" dirty="0">
                <a:ea typeface="+mn-ea"/>
              </a:rPr>
              <a:t>Free radical scavengers can reduce the rate of </a:t>
            </a:r>
            <a:r>
              <a:rPr lang="en-US" sz="2400" dirty="0" err="1">
                <a:ea typeface="+mn-ea"/>
              </a:rPr>
              <a:t>photobleaching</a:t>
            </a:r>
            <a:r>
              <a:rPr lang="en-US" sz="2400" dirty="0">
                <a:ea typeface="+mn-ea"/>
              </a:rPr>
              <a:t> </a:t>
            </a:r>
          </a:p>
          <a:p>
            <a:pPr marL="0" indent="0">
              <a:buNone/>
              <a:defRPr/>
            </a:pPr>
            <a:r>
              <a:rPr lang="en-US" sz="2400" dirty="0">
                <a:ea typeface="+mn-ea"/>
              </a:rPr>
              <a:t>Scavengers include:</a:t>
            </a:r>
          </a:p>
          <a:p>
            <a:pPr>
              <a:defRPr/>
            </a:pPr>
            <a:r>
              <a:rPr lang="en-US" sz="2400" dirty="0">
                <a:ea typeface="+mn-ea"/>
              </a:rPr>
              <a:t> n-propyl </a:t>
            </a:r>
            <a:r>
              <a:rPr lang="en-US" sz="2400" dirty="0" err="1">
                <a:ea typeface="+mn-ea"/>
              </a:rPr>
              <a:t>gallate</a:t>
            </a:r>
            <a:endParaRPr lang="en-US" sz="2400" dirty="0">
              <a:ea typeface="+mn-ea"/>
            </a:endParaRPr>
          </a:p>
          <a:p>
            <a:pPr>
              <a:defRPr/>
            </a:pPr>
            <a:r>
              <a:rPr lang="en-US" sz="2400" dirty="0">
                <a:ea typeface="+mn-ea"/>
              </a:rPr>
              <a:t>p-</a:t>
            </a:r>
            <a:r>
              <a:rPr lang="en-US" sz="2400" dirty="0" err="1">
                <a:ea typeface="+mn-ea"/>
              </a:rPr>
              <a:t>phenylenediamine</a:t>
            </a:r>
            <a:endParaRPr lang="en-US" sz="2400" dirty="0">
              <a:ea typeface="+mn-ea"/>
            </a:endParaRPr>
          </a:p>
          <a:p>
            <a:pPr>
              <a:defRPr/>
            </a:pPr>
            <a:r>
              <a:rPr lang="en-US" sz="2400" dirty="0">
                <a:ea typeface="+mn-ea"/>
              </a:rPr>
              <a:t>DABCO (1,4-diazobicyclo-(2,2,2)-octane). </a:t>
            </a:r>
          </a:p>
          <a:p>
            <a:pPr marL="0" indent="0">
              <a:buNone/>
              <a:defRPr/>
            </a:pPr>
            <a:r>
              <a:rPr lang="en-US" sz="2400" dirty="0">
                <a:ea typeface="+mn-ea"/>
              </a:rPr>
              <a:t>For live cell works </a:t>
            </a:r>
            <a:r>
              <a:rPr lang="en-US" sz="2400" dirty="0" err="1">
                <a:ea typeface="+mn-ea"/>
              </a:rPr>
              <a:t>photobleaching</a:t>
            </a:r>
            <a:r>
              <a:rPr lang="en-US" sz="2400" dirty="0">
                <a:ea typeface="+mn-ea"/>
              </a:rPr>
              <a:t> may be reduced in the presence of:</a:t>
            </a:r>
          </a:p>
          <a:p>
            <a:pPr>
              <a:defRPr/>
            </a:pPr>
            <a:r>
              <a:rPr lang="en-US" sz="2400" dirty="0">
                <a:ea typeface="+mn-ea"/>
              </a:rPr>
              <a:t>vitamin C</a:t>
            </a:r>
          </a:p>
          <a:p>
            <a:pPr>
              <a:defRPr/>
            </a:pPr>
            <a:r>
              <a:rPr lang="en-US" sz="2400" dirty="0" err="1">
                <a:ea typeface="+mn-ea"/>
              </a:rPr>
              <a:t>Trolox</a:t>
            </a:r>
            <a:r>
              <a:rPr lang="en-US" sz="2400" dirty="0">
                <a:ea typeface="+mn-ea"/>
              </a:rPr>
              <a:t> (C</a:t>
            </a:r>
            <a:r>
              <a:rPr lang="en-US" sz="2400" baseline="-25000" dirty="0">
                <a:ea typeface="+mn-ea"/>
              </a:rPr>
              <a:t>14</a:t>
            </a:r>
            <a:r>
              <a:rPr lang="en-US" sz="2400" dirty="0">
                <a:ea typeface="+mn-ea"/>
              </a:rPr>
              <a:t>H</a:t>
            </a:r>
            <a:r>
              <a:rPr lang="en-US" sz="2400" baseline="-25000" dirty="0">
                <a:ea typeface="+mn-ea"/>
              </a:rPr>
              <a:t>18</a:t>
            </a:r>
            <a:r>
              <a:rPr lang="en-US" sz="2400" dirty="0">
                <a:ea typeface="+mn-ea"/>
              </a:rPr>
              <a:t>O</a:t>
            </a:r>
            <a:r>
              <a:rPr lang="en-US" sz="2400" baseline="-25000" dirty="0">
                <a:ea typeface="+mn-ea"/>
              </a:rPr>
              <a:t>4) </a:t>
            </a:r>
            <a:r>
              <a:rPr lang="en-US" sz="2400" dirty="0">
                <a:ea typeface="+mn-ea"/>
              </a:rPr>
              <a:t>(6-hydroxy-2,5,7,8-tetramethylchroman-2-carboxylic acid, a water-soluble derivative of </a:t>
            </a:r>
            <a:r>
              <a:rPr lang="en-US" sz="2400" dirty="0">
                <a:ea typeface="+mn-ea"/>
                <a:hlinkClick r:id="rId3" tooltip="Vitamin E"/>
              </a:rPr>
              <a:t>vitamin E</a:t>
            </a:r>
            <a:r>
              <a:rPr lang="en-US" sz="2400" dirty="0">
                <a:ea typeface="+mn-ea"/>
              </a:rPr>
              <a:t>)</a:t>
            </a:r>
          </a:p>
        </p:txBody>
      </p:sp>
      <p:pic>
        <p:nvPicPr>
          <p:cNvPr id="62467" name="Picture 2">
            <a:extLst>
              <a:ext uri="{FF2B5EF4-FFF2-40B4-BE49-F238E27FC236}">
                <a16:creationId xmlns:a16="http://schemas.microsoft.com/office/drawing/2014/main" id="{6C2C504E-B698-5A42-A1A2-14DD94D617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5181600"/>
            <a:ext cx="15430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FC014F0A-4122-CB48-BD49-1A39055CFD9B}"/>
              </a:ext>
            </a:extLst>
          </p:cNvPr>
          <p:cNvSpPr>
            <a:spLocks noGrp="1" noChangeArrowheads="1"/>
          </p:cNvSpPr>
          <p:nvPr>
            <p:ph type="title"/>
          </p:nvPr>
        </p:nvSpPr>
        <p:spPr>
          <a:xfrm>
            <a:off x="1963739" y="104775"/>
            <a:ext cx="8262937" cy="1143000"/>
          </a:xfrm>
        </p:spPr>
        <p:txBody>
          <a:bodyPr/>
          <a:lstStyle/>
          <a:p>
            <a:r>
              <a:rPr lang="en-US" altLang="en-US" sz="3600" b="1">
                <a:ea typeface="ＭＳ Ｐゴシック" panose="020B0600070205080204" pitchFamily="34" charset="-128"/>
              </a:rPr>
              <a:t>Practical Mounting Slides - sealant</a:t>
            </a:r>
          </a:p>
        </p:txBody>
      </p:sp>
      <p:sp>
        <p:nvSpPr>
          <p:cNvPr id="64514" name="Content Placeholder 2">
            <a:extLst>
              <a:ext uri="{FF2B5EF4-FFF2-40B4-BE49-F238E27FC236}">
                <a16:creationId xmlns:a16="http://schemas.microsoft.com/office/drawing/2014/main" id="{14B9FC9C-B7A4-4647-8681-9B6D5297BD13}"/>
              </a:ext>
            </a:extLst>
          </p:cNvPr>
          <p:cNvSpPr>
            <a:spLocks noGrp="1" noChangeArrowheads="1"/>
          </p:cNvSpPr>
          <p:nvPr>
            <p:ph idx="1"/>
          </p:nvPr>
        </p:nvSpPr>
        <p:spPr>
          <a:xfrm>
            <a:off x="2209800" y="1395413"/>
            <a:ext cx="6908800" cy="2590800"/>
          </a:xfrm>
        </p:spPr>
        <p:txBody>
          <a:bodyPr/>
          <a:lstStyle/>
          <a:p>
            <a:r>
              <a:rPr lang="en-US" altLang="en-US">
                <a:ea typeface="ＭＳ Ｐゴシック" panose="020B0600070205080204" pitchFamily="34" charset="-128"/>
              </a:rPr>
              <a:t>Create a container with </a:t>
            </a:r>
            <a:r>
              <a:rPr lang="en-US" altLang="en-US" b="1">
                <a:ea typeface="ＭＳ Ｐゴシック" panose="020B0600070205080204" pitchFamily="34" charset="-128"/>
              </a:rPr>
              <a:t>VALIP</a:t>
            </a:r>
          </a:p>
          <a:p>
            <a:r>
              <a:rPr lang="en-US" altLang="en-US" b="1">
                <a:ea typeface="ＭＳ Ｐゴシック" panose="020B0600070205080204" pitchFamily="34" charset="-128"/>
              </a:rPr>
              <a:t>Va</a:t>
            </a:r>
            <a:r>
              <a:rPr lang="en-US" altLang="en-US">
                <a:ea typeface="ＭＳ Ｐゴシック" panose="020B0600070205080204" pitchFamily="34" charset="-128"/>
              </a:rPr>
              <a:t>seline (petrolatum) </a:t>
            </a:r>
          </a:p>
          <a:p>
            <a:r>
              <a:rPr lang="en-US" altLang="en-US" b="1">
                <a:ea typeface="ＭＳ Ｐゴシック" panose="020B0600070205080204" pitchFamily="34" charset="-128"/>
              </a:rPr>
              <a:t>La</a:t>
            </a:r>
            <a:r>
              <a:rPr lang="en-US" altLang="en-US">
                <a:ea typeface="ＭＳ Ｐゴシック" panose="020B0600070205080204" pitchFamily="34" charset="-128"/>
              </a:rPr>
              <a:t>nolin </a:t>
            </a:r>
          </a:p>
          <a:p>
            <a:r>
              <a:rPr lang="en-US" altLang="en-US" b="1">
                <a:ea typeface="ＭＳ Ｐゴシック" panose="020B0600070205080204" pitchFamily="34" charset="-128"/>
              </a:rPr>
              <a:t>P</a:t>
            </a:r>
            <a:r>
              <a:rPr lang="en-US" altLang="en-US">
                <a:ea typeface="ＭＳ Ｐゴシック" panose="020B0600070205080204" pitchFamily="34" charset="-128"/>
              </a:rPr>
              <a:t>arafin wax (flakes if possible)</a:t>
            </a:r>
          </a:p>
        </p:txBody>
      </p:sp>
      <p:sp>
        <p:nvSpPr>
          <p:cNvPr id="64515" name="TextBox 3">
            <a:extLst>
              <a:ext uri="{FF2B5EF4-FFF2-40B4-BE49-F238E27FC236}">
                <a16:creationId xmlns:a16="http://schemas.microsoft.com/office/drawing/2014/main" id="{00D2C448-7B91-EA4D-A0AC-8D4DF7910767}"/>
              </a:ext>
            </a:extLst>
          </p:cNvPr>
          <p:cNvSpPr txBox="1">
            <a:spLocks noChangeArrowheads="1"/>
          </p:cNvSpPr>
          <p:nvPr/>
        </p:nvSpPr>
        <p:spPr bwMode="auto">
          <a:xfrm>
            <a:off x="1905000" y="3962401"/>
            <a:ext cx="7907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400"/>
              <a:t>Make up a 1:1:1 ratio of above, and head in a glass container </a:t>
            </a:r>
          </a:p>
          <a:p>
            <a:pPr>
              <a:spcBef>
                <a:spcPct val="0"/>
              </a:spcBef>
              <a:buSzTx/>
              <a:buFontTx/>
              <a:buNone/>
            </a:pPr>
            <a:r>
              <a:rPr lang="en-US" altLang="en-US" sz="2400"/>
              <a:t>on a hot plate. Let them meld and you can reheat many times.</a:t>
            </a:r>
          </a:p>
        </p:txBody>
      </p:sp>
      <p:sp>
        <p:nvSpPr>
          <p:cNvPr id="64516" name="Rectangle 16">
            <a:extLst>
              <a:ext uri="{FF2B5EF4-FFF2-40B4-BE49-F238E27FC236}">
                <a16:creationId xmlns:a16="http://schemas.microsoft.com/office/drawing/2014/main" id="{E52E5B38-7760-7743-826D-B8F5C5988021}"/>
              </a:ext>
            </a:extLst>
          </p:cNvPr>
          <p:cNvSpPr>
            <a:spLocks noChangeArrowheads="1"/>
          </p:cNvSpPr>
          <p:nvPr/>
        </p:nvSpPr>
        <p:spPr bwMode="auto">
          <a:xfrm>
            <a:off x="5029200" y="5018088"/>
            <a:ext cx="2997200" cy="1001712"/>
          </a:xfrm>
          <a:prstGeom prst="rect">
            <a:avLst/>
          </a:prstGeom>
          <a:solidFill>
            <a:srgbClr val="DADADA"/>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64517" name="Rectangle 17" descr="Large confetti">
            <a:extLst>
              <a:ext uri="{FF2B5EF4-FFF2-40B4-BE49-F238E27FC236}">
                <a16:creationId xmlns:a16="http://schemas.microsoft.com/office/drawing/2014/main" id="{5C6C336C-4083-1A4F-9B3F-4B2AE1F6CB5B}"/>
              </a:ext>
            </a:extLst>
          </p:cNvPr>
          <p:cNvSpPr>
            <a:spLocks noChangeArrowheads="1"/>
          </p:cNvSpPr>
          <p:nvPr/>
        </p:nvSpPr>
        <p:spPr bwMode="auto">
          <a:xfrm>
            <a:off x="6146800" y="5218114"/>
            <a:ext cx="800100" cy="573087"/>
          </a:xfrm>
          <a:prstGeom prst="rect">
            <a:avLst/>
          </a:prstGeom>
          <a:blipFill dpi="0" rotWithShape="0">
            <a:blip r:embed="rId3"/>
            <a:srcRect/>
            <a:tile tx="0" ty="0" sx="100000" sy="100000" flip="none" algn="tl"/>
          </a:blip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64518" name="Freeform 7">
            <a:extLst>
              <a:ext uri="{FF2B5EF4-FFF2-40B4-BE49-F238E27FC236}">
                <a16:creationId xmlns:a16="http://schemas.microsoft.com/office/drawing/2014/main" id="{102BA503-BC71-A943-A678-F3B0A05B321E}"/>
              </a:ext>
            </a:extLst>
          </p:cNvPr>
          <p:cNvSpPr>
            <a:spLocks/>
          </p:cNvSpPr>
          <p:nvPr/>
        </p:nvSpPr>
        <p:spPr bwMode="auto">
          <a:xfrm>
            <a:off x="6124575" y="5187951"/>
            <a:ext cx="908050" cy="677863"/>
          </a:xfrm>
          <a:custGeom>
            <a:avLst/>
            <a:gdLst>
              <a:gd name="T0" fmla="*/ 53743 w 907792"/>
              <a:gd name="T1" fmla="*/ 0 h 678095"/>
              <a:gd name="T2" fmla="*/ 208120 w 907792"/>
              <a:gd name="T3" fmla="*/ 10251 h 678095"/>
              <a:gd name="T4" fmla="*/ 774164 w 907792"/>
              <a:gd name="T5" fmla="*/ 30757 h 678095"/>
              <a:gd name="T6" fmla="*/ 805039 w 907792"/>
              <a:gd name="T7" fmla="*/ 41013 h 678095"/>
              <a:gd name="T8" fmla="*/ 897664 w 907792"/>
              <a:gd name="T9" fmla="*/ 61519 h 678095"/>
              <a:gd name="T10" fmla="*/ 897664 w 907792"/>
              <a:gd name="T11" fmla="*/ 194807 h 678095"/>
              <a:gd name="T12" fmla="*/ 887372 w 907792"/>
              <a:gd name="T13" fmla="*/ 512653 h 678095"/>
              <a:gd name="T14" fmla="*/ 856496 w 907792"/>
              <a:gd name="T15" fmla="*/ 574171 h 678095"/>
              <a:gd name="T16" fmla="*/ 825621 w 907792"/>
              <a:gd name="T17" fmla="*/ 594678 h 678095"/>
              <a:gd name="T18" fmla="*/ 763872 w 907792"/>
              <a:gd name="T19" fmla="*/ 666453 h 678095"/>
              <a:gd name="T20" fmla="*/ 722703 w 907792"/>
              <a:gd name="T21" fmla="*/ 676703 h 678095"/>
              <a:gd name="T22" fmla="*/ 115496 w 907792"/>
              <a:gd name="T23" fmla="*/ 666453 h 678095"/>
              <a:gd name="T24" fmla="*/ 84620 w 907792"/>
              <a:gd name="T25" fmla="*/ 656197 h 678095"/>
              <a:gd name="T26" fmla="*/ 33159 w 907792"/>
              <a:gd name="T27" fmla="*/ 645946 h 678095"/>
              <a:gd name="T28" fmla="*/ 2288 w 907792"/>
              <a:gd name="T29" fmla="*/ 502402 h 678095"/>
              <a:gd name="T30" fmla="*/ 2289 w 907792"/>
              <a:gd name="T31" fmla="*/ 41012 h 6780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7792" h="678095">
                <a:moveTo>
                  <a:pt x="53653" y="0"/>
                </a:moveTo>
                <a:lnTo>
                  <a:pt x="207766" y="10275"/>
                </a:lnTo>
                <a:cubicBezTo>
                  <a:pt x="351573" y="17466"/>
                  <a:pt x="637834" y="26323"/>
                  <a:pt x="772844" y="30823"/>
                </a:cubicBezTo>
                <a:cubicBezTo>
                  <a:pt x="783118" y="34248"/>
                  <a:pt x="793095" y="38748"/>
                  <a:pt x="803667" y="41097"/>
                </a:cubicBezTo>
                <a:cubicBezTo>
                  <a:pt x="912155" y="65205"/>
                  <a:pt x="826750" y="38517"/>
                  <a:pt x="896134" y="61645"/>
                </a:cubicBezTo>
                <a:cubicBezTo>
                  <a:pt x="918888" y="129908"/>
                  <a:pt x="902414" y="66475"/>
                  <a:pt x="896134" y="195209"/>
                </a:cubicBezTo>
                <a:cubicBezTo>
                  <a:pt x="890959" y="301304"/>
                  <a:pt x="892097" y="407670"/>
                  <a:pt x="885860" y="513708"/>
                </a:cubicBezTo>
                <a:cubicBezTo>
                  <a:pt x="884815" y="531465"/>
                  <a:pt x="866619" y="563772"/>
                  <a:pt x="855038" y="575353"/>
                </a:cubicBezTo>
                <a:cubicBezTo>
                  <a:pt x="846306" y="584085"/>
                  <a:pt x="834489" y="589052"/>
                  <a:pt x="824215" y="595902"/>
                </a:cubicBezTo>
                <a:cubicBezTo>
                  <a:pt x="792921" y="642844"/>
                  <a:pt x="812398" y="617993"/>
                  <a:pt x="762570" y="667821"/>
                </a:cubicBezTo>
                <a:cubicBezTo>
                  <a:pt x="752585" y="677806"/>
                  <a:pt x="735172" y="674670"/>
                  <a:pt x="721473" y="678095"/>
                </a:cubicBezTo>
                <a:lnTo>
                  <a:pt x="115298" y="667821"/>
                </a:lnTo>
                <a:cubicBezTo>
                  <a:pt x="104474" y="667472"/>
                  <a:pt x="94982" y="660174"/>
                  <a:pt x="84476" y="657547"/>
                </a:cubicBezTo>
                <a:cubicBezTo>
                  <a:pt x="67535" y="653311"/>
                  <a:pt x="50229" y="650697"/>
                  <a:pt x="33105" y="647272"/>
                </a:cubicBezTo>
                <a:cubicBezTo>
                  <a:pt x="-4707" y="590554"/>
                  <a:pt x="7419" y="604463"/>
                  <a:pt x="2282" y="503434"/>
                </a:cubicBezTo>
                <a:cubicBezTo>
                  <a:pt x="-2855" y="402405"/>
                  <a:pt x="2283" y="41096"/>
                  <a:pt x="2283" y="41096"/>
                </a:cubicBezTo>
              </a:path>
            </a:pathLst>
          </a:custGeom>
          <a:noFill/>
          <a:ln w="76200" cap="flat" cmpd="sng">
            <a:solidFill>
              <a:srgbClr val="00B0F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64519" name="Straight Arrow Connector 9">
            <a:extLst>
              <a:ext uri="{FF2B5EF4-FFF2-40B4-BE49-F238E27FC236}">
                <a16:creationId xmlns:a16="http://schemas.microsoft.com/office/drawing/2014/main" id="{429BB479-4C4E-CE46-A252-889EA6D39B89}"/>
              </a:ext>
            </a:extLst>
          </p:cNvPr>
          <p:cNvCxnSpPr>
            <a:cxnSpLocks noChangeShapeType="1"/>
          </p:cNvCxnSpPr>
          <p:nvPr/>
        </p:nvCxnSpPr>
        <p:spPr bwMode="auto">
          <a:xfrm flipH="1">
            <a:off x="7126288" y="5332413"/>
            <a:ext cx="1408112" cy="17145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64520" name="TextBox 11">
            <a:extLst>
              <a:ext uri="{FF2B5EF4-FFF2-40B4-BE49-F238E27FC236}">
                <a16:creationId xmlns:a16="http://schemas.microsoft.com/office/drawing/2014/main" id="{E66EE734-9748-DE4F-92FF-85DD2B64605C}"/>
              </a:ext>
            </a:extLst>
          </p:cNvPr>
          <p:cNvSpPr txBox="1">
            <a:spLocks noChangeArrowheads="1"/>
          </p:cNvSpPr>
          <p:nvPr/>
        </p:nvSpPr>
        <p:spPr bwMode="auto">
          <a:xfrm>
            <a:off x="8507414" y="5089526"/>
            <a:ext cx="1533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000"/>
              <a:t>Paint around</a:t>
            </a:r>
          </a:p>
          <a:p>
            <a:pPr>
              <a:spcBef>
                <a:spcPct val="0"/>
              </a:spcBef>
              <a:buSzTx/>
              <a:buFontTx/>
              <a:buNone/>
            </a:pPr>
            <a:r>
              <a:rPr lang="en-US" altLang="en-US" sz="2000"/>
              <a:t>coverslip</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E372C05B-B9E8-7A43-AB10-377E9D659986}"/>
              </a:ext>
            </a:extLst>
          </p:cNvPr>
          <p:cNvSpPr>
            <a:spLocks noGrp="1" noChangeArrowheads="1"/>
          </p:cNvSpPr>
          <p:nvPr>
            <p:ph type="title"/>
          </p:nvPr>
        </p:nvSpPr>
        <p:spPr>
          <a:xfrm>
            <a:off x="2438400" y="152400"/>
            <a:ext cx="6908800" cy="533400"/>
          </a:xfrm>
        </p:spPr>
        <p:txBody>
          <a:bodyPr/>
          <a:lstStyle/>
          <a:p>
            <a:r>
              <a:rPr lang="en-US" altLang="en-US" sz="3600">
                <a:ea typeface="ＭＳ Ｐゴシック" panose="020B0600070205080204" pitchFamily="34" charset="-128"/>
              </a:rPr>
              <a:t>Mounting “Thick” Specimens</a:t>
            </a:r>
          </a:p>
        </p:txBody>
      </p:sp>
      <p:sp>
        <p:nvSpPr>
          <p:cNvPr id="66562" name="Rectangle 16">
            <a:extLst>
              <a:ext uri="{FF2B5EF4-FFF2-40B4-BE49-F238E27FC236}">
                <a16:creationId xmlns:a16="http://schemas.microsoft.com/office/drawing/2014/main" id="{B3A86BD0-E8A3-324F-B75B-903013FD053D}"/>
              </a:ext>
            </a:extLst>
          </p:cNvPr>
          <p:cNvSpPr>
            <a:spLocks noChangeArrowheads="1"/>
          </p:cNvSpPr>
          <p:nvPr/>
        </p:nvSpPr>
        <p:spPr bwMode="auto">
          <a:xfrm>
            <a:off x="4572000" y="3352801"/>
            <a:ext cx="2997200" cy="163513"/>
          </a:xfrm>
          <a:prstGeom prst="rect">
            <a:avLst/>
          </a:prstGeom>
          <a:solidFill>
            <a:srgbClr val="DADADA"/>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66563" name="Rectangle 16">
            <a:extLst>
              <a:ext uri="{FF2B5EF4-FFF2-40B4-BE49-F238E27FC236}">
                <a16:creationId xmlns:a16="http://schemas.microsoft.com/office/drawing/2014/main" id="{0EA001F1-5973-924F-A65A-188482CC9904}"/>
              </a:ext>
            </a:extLst>
          </p:cNvPr>
          <p:cNvSpPr>
            <a:spLocks noChangeArrowheads="1"/>
          </p:cNvSpPr>
          <p:nvPr/>
        </p:nvSpPr>
        <p:spPr bwMode="auto">
          <a:xfrm>
            <a:off x="4521200" y="1143001"/>
            <a:ext cx="2997200" cy="1001713"/>
          </a:xfrm>
          <a:prstGeom prst="rect">
            <a:avLst/>
          </a:prstGeom>
          <a:solidFill>
            <a:srgbClr val="DADADA"/>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66564" name="Rectangle 17" descr="Large confetti">
            <a:extLst>
              <a:ext uri="{FF2B5EF4-FFF2-40B4-BE49-F238E27FC236}">
                <a16:creationId xmlns:a16="http://schemas.microsoft.com/office/drawing/2014/main" id="{04DB2396-7761-1F44-A944-220B3D7E83D6}"/>
              </a:ext>
            </a:extLst>
          </p:cNvPr>
          <p:cNvSpPr>
            <a:spLocks noChangeArrowheads="1"/>
          </p:cNvSpPr>
          <p:nvPr/>
        </p:nvSpPr>
        <p:spPr bwMode="auto">
          <a:xfrm>
            <a:off x="5638800" y="1343025"/>
            <a:ext cx="800100" cy="573088"/>
          </a:xfrm>
          <a:prstGeom prst="rect">
            <a:avLst/>
          </a:prstGeom>
          <a:blipFill dpi="0" rotWithShape="0">
            <a:blip r:embed="rId3"/>
            <a:srcRect/>
            <a:tile tx="0" ty="0" sx="100000" sy="100000" flip="none" algn="tl"/>
          </a:blip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66565" name="Freeform 6">
            <a:extLst>
              <a:ext uri="{FF2B5EF4-FFF2-40B4-BE49-F238E27FC236}">
                <a16:creationId xmlns:a16="http://schemas.microsoft.com/office/drawing/2014/main" id="{F105C793-BC4C-8246-8106-D1193B72D4F6}"/>
              </a:ext>
            </a:extLst>
          </p:cNvPr>
          <p:cNvSpPr>
            <a:spLocks/>
          </p:cNvSpPr>
          <p:nvPr/>
        </p:nvSpPr>
        <p:spPr bwMode="auto">
          <a:xfrm>
            <a:off x="5616575" y="1312863"/>
            <a:ext cx="908050" cy="677862"/>
          </a:xfrm>
          <a:custGeom>
            <a:avLst/>
            <a:gdLst>
              <a:gd name="T0" fmla="*/ 53743 w 907792"/>
              <a:gd name="T1" fmla="*/ 0 h 678095"/>
              <a:gd name="T2" fmla="*/ 208120 w 907792"/>
              <a:gd name="T3" fmla="*/ 10251 h 678095"/>
              <a:gd name="T4" fmla="*/ 774164 w 907792"/>
              <a:gd name="T5" fmla="*/ 30757 h 678095"/>
              <a:gd name="T6" fmla="*/ 805039 w 907792"/>
              <a:gd name="T7" fmla="*/ 41013 h 678095"/>
              <a:gd name="T8" fmla="*/ 897664 w 907792"/>
              <a:gd name="T9" fmla="*/ 61519 h 678095"/>
              <a:gd name="T10" fmla="*/ 897664 w 907792"/>
              <a:gd name="T11" fmla="*/ 194807 h 678095"/>
              <a:gd name="T12" fmla="*/ 887372 w 907792"/>
              <a:gd name="T13" fmla="*/ 512651 h 678095"/>
              <a:gd name="T14" fmla="*/ 856496 w 907792"/>
              <a:gd name="T15" fmla="*/ 574168 h 678095"/>
              <a:gd name="T16" fmla="*/ 825621 w 907792"/>
              <a:gd name="T17" fmla="*/ 594674 h 678095"/>
              <a:gd name="T18" fmla="*/ 763872 w 907792"/>
              <a:gd name="T19" fmla="*/ 666447 h 678095"/>
              <a:gd name="T20" fmla="*/ 722703 w 907792"/>
              <a:gd name="T21" fmla="*/ 676697 h 678095"/>
              <a:gd name="T22" fmla="*/ 115496 w 907792"/>
              <a:gd name="T23" fmla="*/ 666447 h 678095"/>
              <a:gd name="T24" fmla="*/ 84620 w 907792"/>
              <a:gd name="T25" fmla="*/ 656191 h 678095"/>
              <a:gd name="T26" fmla="*/ 33159 w 907792"/>
              <a:gd name="T27" fmla="*/ 645940 h 678095"/>
              <a:gd name="T28" fmla="*/ 2288 w 907792"/>
              <a:gd name="T29" fmla="*/ 502396 h 678095"/>
              <a:gd name="T30" fmla="*/ 2289 w 907792"/>
              <a:gd name="T31" fmla="*/ 41012 h 6780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7792" h="678095">
                <a:moveTo>
                  <a:pt x="53653" y="0"/>
                </a:moveTo>
                <a:lnTo>
                  <a:pt x="207766" y="10275"/>
                </a:lnTo>
                <a:cubicBezTo>
                  <a:pt x="351573" y="17466"/>
                  <a:pt x="637834" y="26323"/>
                  <a:pt x="772844" y="30823"/>
                </a:cubicBezTo>
                <a:cubicBezTo>
                  <a:pt x="783118" y="34248"/>
                  <a:pt x="793095" y="38748"/>
                  <a:pt x="803667" y="41097"/>
                </a:cubicBezTo>
                <a:cubicBezTo>
                  <a:pt x="912155" y="65205"/>
                  <a:pt x="826750" y="38517"/>
                  <a:pt x="896134" y="61645"/>
                </a:cubicBezTo>
                <a:cubicBezTo>
                  <a:pt x="918888" y="129908"/>
                  <a:pt x="902414" y="66475"/>
                  <a:pt x="896134" y="195209"/>
                </a:cubicBezTo>
                <a:cubicBezTo>
                  <a:pt x="890959" y="301304"/>
                  <a:pt x="892097" y="407670"/>
                  <a:pt x="885860" y="513708"/>
                </a:cubicBezTo>
                <a:cubicBezTo>
                  <a:pt x="884815" y="531465"/>
                  <a:pt x="866619" y="563772"/>
                  <a:pt x="855038" y="575353"/>
                </a:cubicBezTo>
                <a:cubicBezTo>
                  <a:pt x="846306" y="584085"/>
                  <a:pt x="834489" y="589052"/>
                  <a:pt x="824215" y="595902"/>
                </a:cubicBezTo>
                <a:cubicBezTo>
                  <a:pt x="792921" y="642844"/>
                  <a:pt x="812398" y="617993"/>
                  <a:pt x="762570" y="667821"/>
                </a:cubicBezTo>
                <a:cubicBezTo>
                  <a:pt x="752585" y="677806"/>
                  <a:pt x="735172" y="674670"/>
                  <a:pt x="721473" y="678095"/>
                </a:cubicBezTo>
                <a:lnTo>
                  <a:pt x="115298" y="667821"/>
                </a:lnTo>
                <a:cubicBezTo>
                  <a:pt x="104474" y="667472"/>
                  <a:pt x="94982" y="660174"/>
                  <a:pt x="84476" y="657547"/>
                </a:cubicBezTo>
                <a:cubicBezTo>
                  <a:pt x="67535" y="653311"/>
                  <a:pt x="50229" y="650697"/>
                  <a:pt x="33105" y="647272"/>
                </a:cubicBezTo>
                <a:cubicBezTo>
                  <a:pt x="-4707" y="590554"/>
                  <a:pt x="7419" y="604463"/>
                  <a:pt x="2282" y="503434"/>
                </a:cubicBezTo>
                <a:cubicBezTo>
                  <a:pt x="-2855" y="402405"/>
                  <a:pt x="2283" y="41096"/>
                  <a:pt x="2283" y="41096"/>
                </a:cubicBezTo>
              </a:path>
            </a:pathLst>
          </a:custGeom>
          <a:noFill/>
          <a:ln w="76200" cap="flat" cmpd="sng">
            <a:solidFill>
              <a:srgbClr val="00B0F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Rectangle 16">
            <a:extLst>
              <a:ext uri="{FF2B5EF4-FFF2-40B4-BE49-F238E27FC236}">
                <a16:creationId xmlns:a16="http://schemas.microsoft.com/office/drawing/2014/main" id="{FE768E7A-CFB5-5346-B821-F865A174D1D8}"/>
              </a:ext>
            </a:extLst>
          </p:cNvPr>
          <p:cNvSpPr>
            <a:spLocks noChangeArrowheads="1"/>
          </p:cNvSpPr>
          <p:nvPr/>
        </p:nvSpPr>
        <p:spPr bwMode="auto">
          <a:xfrm>
            <a:off x="5592764" y="3195638"/>
            <a:ext cx="892175" cy="80962"/>
          </a:xfrm>
          <a:prstGeom prst="rect">
            <a:avLst/>
          </a:prstGeom>
          <a:solidFill>
            <a:schemeClr val="accent3">
              <a:lumMod val="95000"/>
            </a:schemeClr>
          </a:solidFill>
          <a:ln w="12700">
            <a:solidFill>
              <a:schemeClr val="tx1"/>
            </a:solidFill>
            <a:miter lim="800000"/>
            <a:headEnd/>
            <a:tailEnd/>
          </a:ln>
        </p:spPr>
        <p:txBody>
          <a:bodyPr wrap="none" anchor="ctr"/>
          <a:lstStyle/>
          <a:p>
            <a:pPr>
              <a:defRPr/>
            </a:pPr>
            <a:endParaRPr lang="en-US">
              <a:ea typeface="+mn-ea"/>
            </a:endParaRPr>
          </a:p>
        </p:txBody>
      </p:sp>
      <p:sp>
        <p:nvSpPr>
          <p:cNvPr id="66567" name="Oval 8">
            <a:extLst>
              <a:ext uri="{FF2B5EF4-FFF2-40B4-BE49-F238E27FC236}">
                <a16:creationId xmlns:a16="http://schemas.microsoft.com/office/drawing/2014/main" id="{3C311D81-9903-CC4B-A402-9C5691E90185}"/>
              </a:ext>
            </a:extLst>
          </p:cNvPr>
          <p:cNvSpPr>
            <a:spLocks noChangeArrowheads="1"/>
          </p:cNvSpPr>
          <p:nvPr/>
        </p:nvSpPr>
        <p:spPr bwMode="auto">
          <a:xfrm>
            <a:off x="6446838" y="3252788"/>
            <a:ext cx="76200" cy="100012"/>
          </a:xfrm>
          <a:prstGeom prst="ellipse">
            <a:avLst/>
          </a:prstGeom>
          <a:solidFill>
            <a:schemeClr val="accent1"/>
          </a:solidFill>
          <a:ln w="12700">
            <a:solidFill>
              <a:schemeClr val="tx1"/>
            </a:solidFill>
            <a:round/>
            <a:headEnd/>
            <a:tailEnd/>
          </a:ln>
        </p:spPr>
        <p:txBody>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66568" name="Oval 9">
            <a:extLst>
              <a:ext uri="{FF2B5EF4-FFF2-40B4-BE49-F238E27FC236}">
                <a16:creationId xmlns:a16="http://schemas.microsoft.com/office/drawing/2014/main" id="{18E01EC0-FACE-9546-8B17-57819DBEA38C}"/>
              </a:ext>
            </a:extLst>
          </p:cNvPr>
          <p:cNvSpPr>
            <a:spLocks noChangeArrowheads="1"/>
          </p:cNvSpPr>
          <p:nvPr/>
        </p:nvSpPr>
        <p:spPr bwMode="auto">
          <a:xfrm>
            <a:off x="5588000" y="3252788"/>
            <a:ext cx="76200" cy="100012"/>
          </a:xfrm>
          <a:prstGeom prst="ellipse">
            <a:avLst/>
          </a:prstGeom>
          <a:solidFill>
            <a:schemeClr val="accent1"/>
          </a:solidFill>
          <a:ln w="12700">
            <a:solidFill>
              <a:schemeClr val="tx1"/>
            </a:solidFill>
            <a:round/>
            <a:headEnd/>
            <a:tailEnd/>
          </a:ln>
        </p:spPr>
        <p:txBody>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cxnSp>
        <p:nvCxnSpPr>
          <p:cNvPr id="66569" name="Straight Arrow Connector 11">
            <a:extLst>
              <a:ext uri="{FF2B5EF4-FFF2-40B4-BE49-F238E27FC236}">
                <a16:creationId xmlns:a16="http://schemas.microsoft.com/office/drawing/2014/main" id="{8D476A53-7099-3343-B5BB-13C837E47C9D}"/>
              </a:ext>
            </a:extLst>
          </p:cNvPr>
          <p:cNvCxnSpPr>
            <a:cxnSpLocks noChangeShapeType="1"/>
          </p:cNvCxnSpPr>
          <p:nvPr/>
        </p:nvCxnSpPr>
        <p:spPr bwMode="auto">
          <a:xfrm flipH="1" flipV="1">
            <a:off x="6654800" y="1752600"/>
            <a:ext cx="1600200" cy="76200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6570" name="Straight Arrow Connector 13">
            <a:extLst>
              <a:ext uri="{FF2B5EF4-FFF2-40B4-BE49-F238E27FC236}">
                <a16:creationId xmlns:a16="http://schemas.microsoft.com/office/drawing/2014/main" id="{54ED2116-A44C-A04E-9779-3988BF50A561}"/>
              </a:ext>
            </a:extLst>
          </p:cNvPr>
          <p:cNvCxnSpPr>
            <a:cxnSpLocks noChangeShapeType="1"/>
          </p:cNvCxnSpPr>
          <p:nvPr/>
        </p:nvCxnSpPr>
        <p:spPr bwMode="auto">
          <a:xfrm flipH="1">
            <a:off x="6484938" y="2514600"/>
            <a:ext cx="1770062" cy="681038"/>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66571" name="TextBox 14">
            <a:extLst>
              <a:ext uri="{FF2B5EF4-FFF2-40B4-BE49-F238E27FC236}">
                <a16:creationId xmlns:a16="http://schemas.microsoft.com/office/drawing/2014/main" id="{630A66E4-20E6-DA4A-8534-F81DB0E136FA}"/>
              </a:ext>
            </a:extLst>
          </p:cNvPr>
          <p:cNvSpPr txBox="1">
            <a:spLocks noChangeArrowheads="1"/>
          </p:cNvSpPr>
          <p:nvPr/>
        </p:nvSpPr>
        <p:spPr bwMode="auto">
          <a:xfrm>
            <a:off x="8382001" y="2284413"/>
            <a:ext cx="1139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1800"/>
              <a:t>Cover slip</a:t>
            </a:r>
          </a:p>
        </p:txBody>
      </p:sp>
      <p:cxnSp>
        <p:nvCxnSpPr>
          <p:cNvPr id="66572" name="Straight Arrow Connector 16">
            <a:extLst>
              <a:ext uri="{FF2B5EF4-FFF2-40B4-BE49-F238E27FC236}">
                <a16:creationId xmlns:a16="http://schemas.microsoft.com/office/drawing/2014/main" id="{3DBCC15D-C32D-5B42-BA77-D7FA3CBF97BE}"/>
              </a:ext>
            </a:extLst>
          </p:cNvPr>
          <p:cNvCxnSpPr>
            <a:cxnSpLocks noChangeShapeType="1"/>
          </p:cNvCxnSpPr>
          <p:nvPr/>
        </p:nvCxnSpPr>
        <p:spPr bwMode="auto">
          <a:xfrm>
            <a:off x="3987800" y="2854326"/>
            <a:ext cx="1600200" cy="498475"/>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66573" name="TextBox 18">
            <a:extLst>
              <a:ext uri="{FF2B5EF4-FFF2-40B4-BE49-F238E27FC236}">
                <a16:creationId xmlns:a16="http://schemas.microsoft.com/office/drawing/2014/main" id="{82C14A9F-934C-9247-9F08-6B7B1F8E3FD8}"/>
              </a:ext>
            </a:extLst>
          </p:cNvPr>
          <p:cNvSpPr txBox="1">
            <a:spLocks noChangeArrowheads="1"/>
          </p:cNvSpPr>
          <p:nvPr/>
        </p:nvSpPr>
        <p:spPr bwMode="auto">
          <a:xfrm>
            <a:off x="2813051" y="2133601"/>
            <a:ext cx="2182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1600"/>
              <a:t>Mountant to raise </a:t>
            </a:r>
          </a:p>
          <a:p>
            <a:pPr>
              <a:spcBef>
                <a:spcPct val="0"/>
              </a:spcBef>
              <a:buSzTx/>
              <a:buFontTx/>
              <a:buNone/>
            </a:pPr>
            <a:r>
              <a:rPr lang="en-US" altLang="en-US" sz="1600"/>
              <a:t>Cover slip to preserve</a:t>
            </a:r>
          </a:p>
          <a:p>
            <a:pPr>
              <a:spcBef>
                <a:spcPct val="0"/>
              </a:spcBef>
              <a:buSzTx/>
              <a:buFontTx/>
              <a:buNone/>
            </a:pPr>
            <a:r>
              <a:rPr lang="en-US" altLang="en-US" sz="1600"/>
              <a:t>3D structure of material</a:t>
            </a:r>
          </a:p>
        </p:txBody>
      </p:sp>
      <p:sp>
        <p:nvSpPr>
          <p:cNvPr id="66574" name="TextBox 19">
            <a:extLst>
              <a:ext uri="{FF2B5EF4-FFF2-40B4-BE49-F238E27FC236}">
                <a16:creationId xmlns:a16="http://schemas.microsoft.com/office/drawing/2014/main" id="{5BE26918-0D44-2647-AB40-538F871D85A9}"/>
              </a:ext>
            </a:extLst>
          </p:cNvPr>
          <p:cNvSpPr txBox="1">
            <a:spLocks noChangeArrowheads="1"/>
          </p:cNvSpPr>
          <p:nvPr/>
        </p:nvSpPr>
        <p:spPr bwMode="auto">
          <a:xfrm>
            <a:off x="914400" y="3890964"/>
            <a:ext cx="109728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000" dirty="0"/>
              <a:t>Use a mounting material (you can use VALIP or just </a:t>
            </a:r>
            <a:r>
              <a:rPr lang="en-US" altLang="en-US" sz="2000" b="1" dirty="0"/>
              <a:t>nail polish</a:t>
            </a:r>
            <a:r>
              <a:rPr lang="en-US" altLang="en-US" sz="2000" dirty="0"/>
              <a:t>!!</a:t>
            </a:r>
          </a:p>
          <a:p>
            <a:pPr>
              <a:spcBef>
                <a:spcPct val="0"/>
              </a:spcBef>
              <a:buSzTx/>
              <a:buFontTx/>
              <a:buNone/>
            </a:pPr>
            <a:r>
              <a:rPr lang="en-US" altLang="en-US" sz="2000" dirty="0"/>
              <a:t>To raise the area around the specimen so that it is not damaged by pressing the cover slip down.</a:t>
            </a:r>
          </a:p>
          <a:p>
            <a:pPr>
              <a:spcBef>
                <a:spcPct val="0"/>
              </a:spcBef>
              <a:buSzTx/>
              <a:buFontTx/>
              <a:buNone/>
            </a:pPr>
            <a:endParaRPr lang="en-US" altLang="en-US" sz="2000" dirty="0"/>
          </a:p>
          <a:p>
            <a:pPr>
              <a:spcBef>
                <a:spcPct val="0"/>
              </a:spcBef>
              <a:buSzTx/>
              <a:buFontTx/>
              <a:buNone/>
            </a:pPr>
            <a:r>
              <a:rPr lang="en-US" altLang="en-US" sz="2000" dirty="0"/>
              <a:t>Note: Clean cover slips with analysis grade methanol, ethanol or acetone to reduce potential contaminants that may contribute to non-specific fluorescence.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E5B9DB51-1BF2-7647-97C4-27B654293D79}"/>
              </a:ext>
            </a:extLst>
          </p:cNvPr>
          <p:cNvSpPr>
            <a:spLocks noGrp="1" noChangeArrowheads="1"/>
          </p:cNvSpPr>
          <p:nvPr>
            <p:ph type="title"/>
          </p:nvPr>
        </p:nvSpPr>
        <p:spPr>
          <a:xfrm>
            <a:off x="2133600" y="152400"/>
            <a:ext cx="7924800" cy="1143000"/>
          </a:xfrm>
        </p:spPr>
        <p:txBody>
          <a:bodyPr/>
          <a:lstStyle/>
          <a:p>
            <a:r>
              <a:rPr lang="en-US" altLang="en-US">
                <a:ea typeface="ＭＳ Ｐゴシック" panose="020B0600070205080204" pitchFamily="34" charset="-128"/>
              </a:rPr>
              <a:t>Mounting specimens on slides</a:t>
            </a:r>
          </a:p>
        </p:txBody>
      </p:sp>
      <p:sp>
        <p:nvSpPr>
          <p:cNvPr id="3" name="Content Placeholder 2">
            <a:extLst>
              <a:ext uri="{FF2B5EF4-FFF2-40B4-BE49-F238E27FC236}">
                <a16:creationId xmlns:a16="http://schemas.microsoft.com/office/drawing/2014/main" id="{85E4DC46-7258-814C-9BB9-295B9E446606}"/>
              </a:ext>
            </a:extLst>
          </p:cNvPr>
          <p:cNvSpPr>
            <a:spLocks noGrp="1"/>
          </p:cNvSpPr>
          <p:nvPr>
            <p:ph idx="1"/>
          </p:nvPr>
        </p:nvSpPr>
        <p:spPr>
          <a:xfrm>
            <a:off x="2590800" y="1295400"/>
            <a:ext cx="6908800" cy="4495800"/>
          </a:xfrm>
        </p:spPr>
        <p:txBody>
          <a:bodyPr/>
          <a:lstStyle/>
          <a:p>
            <a:pPr marL="0" indent="0">
              <a:buNone/>
              <a:defRPr/>
            </a:pPr>
            <a:r>
              <a:rPr lang="en-US" dirty="0">
                <a:ea typeface="+mn-ea"/>
              </a:rPr>
              <a:t>Matching Refractive Index</a:t>
            </a:r>
          </a:p>
          <a:p>
            <a:pPr>
              <a:defRPr/>
            </a:pPr>
            <a:endParaRPr lang="en-US" dirty="0">
              <a:ea typeface="+mn-ea"/>
            </a:endParaRPr>
          </a:p>
        </p:txBody>
      </p:sp>
      <p:graphicFrame>
        <p:nvGraphicFramePr>
          <p:cNvPr id="4" name="Table 3">
            <a:extLst>
              <a:ext uri="{FF2B5EF4-FFF2-40B4-BE49-F238E27FC236}">
                <a16:creationId xmlns:a16="http://schemas.microsoft.com/office/drawing/2014/main" id="{025F395D-5D00-344D-BC21-68D33AED7657}"/>
              </a:ext>
            </a:extLst>
          </p:cNvPr>
          <p:cNvGraphicFramePr>
            <a:graphicFrameLocks noGrp="1"/>
          </p:cNvGraphicFramePr>
          <p:nvPr>
            <p:extLst>
              <p:ext uri="{D42A27DB-BD31-4B8C-83A1-F6EECF244321}">
                <p14:modId xmlns:p14="http://schemas.microsoft.com/office/powerpoint/2010/main" val="4045593644"/>
              </p:ext>
            </p:extLst>
          </p:nvPr>
        </p:nvGraphicFramePr>
        <p:xfrm>
          <a:off x="2590800" y="2887661"/>
          <a:ext cx="6908800" cy="2927352"/>
        </p:xfrm>
        <a:graphic>
          <a:graphicData uri="http://schemas.openxmlformats.org/drawingml/2006/table">
            <a:tbl>
              <a:tblPr/>
              <a:tblGrid>
                <a:gridCol w="3829878">
                  <a:extLst>
                    <a:ext uri="{9D8B030D-6E8A-4147-A177-3AD203B41FA5}">
                      <a16:colId xmlns:a16="http://schemas.microsoft.com/office/drawing/2014/main" val="20000"/>
                    </a:ext>
                  </a:extLst>
                </a:gridCol>
                <a:gridCol w="3078922">
                  <a:extLst>
                    <a:ext uri="{9D8B030D-6E8A-4147-A177-3AD203B41FA5}">
                      <a16:colId xmlns:a16="http://schemas.microsoft.com/office/drawing/2014/main" val="20001"/>
                    </a:ext>
                  </a:extLst>
                </a:gridCol>
              </a:tblGrid>
              <a:tr h="365919">
                <a:tc>
                  <a:txBody>
                    <a:bodyPr/>
                    <a:lstStyle/>
                    <a:p>
                      <a:pPr algn="ctr"/>
                      <a:r>
                        <a:rPr lang="en-US" sz="1800" dirty="0"/>
                        <a:t>Methyl Salicylate</a:t>
                      </a:r>
                    </a:p>
                  </a:txBody>
                  <a:tcPr marT="45740" marB="45740" anchor="ctr">
                    <a:lnL>
                      <a:noFill/>
                    </a:lnL>
                    <a:lnR>
                      <a:noFill/>
                    </a:lnR>
                    <a:lnT>
                      <a:noFill/>
                    </a:lnT>
                    <a:lnB>
                      <a:noFill/>
                    </a:lnB>
                  </a:tcPr>
                </a:tc>
                <a:tc>
                  <a:txBody>
                    <a:bodyPr/>
                    <a:lstStyle/>
                    <a:p>
                      <a:r>
                        <a:rPr lang="en-US" sz="1800"/>
                        <a:t>1.53-1.54</a:t>
                      </a:r>
                    </a:p>
                  </a:txBody>
                  <a:tcPr marT="45740" marB="45740" anchor="ctr">
                    <a:lnL>
                      <a:noFill/>
                    </a:lnL>
                    <a:lnR>
                      <a:noFill/>
                    </a:lnR>
                    <a:lnT>
                      <a:noFill/>
                    </a:lnT>
                    <a:lnB>
                      <a:noFill/>
                    </a:lnB>
                  </a:tcPr>
                </a:tc>
                <a:extLst>
                  <a:ext uri="{0D108BD9-81ED-4DB2-BD59-A6C34878D82A}">
                    <a16:rowId xmlns:a16="http://schemas.microsoft.com/office/drawing/2014/main" val="10000"/>
                  </a:ext>
                </a:extLst>
              </a:tr>
              <a:tr h="365919">
                <a:tc>
                  <a:txBody>
                    <a:bodyPr/>
                    <a:lstStyle/>
                    <a:p>
                      <a:pPr algn="ctr"/>
                      <a:r>
                        <a:rPr lang="en-US" sz="1800" dirty="0"/>
                        <a:t>Common Tissue </a:t>
                      </a:r>
                    </a:p>
                  </a:txBody>
                  <a:tcPr marT="45740" marB="45740" anchor="ctr">
                    <a:lnL>
                      <a:noFill/>
                    </a:lnL>
                    <a:lnR>
                      <a:noFill/>
                    </a:lnR>
                    <a:lnT>
                      <a:noFill/>
                    </a:lnT>
                    <a:lnB>
                      <a:noFill/>
                    </a:lnB>
                  </a:tcPr>
                </a:tc>
                <a:tc>
                  <a:txBody>
                    <a:bodyPr/>
                    <a:lstStyle/>
                    <a:p>
                      <a:r>
                        <a:rPr lang="en-US" sz="1800"/>
                        <a:t>1.515</a:t>
                      </a:r>
                    </a:p>
                  </a:txBody>
                  <a:tcPr marT="45740" marB="45740" anchor="ctr">
                    <a:lnL>
                      <a:noFill/>
                    </a:lnL>
                    <a:lnR>
                      <a:noFill/>
                    </a:lnR>
                    <a:lnT>
                      <a:noFill/>
                    </a:lnT>
                    <a:lnB>
                      <a:noFill/>
                    </a:lnB>
                  </a:tcPr>
                </a:tc>
                <a:extLst>
                  <a:ext uri="{0D108BD9-81ED-4DB2-BD59-A6C34878D82A}">
                    <a16:rowId xmlns:a16="http://schemas.microsoft.com/office/drawing/2014/main" val="10001"/>
                  </a:ext>
                </a:extLst>
              </a:tr>
              <a:tr h="365919">
                <a:tc>
                  <a:txBody>
                    <a:bodyPr/>
                    <a:lstStyle/>
                    <a:p>
                      <a:pPr algn="ctr"/>
                      <a:r>
                        <a:rPr lang="en-US" sz="1800" dirty="0"/>
                        <a:t>Immersion</a:t>
                      </a:r>
                      <a:r>
                        <a:rPr lang="en-US" sz="1800" baseline="0" dirty="0"/>
                        <a:t> </a:t>
                      </a:r>
                      <a:r>
                        <a:rPr lang="en-US" sz="1800" dirty="0"/>
                        <a:t>Oil (can vary) </a:t>
                      </a:r>
                    </a:p>
                  </a:txBody>
                  <a:tcPr marT="45740" marB="45740" anchor="ctr">
                    <a:lnL>
                      <a:noFill/>
                    </a:lnL>
                    <a:lnR>
                      <a:noFill/>
                    </a:lnR>
                    <a:lnT>
                      <a:noFill/>
                    </a:lnT>
                    <a:lnB>
                      <a:noFill/>
                    </a:lnB>
                  </a:tcPr>
                </a:tc>
                <a:tc>
                  <a:txBody>
                    <a:bodyPr/>
                    <a:lstStyle/>
                    <a:p>
                      <a:r>
                        <a:rPr lang="en-US" sz="1800"/>
                        <a:t>1.515</a:t>
                      </a:r>
                    </a:p>
                  </a:txBody>
                  <a:tcPr marT="45740" marB="45740" anchor="ctr">
                    <a:lnL>
                      <a:noFill/>
                    </a:lnL>
                    <a:lnR>
                      <a:noFill/>
                    </a:lnR>
                    <a:lnT>
                      <a:noFill/>
                    </a:lnT>
                    <a:lnB>
                      <a:noFill/>
                    </a:lnB>
                  </a:tcPr>
                </a:tc>
                <a:extLst>
                  <a:ext uri="{0D108BD9-81ED-4DB2-BD59-A6C34878D82A}">
                    <a16:rowId xmlns:a16="http://schemas.microsoft.com/office/drawing/2014/main" val="10002"/>
                  </a:ext>
                </a:extLst>
              </a:tr>
              <a:tr h="365919">
                <a:tc>
                  <a:txBody>
                    <a:bodyPr/>
                    <a:lstStyle/>
                    <a:p>
                      <a:pPr algn="ctr"/>
                      <a:r>
                        <a:rPr lang="en-US" sz="1800"/>
                        <a:t>Glycerol</a:t>
                      </a:r>
                    </a:p>
                  </a:txBody>
                  <a:tcPr marT="45740" marB="45740" anchor="ctr">
                    <a:lnL>
                      <a:noFill/>
                    </a:lnL>
                    <a:lnR>
                      <a:noFill/>
                    </a:lnR>
                    <a:lnT>
                      <a:noFill/>
                    </a:lnT>
                    <a:lnB>
                      <a:noFill/>
                    </a:lnB>
                  </a:tcPr>
                </a:tc>
                <a:tc>
                  <a:txBody>
                    <a:bodyPr/>
                    <a:lstStyle/>
                    <a:p>
                      <a:r>
                        <a:rPr lang="en-US" sz="1800"/>
                        <a:t>1.47</a:t>
                      </a:r>
                    </a:p>
                  </a:txBody>
                  <a:tcPr marT="45740" marB="45740" anchor="ctr">
                    <a:lnL>
                      <a:noFill/>
                    </a:lnL>
                    <a:lnR>
                      <a:noFill/>
                    </a:lnR>
                    <a:lnT>
                      <a:noFill/>
                    </a:lnT>
                    <a:lnB>
                      <a:noFill/>
                    </a:lnB>
                  </a:tcPr>
                </a:tc>
                <a:extLst>
                  <a:ext uri="{0D108BD9-81ED-4DB2-BD59-A6C34878D82A}">
                    <a16:rowId xmlns:a16="http://schemas.microsoft.com/office/drawing/2014/main" val="10003"/>
                  </a:ext>
                </a:extLst>
              </a:tr>
              <a:tr h="365919">
                <a:tc>
                  <a:txBody>
                    <a:bodyPr/>
                    <a:lstStyle/>
                    <a:p>
                      <a:pPr algn="ctr"/>
                      <a:r>
                        <a:rPr lang="en-US" sz="1800" dirty="0" err="1"/>
                        <a:t>Vectashield</a:t>
                      </a:r>
                      <a:r>
                        <a:rPr lang="en-US" sz="1800" dirty="0"/>
                        <a:t> </a:t>
                      </a:r>
                    </a:p>
                  </a:txBody>
                  <a:tcPr marT="45740" marB="45740" anchor="ctr">
                    <a:lnL>
                      <a:noFill/>
                    </a:lnL>
                    <a:lnR>
                      <a:noFill/>
                    </a:lnR>
                    <a:lnT>
                      <a:noFill/>
                    </a:lnT>
                    <a:lnB>
                      <a:noFill/>
                    </a:lnB>
                  </a:tcPr>
                </a:tc>
                <a:tc>
                  <a:txBody>
                    <a:bodyPr/>
                    <a:lstStyle/>
                    <a:p>
                      <a:r>
                        <a:rPr lang="en-US" sz="1800"/>
                        <a:t>1.45</a:t>
                      </a:r>
                    </a:p>
                  </a:txBody>
                  <a:tcPr marT="45740" marB="45740" anchor="ctr">
                    <a:lnL>
                      <a:noFill/>
                    </a:lnL>
                    <a:lnR>
                      <a:noFill/>
                    </a:lnR>
                    <a:lnT>
                      <a:noFill/>
                    </a:lnT>
                    <a:lnB>
                      <a:noFill/>
                    </a:lnB>
                  </a:tcPr>
                </a:tc>
                <a:extLst>
                  <a:ext uri="{0D108BD9-81ED-4DB2-BD59-A6C34878D82A}">
                    <a16:rowId xmlns:a16="http://schemas.microsoft.com/office/drawing/2014/main" val="10004"/>
                  </a:ext>
                </a:extLst>
              </a:tr>
              <a:tr h="365919">
                <a:tc>
                  <a:txBody>
                    <a:bodyPr/>
                    <a:lstStyle/>
                    <a:p>
                      <a:pPr algn="ctr"/>
                      <a:r>
                        <a:rPr lang="en-US" sz="1800" dirty="0"/>
                        <a:t>Gel/Mount </a:t>
                      </a:r>
                    </a:p>
                  </a:txBody>
                  <a:tcPr marT="45740" marB="45740" anchor="ctr">
                    <a:lnL>
                      <a:noFill/>
                    </a:lnL>
                    <a:lnR>
                      <a:noFill/>
                    </a:lnR>
                    <a:lnT>
                      <a:noFill/>
                    </a:lnT>
                    <a:lnB>
                      <a:noFill/>
                    </a:lnB>
                  </a:tcPr>
                </a:tc>
                <a:tc>
                  <a:txBody>
                    <a:bodyPr/>
                    <a:lstStyle/>
                    <a:p>
                      <a:r>
                        <a:rPr lang="en-US" sz="1800"/>
                        <a:t>1.36</a:t>
                      </a:r>
                    </a:p>
                  </a:txBody>
                  <a:tcPr marT="45740" marB="45740" anchor="ctr">
                    <a:lnL>
                      <a:noFill/>
                    </a:lnL>
                    <a:lnR>
                      <a:noFill/>
                    </a:lnR>
                    <a:lnT>
                      <a:noFill/>
                    </a:lnT>
                    <a:lnB>
                      <a:noFill/>
                    </a:lnB>
                  </a:tcPr>
                </a:tc>
                <a:extLst>
                  <a:ext uri="{0D108BD9-81ED-4DB2-BD59-A6C34878D82A}">
                    <a16:rowId xmlns:a16="http://schemas.microsoft.com/office/drawing/2014/main" val="10005"/>
                  </a:ext>
                </a:extLst>
              </a:tr>
              <a:tr h="365919">
                <a:tc>
                  <a:txBody>
                    <a:bodyPr/>
                    <a:lstStyle/>
                    <a:p>
                      <a:pPr algn="ctr"/>
                      <a:r>
                        <a:rPr lang="en-US" sz="1800"/>
                        <a:t>Water </a:t>
                      </a:r>
                    </a:p>
                  </a:txBody>
                  <a:tcPr marT="45740" marB="45740" anchor="ctr">
                    <a:lnL>
                      <a:noFill/>
                    </a:lnL>
                    <a:lnR>
                      <a:noFill/>
                    </a:lnR>
                    <a:lnT>
                      <a:noFill/>
                    </a:lnT>
                    <a:lnB>
                      <a:noFill/>
                    </a:lnB>
                  </a:tcPr>
                </a:tc>
                <a:tc>
                  <a:txBody>
                    <a:bodyPr/>
                    <a:lstStyle/>
                    <a:p>
                      <a:r>
                        <a:rPr lang="en-US" sz="1800"/>
                        <a:t>1.33</a:t>
                      </a:r>
                    </a:p>
                  </a:txBody>
                  <a:tcPr marT="45740" marB="45740" anchor="ctr">
                    <a:lnL>
                      <a:noFill/>
                    </a:lnL>
                    <a:lnR>
                      <a:noFill/>
                    </a:lnR>
                    <a:lnT>
                      <a:noFill/>
                    </a:lnT>
                    <a:lnB>
                      <a:noFill/>
                    </a:lnB>
                  </a:tcPr>
                </a:tc>
                <a:extLst>
                  <a:ext uri="{0D108BD9-81ED-4DB2-BD59-A6C34878D82A}">
                    <a16:rowId xmlns:a16="http://schemas.microsoft.com/office/drawing/2014/main" val="10006"/>
                  </a:ext>
                </a:extLst>
              </a:tr>
              <a:tr h="365919">
                <a:tc>
                  <a:txBody>
                    <a:bodyPr/>
                    <a:lstStyle/>
                    <a:p>
                      <a:pPr algn="ctr"/>
                      <a:r>
                        <a:rPr lang="en-US" sz="1800" dirty="0"/>
                        <a:t>Air </a:t>
                      </a:r>
                    </a:p>
                  </a:txBody>
                  <a:tcPr marT="45740" marB="45740" anchor="ctr">
                    <a:lnL>
                      <a:noFill/>
                    </a:lnL>
                    <a:lnR>
                      <a:noFill/>
                    </a:lnR>
                    <a:lnT>
                      <a:noFill/>
                    </a:lnT>
                    <a:lnB>
                      <a:noFill/>
                    </a:lnB>
                  </a:tcPr>
                </a:tc>
                <a:tc>
                  <a:txBody>
                    <a:bodyPr/>
                    <a:lstStyle/>
                    <a:p>
                      <a:r>
                        <a:rPr lang="en-US" sz="1800" dirty="0"/>
                        <a:t>1.0</a:t>
                      </a:r>
                    </a:p>
                  </a:txBody>
                  <a:tcPr marT="45740" marB="45740" anchor="ctr">
                    <a:lnL>
                      <a:noFill/>
                    </a:lnL>
                    <a:lnR>
                      <a:noFill/>
                    </a:lnR>
                    <a:lnT>
                      <a:noFill/>
                    </a:lnT>
                    <a:lnB>
                      <a:noFill/>
                    </a:lnB>
                  </a:tcPr>
                </a:tc>
                <a:extLst>
                  <a:ext uri="{0D108BD9-81ED-4DB2-BD59-A6C34878D82A}">
                    <a16:rowId xmlns:a16="http://schemas.microsoft.com/office/drawing/2014/main" val="10007"/>
                  </a:ext>
                </a:extLst>
              </a:tr>
            </a:tbl>
          </a:graphicData>
        </a:graphic>
      </p:graphicFrame>
      <p:cxnSp>
        <p:nvCxnSpPr>
          <p:cNvPr id="68628" name="Straight Connector 5">
            <a:extLst>
              <a:ext uri="{FF2B5EF4-FFF2-40B4-BE49-F238E27FC236}">
                <a16:creationId xmlns:a16="http://schemas.microsoft.com/office/drawing/2014/main" id="{C1999162-FCC1-5444-A061-EB5021411317}"/>
              </a:ext>
            </a:extLst>
          </p:cNvPr>
          <p:cNvCxnSpPr>
            <a:cxnSpLocks noChangeShapeType="1"/>
          </p:cNvCxnSpPr>
          <p:nvPr/>
        </p:nvCxnSpPr>
        <p:spPr bwMode="auto">
          <a:xfrm>
            <a:off x="3276600" y="5486400"/>
            <a:ext cx="5334000" cy="0"/>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cxnSp>
      <p:sp>
        <p:nvSpPr>
          <p:cNvPr id="68629" name="Rounded Rectangle 1">
            <a:extLst>
              <a:ext uri="{FF2B5EF4-FFF2-40B4-BE49-F238E27FC236}">
                <a16:creationId xmlns:a16="http://schemas.microsoft.com/office/drawing/2014/main" id="{DE6D305B-FCA5-C946-B36B-0AD70415538B}"/>
              </a:ext>
            </a:extLst>
          </p:cNvPr>
          <p:cNvSpPr>
            <a:spLocks noChangeArrowheads="1"/>
          </p:cNvSpPr>
          <p:nvPr/>
        </p:nvSpPr>
        <p:spPr bwMode="auto">
          <a:xfrm>
            <a:off x="2971800" y="2819401"/>
            <a:ext cx="5943600" cy="3063875"/>
          </a:xfrm>
          <a:prstGeom prst="roundRect">
            <a:avLst>
              <a:gd name="adj" fmla="val 16667"/>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endParaRPr lang="en-US" altLang="en-US" sz="2400"/>
          </a:p>
        </p:txBody>
      </p:sp>
      <p:sp>
        <p:nvSpPr>
          <p:cNvPr id="2" name="TextBox 1">
            <a:extLst>
              <a:ext uri="{FF2B5EF4-FFF2-40B4-BE49-F238E27FC236}">
                <a16:creationId xmlns:a16="http://schemas.microsoft.com/office/drawing/2014/main" id="{1807CCCF-8BB1-FF41-A0BD-090B85E51473}"/>
              </a:ext>
            </a:extLst>
          </p:cNvPr>
          <p:cNvSpPr txBox="1"/>
          <p:nvPr/>
        </p:nvSpPr>
        <p:spPr>
          <a:xfrm>
            <a:off x="3733801" y="2322131"/>
            <a:ext cx="1260281" cy="461665"/>
          </a:xfrm>
          <a:prstGeom prst="rect">
            <a:avLst/>
          </a:prstGeom>
          <a:noFill/>
        </p:spPr>
        <p:txBody>
          <a:bodyPr wrap="none" rtlCol="0">
            <a:spAutoFit/>
          </a:bodyPr>
          <a:lstStyle/>
          <a:p>
            <a:r>
              <a:rPr lang="en-US" dirty="0"/>
              <a:t>Material</a:t>
            </a:r>
          </a:p>
        </p:txBody>
      </p:sp>
      <p:sp>
        <p:nvSpPr>
          <p:cNvPr id="5" name="TextBox 4">
            <a:extLst>
              <a:ext uri="{FF2B5EF4-FFF2-40B4-BE49-F238E27FC236}">
                <a16:creationId xmlns:a16="http://schemas.microsoft.com/office/drawing/2014/main" id="{1F83862E-1D5F-A141-AD65-F45D6EB07ADF}"/>
              </a:ext>
            </a:extLst>
          </p:cNvPr>
          <p:cNvSpPr txBox="1"/>
          <p:nvPr/>
        </p:nvSpPr>
        <p:spPr>
          <a:xfrm>
            <a:off x="6534625" y="2339933"/>
            <a:ext cx="474810" cy="461665"/>
          </a:xfrm>
          <a:prstGeom prst="rect">
            <a:avLst/>
          </a:prstGeom>
          <a:noFill/>
        </p:spPr>
        <p:txBody>
          <a:bodyPr wrap="none" rtlCol="0">
            <a:spAutoFit/>
          </a:bodyPr>
          <a:lstStyle/>
          <a:p>
            <a:r>
              <a:rPr lang="en-US" dirty="0"/>
              <a:t>RI</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C8E15744-C838-9943-903C-6240BF6DBB16}"/>
              </a:ext>
            </a:extLst>
          </p:cNvPr>
          <p:cNvSpPr>
            <a:spLocks noGrp="1" noChangeArrowheads="1"/>
          </p:cNvSpPr>
          <p:nvPr>
            <p:ph type="title"/>
          </p:nvPr>
        </p:nvSpPr>
        <p:spPr>
          <a:xfrm>
            <a:off x="1333500" y="0"/>
            <a:ext cx="9372600" cy="984250"/>
          </a:xfrm>
        </p:spPr>
        <p:txBody>
          <a:bodyPr/>
          <a:lstStyle/>
          <a:p>
            <a:r>
              <a:rPr lang="en-US" altLang="en-US" sz="3600" b="1" dirty="0">
                <a:ea typeface="ＭＳ Ｐゴシック" panose="020B0600070205080204" pitchFamily="34" charset="-128"/>
              </a:rPr>
              <a:t>Key issues about sample preparation</a:t>
            </a:r>
          </a:p>
        </p:txBody>
      </p:sp>
      <p:sp>
        <p:nvSpPr>
          <p:cNvPr id="70658" name="Content Placeholder 2">
            <a:extLst>
              <a:ext uri="{FF2B5EF4-FFF2-40B4-BE49-F238E27FC236}">
                <a16:creationId xmlns:a16="http://schemas.microsoft.com/office/drawing/2014/main" id="{B1BA07E8-F9F2-AF4D-AAB0-8727752D8CE6}"/>
              </a:ext>
            </a:extLst>
          </p:cNvPr>
          <p:cNvSpPr>
            <a:spLocks noGrp="1" noChangeArrowheads="1"/>
          </p:cNvSpPr>
          <p:nvPr>
            <p:ph idx="1"/>
          </p:nvPr>
        </p:nvSpPr>
        <p:spPr>
          <a:xfrm>
            <a:off x="609600" y="1371600"/>
            <a:ext cx="11125200" cy="4114800"/>
          </a:xfrm>
        </p:spPr>
        <p:txBody>
          <a:bodyPr/>
          <a:lstStyle/>
          <a:p>
            <a:r>
              <a:rPr lang="en-US" altLang="en-US" sz="2400" dirty="0">
                <a:ea typeface="ＭＳ Ｐゴシック" panose="020B0600070205080204" pitchFamily="34" charset="-128"/>
              </a:rPr>
              <a:t>The </a:t>
            </a:r>
            <a:r>
              <a:rPr lang="en-US" altLang="en-US" sz="2400" dirty="0">
                <a:solidFill>
                  <a:srgbClr val="FF0000"/>
                </a:solidFill>
                <a:ea typeface="ＭＳ Ｐゴシック" panose="020B0600070205080204" pitchFamily="34" charset="-128"/>
              </a:rPr>
              <a:t>quality of sample preparation </a:t>
            </a:r>
            <a:r>
              <a:rPr lang="en-US" altLang="en-US" sz="2400" dirty="0">
                <a:ea typeface="ＭＳ Ｐゴシック" panose="020B0600070205080204" pitchFamily="34" charset="-128"/>
              </a:rPr>
              <a:t>directly impacts the quality of the final image</a:t>
            </a:r>
          </a:p>
          <a:p>
            <a:r>
              <a:rPr lang="en-US" altLang="en-US" sz="2400" dirty="0">
                <a:ea typeface="ＭＳ Ｐゴシック" panose="020B0600070205080204" pitchFamily="34" charset="-128"/>
              </a:rPr>
              <a:t>Many probes require specific sample preparation to be effective</a:t>
            </a:r>
          </a:p>
          <a:p>
            <a:r>
              <a:rPr lang="en-US" altLang="en-US" sz="2400" dirty="0">
                <a:ea typeface="ＭＳ Ｐゴシック" panose="020B0600070205080204" pitchFamily="34" charset="-128"/>
              </a:rPr>
              <a:t>The nature of the sample (thickness, type of specimen) and conditions (</a:t>
            </a:r>
            <a:r>
              <a:rPr lang="en-US" altLang="en-US" sz="2400" dirty="0">
                <a:solidFill>
                  <a:srgbClr val="FF0000"/>
                </a:solidFill>
                <a:ea typeface="ＭＳ Ｐゴシック" panose="020B0600070205080204" pitchFamily="34" charset="-128"/>
              </a:rPr>
              <a:t>temperature, pH</a:t>
            </a:r>
            <a:r>
              <a:rPr lang="en-US" altLang="en-US" sz="2400" dirty="0">
                <a:ea typeface="ＭＳ Ｐゴシック" panose="020B0600070205080204" pitchFamily="34" charset="-128"/>
              </a:rPr>
              <a:t>) all impact the final image</a:t>
            </a:r>
          </a:p>
          <a:p>
            <a:r>
              <a:rPr lang="en-US" altLang="en-US" sz="2400" dirty="0">
                <a:ea typeface="ＭＳ Ｐゴシック" panose="020B0600070205080204" pitchFamily="34" charset="-128"/>
              </a:rPr>
              <a:t>It is far better to make sure the quality of the specimen is high as opposed to trying to make the image look better!!</a:t>
            </a:r>
          </a:p>
          <a:p>
            <a:r>
              <a:rPr lang="en-US" altLang="en-US" sz="2400" dirty="0">
                <a:ea typeface="ＭＳ Ｐゴシック" panose="020B0600070205080204" pitchFamily="34" charset="-128"/>
              </a:rPr>
              <a:t>Good quality samples can lead to good quality images. Bad quality samples makes it really difficult to get good images!!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951CDA78-9680-B344-A0FE-81AC96F851AA}"/>
              </a:ext>
            </a:extLst>
          </p:cNvPr>
          <p:cNvSpPr>
            <a:spLocks noGrp="1" noChangeArrowheads="1"/>
          </p:cNvSpPr>
          <p:nvPr>
            <p:ph type="title"/>
          </p:nvPr>
        </p:nvSpPr>
        <p:spPr>
          <a:xfrm>
            <a:off x="2743200" y="228600"/>
            <a:ext cx="6908800" cy="609600"/>
          </a:xfrm>
        </p:spPr>
        <p:txBody>
          <a:bodyPr/>
          <a:lstStyle/>
          <a:p>
            <a:r>
              <a:rPr lang="en-US" altLang="en-US" dirty="0">
                <a:ea typeface="ＭＳ Ｐゴシック" panose="020B0600070205080204" pitchFamily="34" charset="-128"/>
              </a:rPr>
              <a:t>Summary</a:t>
            </a:r>
          </a:p>
        </p:txBody>
      </p:sp>
      <p:sp>
        <p:nvSpPr>
          <p:cNvPr id="72706" name="Rectangle 3">
            <a:extLst>
              <a:ext uri="{FF2B5EF4-FFF2-40B4-BE49-F238E27FC236}">
                <a16:creationId xmlns:a16="http://schemas.microsoft.com/office/drawing/2014/main" id="{38426FDA-478B-9D45-9381-7B1367580C75}"/>
              </a:ext>
            </a:extLst>
          </p:cNvPr>
          <p:cNvSpPr>
            <a:spLocks noGrp="1" noChangeArrowheads="1"/>
          </p:cNvSpPr>
          <p:nvPr>
            <p:ph type="body" idx="1"/>
          </p:nvPr>
        </p:nvSpPr>
        <p:spPr>
          <a:xfrm>
            <a:off x="444500" y="1600200"/>
            <a:ext cx="11506200" cy="4114800"/>
          </a:xfrm>
        </p:spPr>
        <p:txBody>
          <a:bodyPr/>
          <a:lstStyle/>
          <a:p>
            <a:r>
              <a:rPr lang="en-US" altLang="en-US" sz="2800" dirty="0">
                <a:ea typeface="ＭＳ Ｐゴシック" panose="020B0600070205080204" pitchFamily="34" charset="-128"/>
              </a:rPr>
              <a:t>Good confocal images require good preparation techniques</a:t>
            </a:r>
          </a:p>
          <a:p>
            <a:r>
              <a:rPr lang="en-US" altLang="en-US" sz="2800" dirty="0">
                <a:ea typeface="ＭＳ Ｐゴシック" panose="020B0600070205080204" pitchFamily="34" charset="-128"/>
              </a:rPr>
              <a:t>Preparations will be the most significant factor in image quality</a:t>
            </a:r>
          </a:p>
          <a:p>
            <a:r>
              <a:rPr lang="en-US" altLang="en-US" sz="2800" dirty="0">
                <a:ea typeface="ＭＳ Ｐゴシック" panose="020B0600070205080204" pitchFamily="34" charset="-128"/>
              </a:rPr>
              <a:t>Carefully test your proposed preparation methods before you use you valuable specimens!!</a:t>
            </a:r>
          </a:p>
          <a:p>
            <a:r>
              <a:rPr lang="en-US" altLang="en-US" sz="2800" dirty="0">
                <a:ea typeface="ＭＳ Ｐゴシック" panose="020B0600070205080204" pitchFamily="34" charset="-128"/>
              </a:rPr>
              <a:t>Preparation techniques can damage the 3D structure of specimens</a:t>
            </a:r>
          </a:p>
          <a:p>
            <a:r>
              <a:rPr lang="en-US" altLang="en-US" sz="2800" dirty="0">
                <a:ea typeface="ＭＳ Ｐゴシック" panose="020B0600070205080204" pitchFamily="34" charset="-128"/>
              </a:rPr>
              <a:t>Quality control of specimen preparation requires attention to protocols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A0723BCB-C682-3F42-BC7A-BFE59A84105B}"/>
              </a:ext>
            </a:extLst>
          </p:cNvPr>
          <p:cNvSpPr>
            <a:spLocks noGrp="1" noChangeArrowheads="1"/>
          </p:cNvSpPr>
          <p:nvPr>
            <p:ph type="title"/>
          </p:nvPr>
        </p:nvSpPr>
        <p:spPr>
          <a:xfrm>
            <a:off x="2667000" y="304800"/>
            <a:ext cx="6908800" cy="914400"/>
          </a:xfrm>
          <a:noFill/>
        </p:spPr>
        <p:txBody>
          <a:bodyPr/>
          <a:lstStyle/>
          <a:p>
            <a:r>
              <a:rPr lang="en-US" altLang="en-US">
                <a:ea typeface="ＭＳ Ｐゴシック" panose="020B0600070205080204" pitchFamily="34" charset="-128"/>
              </a:rPr>
              <a:t>Ideal Fixative</a:t>
            </a:r>
          </a:p>
        </p:txBody>
      </p:sp>
      <p:sp>
        <p:nvSpPr>
          <p:cNvPr id="9218" name="Rectangle 3">
            <a:extLst>
              <a:ext uri="{FF2B5EF4-FFF2-40B4-BE49-F238E27FC236}">
                <a16:creationId xmlns:a16="http://schemas.microsoft.com/office/drawing/2014/main" id="{A6F54942-49EF-2F4F-9FF8-3416F2379CC9}"/>
              </a:ext>
            </a:extLst>
          </p:cNvPr>
          <p:cNvSpPr>
            <a:spLocks noGrp="1" noChangeArrowheads="1"/>
          </p:cNvSpPr>
          <p:nvPr>
            <p:ph type="body" idx="1"/>
          </p:nvPr>
        </p:nvSpPr>
        <p:spPr>
          <a:xfrm>
            <a:off x="609600" y="1752600"/>
            <a:ext cx="11277600" cy="4114800"/>
          </a:xfrm>
          <a:noFill/>
        </p:spPr>
        <p:txBody>
          <a:bodyPr/>
          <a:lstStyle/>
          <a:p>
            <a:r>
              <a:rPr lang="en-US" altLang="en-US" sz="2800" dirty="0">
                <a:ea typeface="ＭＳ Ｐゴシック" panose="020B0600070205080204" pitchFamily="34" charset="-128"/>
              </a:rPr>
              <a:t>Penetrate cells or tissue rapidly</a:t>
            </a:r>
          </a:p>
          <a:p>
            <a:r>
              <a:rPr lang="en-US" altLang="en-US" sz="2800" dirty="0">
                <a:ea typeface="ＭＳ Ｐゴシック" panose="020B0600070205080204" pitchFamily="34" charset="-128"/>
              </a:rPr>
              <a:t>Preserve cellular structure before cell can react to produce structural artifacts</a:t>
            </a:r>
          </a:p>
          <a:p>
            <a:r>
              <a:rPr lang="en-US" altLang="en-US" sz="2800" dirty="0">
                <a:ea typeface="ＭＳ Ｐゴシック" panose="020B0600070205080204" pitchFamily="34" charset="-128"/>
              </a:rPr>
              <a:t>Ensure that subsequent manipulation of the cells or tissue has little impact on structure</a:t>
            </a:r>
          </a:p>
          <a:p>
            <a:r>
              <a:rPr lang="en-US" altLang="en-US" sz="2800" dirty="0">
                <a:ea typeface="ＭＳ Ｐゴシック" panose="020B0600070205080204" pitchFamily="34" charset="-128"/>
              </a:rPr>
              <a:t>Not cause autofluorescence, and act as an antifade reagent</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9EDFCF2D-E82F-4B45-AE26-CEFE6052B353}"/>
              </a:ext>
            </a:extLst>
          </p:cNvPr>
          <p:cNvSpPr>
            <a:spLocks noGrp="1" noChangeArrowheads="1"/>
          </p:cNvSpPr>
          <p:nvPr>
            <p:ph type="title"/>
          </p:nvPr>
        </p:nvSpPr>
        <p:spPr>
          <a:noFill/>
        </p:spPr>
        <p:txBody>
          <a:bodyPr/>
          <a:lstStyle/>
          <a:p>
            <a:r>
              <a:rPr lang="en-US" altLang="en-US">
                <a:ea typeface="ＭＳ Ｐゴシック" panose="020B0600070205080204" pitchFamily="34" charset="-128"/>
              </a:rPr>
              <a:t>Chemical Fixation</a:t>
            </a:r>
          </a:p>
        </p:txBody>
      </p:sp>
      <p:sp>
        <p:nvSpPr>
          <p:cNvPr id="11266" name="Rectangle 3">
            <a:extLst>
              <a:ext uri="{FF2B5EF4-FFF2-40B4-BE49-F238E27FC236}">
                <a16:creationId xmlns:a16="http://schemas.microsoft.com/office/drawing/2014/main" id="{FA44EDF0-EBED-7741-8DDE-042625EAB4D9}"/>
              </a:ext>
            </a:extLst>
          </p:cNvPr>
          <p:cNvSpPr>
            <a:spLocks noGrp="1" noChangeArrowheads="1"/>
          </p:cNvSpPr>
          <p:nvPr>
            <p:ph type="body" idx="1"/>
          </p:nvPr>
        </p:nvSpPr>
        <p:spPr>
          <a:noFill/>
        </p:spPr>
        <p:txBody>
          <a:bodyPr/>
          <a:lstStyle/>
          <a:p>
            <a:r>
              <a:rPr lang="en-US" altLang="en-US">
                <a:ea typeface="ＭＳ Ｐゴシック" panose="020B0600070205080204" pitchFamily="34" charset="-128"/>
              </a:rPr>
              <a:t>Coagulating Fixatives</a:t>
            </a:r>
          </a:p>
          <a:p>
            <a:r>
              <a:rPr lang="en-US" altLang="en-US">
                <a:ea typeface="ＭＳ Ｐゴシック" panose="020B0600070205080204" pitchFamily="34" charset="-128"/>
              </a:rPr>
              <a:t>Crosslinking Fixatives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EBD965CC-E072-154B-838C-58723F1E6327}"/>
              </a:ext>
            </a:extLst>
          </p:cNvPr>
          <p:cNvSpPr>
            <a:spLocks noGrp="1" noChangeArrowheads="1"/>
          </p:cNvSpPr>
          <p:nvPr>
            <p:ph type="title"/>
          </p:nvPr>
        </p:nvSpPr>
        <p:spPr>
          <a:noFill/>
        </p:spPr>
        <p:txBody>
          <a:bodyPr/>
          <a:lstStyle/>
          <a:p>
            <a:r>
              <a:rPr lang="en-US" altLang="en-US">
                <a:ea typeface="ＭＳ Ｐゴシック" panose="020B0600070205080204" pitchFamily="34" charset="-128"/>
              </a:rPr>
              <a:t>Coagulating Fixatives</a:t>
            </a:r>
          </a:p>
        </p:txBody>
      </p:sp>
      <p:sp>
        <p:nvSpPr>
          <p:cNvPr id="13314" name="Rectangle 3">
            <a:extLst>
              <a:ext uri="{FF2B5EF4-FFF2-40B4-BE49-F238E27FC236}">
                <a16:creationId xmlns:a16="http://schemas.microsoft.com/office/drawing/2014/main" id="{1942E852-399E-2243-B0E7-97DD3E2B6BD6}"/>
              </a:ext>
            </a:extLst>
          </p:cNvPr>
          <p:cNvSpPr>
            <a:spLocks noGrp="1" noChangeArrowheads="1"/>
          </p:cNvSpPr>
          <p:nvPr>
            <p:ph type="body" idx="1"/>
          </p:nvPr>
        </p:nvSpPr>
        <p:spPr>
          <a:noFill/>
        </p:spPr>
        <p:txBody>
          <a:bodyPr/>
          <a:lstStyle/>
          <a:p>
            <a:r>
              <a:rPr lang="en-US" altLang="en-US">
                <a:ea typeface="ＭＳ Ｐゴシック" panose="020B0600070205080204" pitchFamily="34" charset="-128"/>
              </a:rPr>
              <a:t>Ethanol</a:t>
            </a:r>
          </a:p>
          <a:p>
            <a:r>
              <a:rPr lang="en-US" altLang="en-US">
                <a:ea typeface="ＭＳ Ｐゴシック" panose="020B0600070205080204" pitchFamily="34" charset="-128"/>
              </a:rPr>
              <a:t>Methanol</a:t>
            </a:r>
          </a:p>
          <a:p>
            <a:r>
              <a:rPr lang="en-US" altLang="en-US">
                <a:ea typeface="ＭＳ Ｐゴシック" panose="020B0600070205080204" pitchFamily="34" charset="-128"/>
              </a:rPr>
              <a:t>Acetone</a:t>
            </a:r>
          </a:p>
        </p:txBody>
      </p:sp>
      <p:sp>
        <p:nvSpPr>
          <p:cNvPr id="13315" name="TextBox 1">
            <a:extLst>
              <a:ext uri="{FF2B5EF4-FFF2-40B4-BE49-F238E27FC236}">
                <a16:creationId xmlns:a16="http://schemas.microsoft.com/office/drawing/2014/main" id="{33F448EF-CE52-7647-8E78-DAC5546405E9}"/>
              </a:ext>
            </a:extLst>
          </p:cNvPr>
          <p:cNvSpPr txBox="1">
            <a:spLocks noChangeArrowheads="1"/>
          </p:cNvSpPr>
          <p:nvPr/>
        </p:nvSpPr>
        <p:spPr bwMode="auto">
          <a:xfrm>
            <a:off x="2438400" y="4246564"/>
            <a:ext cx="80772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400"/>
              <a:t>Essentially these fix by dehydration.  Water molecules are extracted from around protein which results in precipitation of those proteins.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E9C3FA7D-D1A2-1442-9349-D2D0BB88B313}"/>
              </a:ext>
            </a:extLst>
          </p:cNvPr>
          <p:cNvSpPr>
            <a:spLocks noGrp="1" noChangeArrowheads="1"/>
          </p:cNvSpPr>
          <p:nvPr>
            <p:ph type="title"/>
          </p:nvPr>
        </p:nvSpPr>
        <p:spPr>
          <a:xfrm>
            <a:off x="2705100" y="123825"/>
            <a:ext cx="6908800" cy="1143000"/>
          </a:xfrm>
          <a:noFill/>
        </p:spPr>
        <p:txBody>
          <a:bodyPr/>
          <a:lstStyle/>
          <a:p>
            <a:r>
              <a:rPr lang="en-US" altLang="en-US">
                <a:ea typeface="ＭＳ Ｐゴシック" panose="020B0600070205080204" pitchFamily="34" charset="-128"/>
              </a:rPr>
              <a:t>Coagulating Fixatives</a:t>
            </a:r>
          </a:p>
        </p:txBody>
      </p:sp>
      <p:sp>
        <p:nvSpPr>
          <p:cNvPr id="15362" name="Rectangle 3">
            <a:extLst>
              <a:ext uri="{FF2B5EF4-FFF2-40B4-BE49-F238E27FC236}">
                <a16:creationId xmlns:a16="http://schemas.microsoft.com/office/drawing/2014/main" id="{738BEC81-EC08-BC4E-82CA-F5E01E3702C3}"/>
              </a:ext>
            </a:extLst>
          </p:cNvPr>
          <p:cNvSpPr>
            <a:spLocks noGrp="1" noChangeArrowheads="1"/>
          </p:cNvSpPr>
          <p:nvPr>
            <p:ph type="body" idx="1"/>
          </p:nvPr>
        </p:nvSpPr>
        <p:spPr>
          <a:xfrm>
            <a:off x="2514600" y="1524000"/>
            <a:ext cx="7602538" cy="1885950"/>
          </a:xfrm>
          <a:noFill/>
        </p:spPr>
        <p:txBody>
          <a:bodyPr/>
          <a:lstStyle/>
          <a:p>
            <a:r>
              <a:rPr lang="en-US" altLang="en-US" sz="2400">
                <a:ea typeface="ＭＳ Ｐゴシック" panose="020B0600070205080204" pitchFamily="34" charset="-128"/>
              </a:rPr>
              <a:t>Fix specimens by rapidly </a:t>
            </a:r>
            <a:r>
              <a:rPr lang="en-US" altLang="en-US" sz="2400">
                <a:solidFill>
                  <a:schemeClr val="hlink"/>
                </a:solidFill>
                <a:ea typeface="ＭＳ Ｐゴシック" panose="020B0600070205080204" pitchFamily="34" charset="-128"/>
              </a:rPr>
              <a:t>changing hydration</a:t>
            </a:r>
            <a:r>
              <a:rPr lang="en-US" altLang="en-US" sz="2400">
                <a:ea typeface="ＭＳ Ｐゴシック" panose="020B0600070205080204" pitchFamily="34" charset="-128"/>
              </a:rPr>
              <a:t> state of cellular components</a:t>
            </a:r>
          </a:p>
          <a:p>
            <a:r>
              <a:rPr lang="en-US" altLang="en-US" sz="2400">
                <a:ea typeface="ＭＳ Ｐゴシック" panose="020B0600070205080204" pitchFamily="34" charset="-128"/>
              </a:rPr>
              <a:t>Proteins are either coagulated or extracted</a:t>
            </a:r>
          </a:p>
          <a:p>
            <a:r>
              <a:rPr lang="en-US" altLang="en-US" sz="2400">
                <a:ea typeface="ＭＳ Ｐゴシック" panose="020B0600070205080204" pitchFamily="34" charset="-128"/>
              </a:rPr>
              <a:t>Preserve </a:t>
            </a:r>
            <a:r>
              <a:rPr lang="en-US" altLang="en-US" sz="2400">
                <a:solidFill>
                  <a:schemeClr val="hlink"/>
                </a:solidFill>
                <a:ea typeface="ＭＳ Ｐゴシック" panose="020B0600070205080204" pitchFamily="34" charset="-128"/>
              </a:rPr>
              <a:t>antigen recognition</a:t>
            </a:r>
            <a:r>
              <a:rPr lang="en-US" altLang="en-US" sz="2400">
                <a:ea typeface="ＭＳ Ｐゴシック" panose="020B0600070205080204" pitchFamily="34" charset="-128"/>
              </a:rPr>
              <a:t> often</a:t>
            </a:r>
          </a:p>
        </p:txBody>
      </p:sp>
      <p:sp>
        <p:nvSpPr>
          <p:cNvPr id="15363" name="Rectangle 4">
            <a:extLst>
              <a:ext uri="{FF2B5EF4-FFF2-40B4-BE49-F238E27FC236}">
                <a16:creationId xmlns:a16="http://schemas.microsoft.com/office/drawing/2014/main" id="{E5766DF1-D817-1F4F-8C1B-B1D2C794EBF2}"/>
              </a:ext>
            </a:extLst>
          </p:cNvPr>
          <p:cNvSpPr>
            <a:spLocks noChangeArrowheads="1"/>
          </p:cNvSpPr>
          <p:nvPr/>
        </p:nvSpPr>
        <p:spPr bwMode="auto">
          <a:xfrm>
            <a:off x="1981200" y="1143000"/>
            <a:ext cx="1652698"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400" b="1"/>
              <a:t>Advantages</a:t>
            </a:r>
          </a:p>
        </p:txBody>
      </p:sp>
      <p:sp>
        <p:nvSpPr>
          <p:cNvPr id="15364" name="Rectangle 5">
            <a:extLst>
              <a:ext uri="{FF2B5EF4-FFF2-40B4-BE49-F238E27FC236}">
                <a16:creationId xmlns:a16="http://schemas.microsoft.com/office/drawing/2014/main" id="{BADE18CB-5817-3D40-888B-3803CC674A78}"/>
              </a:ext>
            </a:extLst>
          </p:cNvPr>
          <p:cNvSpPr>
            <a:spLocks noChangeArrowheads="1"/>
          </p:cNvSpPr>
          <p:nvPr/>
        </p:nvSpPr>
        <p:spPr bwMode="auto">
          <a:xfrm>
            <a:off x="1752601" y="3352800"/>
            <a:ext cx="2029403"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2400" b="1"/>
              <a:t>Disadvantages</a:t>
            </a:r>
          </a:p>
        </p:txBody>
      </p:sp>
      <p:sp>
        <p:nvSpPr>
          <p:cNvPr id="15365" name="Rectangle 6">
            <a:extLst>
              <a:ext uri="{FF2B5EF4-FFF2-40B4-BE49-F238E27FC236}">
                <a16:creationId xmlns:a16="http://schemas.microsoft.com/office/drawing/2014/main" id="{B86ACC1E-C314-BA44-BA04-5BBCDAB0BFBB}"/>
              </a:ext>
            </a:extLst>
          </p:cNvPr>
          <p:cNvSpPr>
            <a:spLocks noChangeArrowheads="1"/>
          </p:cNvSpPr>
          <p:nvPr/>
        </p:nvSpPr>
        <p:spPr bwMode="auto">
          <a:xfrm>
            <a:off x="2590800" y="3733801"/>
            <a:ext cx="768985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buSzTx/>
            </a:pPr>
            <a:r>
              <a:rPr lang="en-US" altLang="en-US" sz="2400" i="0"/>
              <a:t>Cause significant </a:t>
            </a:r>
            <a:r>
              <a:rPr lang="en-US" altLang="en-US" sz="2400" i="0">
                <a:solidFill>
                  <a:schemeClr val="hlink"/>
                </a:solidFill>
              </a:rPr>
              <a:t>shrinkage</a:t>
            </a:r>
            <a:r>
              <a:rPr lang="en-US" altLang="en-US" sz="2400" i="0"/>
              <a:t> of specimens</a:t>
            </a:r>
          </a:p>
          <a:p>
            <a:pPr>
              <a:buSzTx/>
            </a:pPr>
            <a:r>
              <a:rPr lang="en-US" altLang="en-US" sz="2400" i="0"/>
              <a:t>Difficult to do accurate 3D confocal images</a:t>
            </a:r>
          </a:p>
          <a:p>
            <a:pPr>
              <a:buSzTx/>
            </a:pPr>
            <a:r>
              <a:rPr lang="en-US" altLang="en-US" sz="2400" i="0"/>
              <a:t>Can shrink cells to 50% size (height)</a:t>
            </a:r>
          </a:p>
          <a:p>
            <a:pPr>
              <a:buSzTx/>
            </a:pPr>
            <a:r>
              <a:rPr lang="en-US" altLang="en-US" sz="2400" i="0"/>
              <a:t>Commercial preparations of formaldehyde contain methanol as a stabilizing agent</a:t>
            </a:r>
          </a:p>
        </p:txBody>
      </p:sp>
      <p:sp>
        <p:nvSpPr>
          <p:cNvPr id="15366" name="TextBox 1">
            <a:extLst>
              <a:ext uri="{FF2B5EF4-FFF2-40B4-BE49-F238E27FC236}">
                <a16:creationId xmlns:a16="http://schemas.microsoft.com/office/drawing/2014/main" id="{F89C8173-EC21-7D44-B331-656ACD21D6F6}"/>
              </a:ext>
            </a:extLst>
          </p:cNvPr>
          <p:cNvSpPr txBox="1">
            <a:spLocks noChangeArrowheads="1"/>
          </p:cNvSpPr>
          <p:nvPr/>
        </p:nvSpPr>
        <p:spPr bwMode="auto">
          <a:xfrm>
            <a:off x="9525001" y="631825"/>
            <a:ext cx="873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1400"/>
              <a:t>Ethanol</a:t>
            </a:r>
          </a:p>
          <a:p>
            <a:pPr>
              <a:spcBef>
                <a:spcPct val="0"/>
              </a:spcBef>
              <a:buSzTx/>
              <a:buFontTx/>
              <a:buNone/>
            </a:pPr>
            <a:r>
              <a:rPr lang="en-US" altLang="en-US" sz="1400"/>
              <a:t>Methanol</a:t>
            </a:r>
          </a:p>
          <a:p>
            <a:pPr>
              <a:spcBef>
                <a:spcPct val="0"/>
              </a:spcBef>
              <a:buSzTx/>
              <a:buFontTx/>
              <a:buNone/>
            </a:pPr>
            <a:r>
              <a:rPr lang="en-US" altLang="en-US" sz="1400"/>
              <a:t>acetone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94074382-AF41-8F4B-A179-74CB7FEE42F9}"/>
              </a:ext>
            </a:extLst>
          </p:cNvPr>
          <p:cNvSpPr>
            <a:spLocks noGrp="1" noChangeArrowheads="1"/>
          </p:cNvSpPr>
          <p:nvPr>
            <p:ph type="title"/>
          </p:nvPr>
        </p:nvSpPr>
        <p:spPr>
          <a:xfrm>
            <a:off x="990600" y="152400"/>
            <a:ext cx="9211733" cy="1143000"/>
          </a:xfrm>
        </p:spPr>
        <p:txBody>
          <a:bodyPr/>
          <a:lstStyle/>
          <a:p>
            <a:r>
              <a:rPr lang="en-US" altLang="en-US" dirty="0">
                <a:ea typeface="ＭＳ Ｐゴシック" panose="020B0600070205080204" pitchFamily="34" charset="-128"/>
              </a:rPr>
              <a:t>Acetone</a:t>
            </a:r>
          </a:p>
        </p:txBody>
      </p:sp>
      <p:sp>
        <p:nvSpPr>
          <p:cNvPr id="17410" name="Content Placeholder 2">
            <a:extLst>
              <a:ext uri="{FF2B5EF4-FFF2-40B4-BE49-F238E27FC236}">
                <a16:creationId xmlns:a16="http://schemas.microsoft.com/office/drawing/2014/main" id="{4510BCD1-9F7B-B047-B567-C2942B73759B}"/>
              </a:ext>
            </a:extLst>
          </p:cNvPr>
          <p:cNvSpPr>
            <a:spLocks noGrp="1" noChangeArrowheads="1"/>
          </p:cNvSpPr>
          <p:nvPr>
            <p:ph idx="1"/>
          </p:nvPr>
        </p:nvSpPr>
        <p:spPr>
          <a:xfrm>
            <a:off x="762000" y="1447800"/>
            <a:ext cx="10972800" cy="3810000"/>
          </a:xfrm>
        </p:spPr>
        <p:txBody>
          <a:bodyPr/>
          <a:lstStyle/>
          <a:p>
            <a:pPr marL="0" indent="0">
              <a:buNone/>
            </a:pPr>
            <a:r>
              <a:rPr lang="en-US" altLang="ja-JP" sz="2000" b="1" dirty="0">
                <a:ea typeface="ＭＳ Ｐゴシック" panose="020B0600070205080204" pitchFamily="34" charset="-128"/>
              </a:rPr>
              <a:t>Just a little clarification – comments from the confocal </a:t>
            </a:r>
            <a:r>
              <a:rPr lang="en-US" altLang="ja-JP" sz="2000" b="1" dirty="0" err="1">
                <a:ea typeface="ＭＳ Ｐゴシック" panose="020B0600070205080204" pitchFamily="34" charset="-128"/>
              </a:rPr>
              <a:t>listserve</a:t>
            </a:r>
            <a:r>
              <a:rPr lang="en-US" altLang="ja-JP" sz="2000" b="1" dirty="0">
                <a:ea typeface="ＭＳ Ｐゴシック" panose="020B0600070205080204" pitchFamily="34" charset="-128"/>
              </a:rPr>
              <a:t> </a:t>
            </a:r>
          </a:p>
          <a:p>
            <a:pPr marL="0" indent="0"/>
            <a:r>
              <a:rPr lang="en-US" altLang="en-US" sz="2000" dirty="0">
                <a:ea typeface="ＭＳ Ｐゴシック" panose="020B0600070205080204" pitchFamily="34" charset="-128"/>
              </a:rPr>
              <a:t>Acetone is a good protein denaturant like ethanol/methanol. </a:t>
            </a:r>
          </a:p>
          <a:p>
            <a:pPr marL="0" indent="0"/>
            <a:r>
              <a:rPr lang="en-US" altLang="en-US" sz="2000" dirty="0">
                <a:ea typeface="ＭＳ Ｐゴシック" panose="020B0600070205080204" pitchFamily="34" charset="-128"/>
              </a:rPr>
              <a:t>As for its actions on membranes, it does not dissolve phospholipids. In fact, acetone is used as a specific solvent to precipitate phospholipids to help isolate them from other components solubilized by acetone. </a:t>
            </a:r>
          </a:p>
          <a:p>
            <a:pPr marL="0" indent="0"/>
            <a:r>
              <a:rPr lang="en-US" altLang="en-US" sz="2000" dirty="0">
                <a:ea typeface="ＭＳ Ｐゴシック" panose="020B0600070205080204" pitchFamily="34" charset="-128"/>
              </a:rPr>
              <a:t>Its permeabilizing action on cell membranes is probably quite complex.</a:t>
            </a:r>
          </a:p>
          <a:p>
            <a:pPr marL="0" indent="0"/>
            <a:r>
              <a:rPr lang="en-US" altLang="en-US" sz="2000" dirty="0">
                <a:ea typeface="ＭＳ Ｐゴシック" panose="020B0600070205080204" pitchFamily="34" charset="-128"/>
              </a:rPr>
              <a:t>The standard procedure is to use -20 deg acetone. This is likely to freeze the cell water, which has catastrophic consequences on osmotic salt balance and will most certainly break open membranes.  </a:t>
            </a:r>
          </a:p>
          <a:p>
            <a:pPr marL="0" indent="0"/>
            <a:r>
              <a:rPr lang="en-US" altLang="en-US" sz="2000" dirty="0">
                <a:ea typeface="ＭＳ Ｐゴシック" panose="020B0600070205080204" pitchFamily="34" charset="-128"/>
              </a:rPr>
              <a:t>No doubt there is also extraction of some components from the cell membranes, e.g., cholesterol that leads to membrane disruption but not dissolution</a:t>
            </a:r>
            <a:r>
              <a:rPr lang="ja-JP" altLang="en-US" sz="2000">
                <a:ea typeface="ＭＳ Ｐゴシック" panose="020B0600070205080204" pitchFamily="34" charset="-128"/>
              </a:rPr>
              <a:t>”</a:t>
            </a:r>
            <a:endParaRPr lang="en-US" altLang="en-US" sz="2000" dirty="0">
              <a:ea typeface="ＭＳ Ｐゴシック" panose="020B0600070205080204" pitchFamily="34" charset="-128"/>
            </a:endParaRPr>
          </a:p>
        </p:txBody>
      </p:sp>
      <p:sp>
        <p:nvSpPr>
          <p:cNvPr id="17411" name="TextBox 3">
            <a:extLst>
              <a:ext uri="{FF2B5EF4-FFF2-40B4-BE49-F238E27FC236}">
                <a16:creationId xmlns:a16="http://schemas.microsoft.com/office/drawing/2014/main" id="{C116B449-E04F-1044-ADB7-061275A2AFB4}"/>
              </a:ext>
            </a:extLst>
          </p:cNvPr>
          <p:cNvSpPr txBox="1">
            <a:spLocks noChangeArrowheads="1"/>
          </p:cNvSpPr>
          <p:nvPr/>
        </p:nvSpPr>
        <p:spPr bwMode="auto">
          <a:xfrm>
            <a:off x="8305800" y="5148262"/>
            <a:ext cx="3019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SzPct val="10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SzPct val="100000"/>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SzPct val="100000"/>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SzTx/>
              <a:buFontTx/>
              <a:buNone/>
            </a:pPr>
            <a:r>
              <a:rPr lang="en-US" altLang="en-US" sz="1400" dirty="0"/>
              <a:t>Information source: Confocal </a:t>
            </a:r>
            <a:r>
              <a:rPr lang="en-US" altLang="en-US" sz="1400" dirty="0" err="1"/>
              <a:t>Listserve</a:t>
            </a:r>
            <a:endParaRPr lang="en-US" altLang="en-US" sz="1400" dirty="0"/>
          </a:p>
          <a:p>
            <a:pPr>
              <a:spcBef>
                <a:spcPct val="0"/>
              </a:spcBef>
              <a:buSzTx/>
              <a:buFontTx/>
              <a:buNone/>
            </a:pPr>
            <a:r>
              <a:rPr lang="en-US" altLang="en-US" sz="1400" dirty="0"/>
              <a:t>Mon, 15 Oct 2001 Dr. Alan Hibbs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687CDFE4-6381-B745-BF33-400344FBF8E2}"/>
              </a:ext>
            </a:extLst>
          </p:cNvPr>
          <p:cNvSpPr>
            <a:spLocks noGrp="1" noChangeArrowheads="1"/>
          </p:cNvSpPr>
          <p:nvPr>
            <p:ph type="title"/>
          </p:nvPr>
        </p:nvSpPr>
        <p:spPr>
          <a:noFill/>
        </p:spPr>
        <p:txBody>
          <a:bodyPr/>
          <a:lstStyle/>
          <a:p>
            <a:r>
              <a:rPr lang="en-US" altLang="en-US">
                <a:ea typeface="ＭＳ Ｐゴシック" panose="020B0600070205080204" pitchFamily="34" charset="-128"/>
              </a:rPr>
              <a:t>Crosslinking Fixatives</a:t>
            </a:r>
          </a:p>
        </p:txBody>
      </p:sp>
      <p:sp>
        <p:nvSpPr>
          <p:cNvPr id="19458" name="Rectangle 3">
            <a:extLst>
              <a:ext uri="{FF2B5EF4-FFF2-40B4-BE49-F238E27FC236}">
                <a16:creationId xmlns:a16="http://schemas.microsoft.com/office/drawing/2014/main" id="{149F62B3-A5C9-ED45-92DA-EF6CD5CE86FE}"/>
              </a:ext>
            </a:extLst>
          </p:cNvPr>
          <p:cNvSpPr>
            <a:spLocks noGrp="1" noChangeArrowheads="1"/>
          </p:cNvSpPr>
          <p:nvPr>
            <p:ph type="body" idx="1"/>
          </p:nvPr>
        </p:nvSpPr>
        <p:spPr>
          <a:noFill/>
        </p:spPr>
        <p:txBody>
          <a:bodyPr/>
          <a:lstStyle/>
          <a:p>
            <a:r>
              <a:rPr lang="en-US" altLang="en-US">
                <a:ea typeface="ＭＳ Ｐゴシック" panose="020B0600070205080204" pitchFamily="34" charset="-128"/>
              </a:rPr>
              <a:t>Glutaraldehyde</a:t>
            </a:r>
          </a:p>
          <a:p>
            <a:r>
              <a:rPr lang="en-US" altLang="en-US">
                <a:ea typeface="ＭＳ Ｐゴシック" panose="020B0600070205080204" pitchFamily="34" charset="-128"/>
              </a:rPr>
              <a:t>Formaldehyde</a:t>
            </a:r>
          </a:p>
          <a:p>
            <a:r>
              <a:rPr lang="en-US" altLang="en-US">
                <a:ea typeface="ＭＳ Ｐゴシック" panose="020B0600070205080204" pitchFamily="34" charset="-128"/>
              </a:rPr>
              <a:t>Ethelene glycol-bis-succinimidyl succinate (EGS)</a:t>
            </a:r>
          </a:p>
        </p:txBody>
      </p:sp>
    </p:spTree>
  </p:cSld>
  <p:clrMapOvr>
    <a:masterClrMapping/>
  </p:clrMapOvr>
  <p:transition/>
</p:sld>
</file>

<file path=ppt/theme/theme1.xml><?xml version="1.0" encoding="utf-8"?>
<a:theme xmlns:a="http://schemas.openxmlformats.org/drawingml/2006/main" name="Confoc">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onfo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fo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nfo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nfo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nfo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fo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nfo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nfo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000000"/>
    </a:lt1>
    <a:dk2>
      <a:srgbClr val="000000"/>
    </a:dk2>
    <a:lt2>
      <a:srgbClr val="919191"/>
    </a:lt2>
    <a:accent1>
      <a:srgbClr val="618FFD"/>
    </a:accent1>
    <a:accent2>
      <a:srgbClr val="00AE00"/>
    </a:accent2>
    <a:accent3>
      <a:srgbClr val="AAAAAA"/>
    </a:accent3>
    <a:accent4>
      <a:srgbClr val="000000"/>
    </a:accent4>
    <a:accent5>
      <a:srgbClr val="B7C6FE"/>
    </a:accent5>
    <a:accent6>
      <a:srgbClr val="009D00"/>
    </a:accent6>
    <a:hlink>
      <a:srgbClr val="FC0128"/>
    </a:hlink>
    <a:folHlink>
      <a:srgbClr val="CECECE"/>
    </a:folHlink>
  </a:clrScheme>
</a:themeOverride>
</file>

<file path=ppt/theme/themeOverride2.xml><?xml version="1.0" encoding="utf-8"?>
<a:themeOverride xmlns:a="http://schemas.openxmlformats.org/drawingml/2006/main">
  <a:clrScheme name="">
    <a:dk1>
      <a:srgbClr val="000000"/>
    </a:dk1>
    <a:lt1>
      <a:srgbClr val="000000"/>
    </a:lt1>
    <a:dk2>
      <a:srgbClr val="000000"/>
    </a:dk2>
    <a:lt2>
      <a:srgbClr val="919191"/>
    </a:lt2>
    <a:accent1>
      <a:srgbClr val="618FFD"/>
    </a:accent1>
    <a:accent2>
      <a:srgbClr val="00AE00"/>
    </a:accent2>
    <a:accent3>
      <a:srgbClr val="AAAAAA"/>
    </a:accent3>
    <a:accent4>
      <a:srgbClr val="000000"/>
    </a:accent4>
    <a:accent5>
      <a:srgbClr val="B7C6FE"/>
    </a:accent5>
    <a:accent6>
      <a:srgbClr val="009D00"/>
    </a:accent6>
    <a:hlink>
      <a:srgbClr val="FC0128"/>
    </a:hlink>
    <a:folHlink>
      <a:srgbClr val="CECECE"/>
    </a:folHlink>
  </a:clrScheme>
</a:themeOverride>
</file>

<file path=ppt/theme/themeOverride3.xml><?xml version="1.0" encoding="utf-8"?>
<a:themeOverride xmlns:a="http://schemas.openxmlformats.org/drawingml/2006/main">
  <a:clrScheme name="">
    <a:dk1>
      <a:srgbClr val="000000"/>
    </a:dk1>
    <a:lt1>
      <a:srgbClr val="000000"/>
    </a:lt1>
    <a:dk2>
      <a:srgbClr val="000000"/>
    </a:dk2>
    <a:lt2>
      <a:srgbClr val="919191"/>
    </a:lt2>
    <a:accent1>
      <a:srgbClr val="618FFD"/>
    </a:accent1>
    <a:accent2>
      <a:srgbClr val="00AE00"/>
    </a:accent2>
    <a:accent3>
      <a:srgbClr val="AAAAAA"/>
    </a:accent3>
    <a:accent4>
      <a:srgbClr val="000000"/>
    </a:accent4>
    <a:accent5>
      <a:srgbClr val="B7C6FE"/>
    </a:accent5>
    <a:accent6>
      <a:srgbClr val="009D00"/>
    </a:accent6>
    <a:hlink>
      <a:srgbClr val="FC0128"/>
    </a:hlink>
    <a:folHlink>
      <a:srgbClr val="CECECE"/>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941C532-D989-174A-BA05-28B05A7D181F}">
  <we:reference id="wa200006038" version="1.0.0.3" store="en-US" storeType="OMEX"/>
  <we:alternateReferences>
    <we:reference id="wa200006038" version="1.0.0.3" store="en-US" storeType="OMEX"/>
  </we:alternateReferences>
  <we:properties/>
  <we:bindings/>
  <we:snapshot xmlns:r="http://schemas.openxmlformats.org/officeDocument/2006/relationships"/>
  <we:extLst>
    <a:ext xmlns:a="http://schemas.openxmlformats.org/drawingml/2006/main" uri="{0858819E-0033-43BF-8937-05EC82904868}">
      <we:backgroundApp state="1" runtimeId="Taskpane.Url"/>
    </a:ext>
  </we:extLst>
</we:webextension>
</file>

<file path=docProps/app.xml><?xml version="1.0" encoding="utf-8"?>
<Properties xmlns="http://schemas.openxmlformats.org/officeDocument/2006/extended-properties" xmlns:vt="http://schemas.openxmlformats.org/officeDocument/2006/docPropsVTypes">
  <Template/>
  <TotalTime>3652017788</TotalTime>
  <Pages>21</Pages>
  <Words>2292</Words>
  <Application>Microsoft Macintosh PowerPoint</Application>
  <PresentationFormat>Widescreen</PresentationFormat>
  <Paragraphs>241</Paragraphs>
  <Slides>35</Slides>
  <Notes>34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0" baseType="lpstr">
      <vt:lpstr>ＭＳ Ｐゴシック</vt:lpstr>
      <vt:lpstr>Symbol</vt:lpstr>
      <vt:lpstr>Times New Roman</vt:lpstr>
      <vt:lpstr>Confoc</vt:lpstr>
      <vt:lpstr>Document</vt:lpstr>
      <vt:lpstr>Preparation Techniques for  Confocal Microscopy  BMS 524 - “Introduction to Confocal Microscopy and Image Analysis”  1 Credit course offered by Purdue University Department of Basic Medical Sciences, College of Veterinary Medicine</vt:lpstr>
      <vt:lpstr>Learning Objectives</vt:lpstr>
      <vt:lpstr>Characteristics of Fixatives</vt:lpstr>
      <vt:lpstr>Ideal Fixative</vt:lpstr>
      <vt:lpstr>Chemical Fixation</vt:lpstr>
      <vt:lpstr>Coagulating Fixatives</vt:lpstr>
      <vt:lpstr>Coagulating Fixatives</vt:lpstr>
      <vt:lpstr>Acetone</vt:lpstr>
      <vt:lpstr>Crosslinking Fixatives</vt:lpstr>
      <vt:lpstr>Crosslinking Fixatives</vt:lpstr>
      <vt:lpstr>Glutaraldehyde</vt:lpstr>
      <vt:lpstr>Glutaraldehyde</vt:lpstr>
      <vt:lpstr>Formaldehyde</vt:lpstr>
      <vt:lpstr>Paraformaldehyde vs Formaldehyde</vt:lpstr>
      <vt:lpstr>Paraformaldehyde vs Formaldehyde</vt:lpstr>
      <vt:lpstr>Ethelene glycol-bis-succinimidyl succinate (EGS)</vt:lpstr>
      <vt:lpstr>Fixation and preparation of tissue</vt:lpstr>
      <vt:lpstr>Fixation  Protocol pH-shift/Formaldehyde</vt:lpstr>
      <vt:lpstr>Method</vt:lpstr>
      <vt:lpstr>Fluorescence Labeling</vt:lpstr>
      <vt:lpstr>Examples of useful fluorescent labels </vt:lpstr>
      <vt:lpstr>Rhodamine 123</vt:lpstr>
      <vt:lpstr>PowerPoint Presentation</vt:lpstr>
      <vt:lpstr>PowerPoint Presentation</vt:lpstr>
      <vt:lpstr>PowerPoint Presentation</vt:lpstr>
      <vt:lpstr>Test Specimen</vt:lpstr>
      <vt:lpstr>Test Specimen - Onion</vt:lpstr>
      <vt:lpstr>Test images</vt:lpstr>
      <vt:lpstr>Easy test cell is cheek epithelial cell</vt:lpstr>
      <vt:lpstr>Practical methods for Reducing Photobleaching</vt:lpstr>
      <vt:lpstr>Practical Mounting Slides - sealant</vt:lpstr>
      <vt:lpstr>Mounting “Thick” Specimens</vt:lpstr>
      <vt:lpstr>Mounting specimens on slides</vt:lpstr>
      <vt:lpstr>Key issues about sample preparation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BMS 524 - "Introduction to Confocal Microscopy and Image Analysis"  2 Credit course offered by Purdue University Department of Basic Medical Sciences, School of Veterinary Medicine  May, 1996  J.Paul Robinson  Lecture 5  Preparation Techniques for Confoc</dc:title>
  <dc:creator>vph-laptop</dc:creator>
  <cp:keywords>11-Lect-Robinson</cp:keywords>
  <cp:lastModifiedBy>Robinson, Joseph Paul</cp:lastModifiedBy>
  <cp:revision>64</cp:revision>
  <cp:lastPrinted>2014-04-02T13:27:34Z</cp:lastPrinted>
  <dcterms:created xsi:type="dcterms:W3CDTF">1997-02-01T16:17:42Z</dcterms:created>
  <dcterms:modified xsi:type="dcterms:W3CDTF">2024-03-27T21:53:52Z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7606f69-b0ae-4874-be30-7d43a3c7be10_Enabled">
    <vt:lpwstr>true</vt:lpwstr>
  </property>
  <property fmtid="{D5CDD505-2E9C-101B-9397-08002B2CF9AE}" pid="3" name="MSIP_Label_f7606f69-b0ae-4874-be30-7d43a3c7be10_SetDate">
    <vt:lpwstr>2024-03-27T21:46:49Z</vt:lpwstr>
  </property>
  <property fmtid="{D5CDD505-2E9C-101B-9397-08002B2CF9AE}" pid="4" name="MSIP_Label_f7606f69-b0ae-4874-be30-7d43a3c7be10_Method">
    <vt:lpwstr>Privileged</vt:lpwstr>
  </property>
  <property fmtid="{D5CDD505-2E9C-101B-9397-08002B2CF9AE}" pid="5" name="MSIP_Label_f7606f69-b0ae-4874-be30-7d43a3c7be10_Name">
    <vt:lpwstr>defa4170-0d19-0005-0001-bc88714345d2</vt:lpwstr>
  </property>
  <property fmtid="{D5CDD505-2E9C-101B-9397-08002B2CF9AE}" pid="6" name="MSIP_Label_f7606f69-b0ae-4874-be30-7d43a3c7be10_SiteId">
    <vt:lpwstr>4130bd39-7c53-419c-b1e5-8758d6d63f21</vt:lpwstr>
  </property>
  <property fmtid="{D5CDD505-2E9C-101B-9397-08002B2CF9AE}" pid="7" name="MSIP_Label_f7606f69-b0ae-4874-be30-7d43a3c7be10_ActionId">
    <vt:lpwstr>ec275acf-2581-4a92-b586-9110b98480ad</vt:lpwstr>
  </property>
  <property fmtid="{D5CDD505-2E9C-101B-9397-08002B2CF9AE}" pid="8" name="MSIP_Label_f7606f69-b0ae-4874-be30-7d43a3c7be10_ContentBits">
    <vt:lpwstr>0</vt:lpwstr>
  </property>
</Properties>
</file>